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326" r:id="rId3"/>
    <p:sldId id="318" r:id="rId4"/>
    <p:sldId id="289" r:id="rId5"/>
    <p:sldId id="327" r:id="rId6"/>
    <p:sldId id="328" r:id="rId7"/>
    <p:sldId id="329" r:id="rId8"/>
    <p:sldId id="302" r:id="rId9"/>
    <p:sldId id="305" r:id="rId10"/>
    <p:sldId id="306" r:id="rId11"/>
    <p:sldId id="303" r:id="rId12"/>
    <p:sldId id="277" r:id="rId13"/>
    <p:sldId id="331" r:id="rId14"/>
    <p:sldId id="301" r:id="rId15"/>
    <p:sldId id="279" r:id="rId16"/>
    <p:sldId id="332" r:id="rId17"/>
    <p:sldId id="31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4" d="100"/>
          <a:sy n="54" d="100"/>
        </p:scale>
        <p:origin x="-544" y="-1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sv-SE" smtClean="0"/>
              <a:t>Klicka här för att ändra format</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15" name="Date Placeholder 14"/>
          <p:cNvSpPr>
            <a:spLocks noGrp="1"/>
          </p:cNvSpPr>
          <p:nvPr>
            <p:ph type="dt" sz="half" idx="10"/>
          </p:nvPr>
        </p:nvSpPr>
        <p:spPr/>
        <p:txBody>
          <a:bodyPr/>
          <a:lstStyle/>
          <a:p>
            <a:fld id="{2069C06D-4ED8-42C6-905D-CA84CA1B6CBF}" type="datetime2">
              <a:rPr lang="en-US" smtClean="0"/>
              <a:t>lördag 1 februari 20</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‹Nr.›</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t>lördag 1 februari 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5114372C-B5AB-4C39-B273-B99224EB4DD5}" type="datetime2">
              <a:rPr lang="en-US" smtClean="0"/>
              <a:t>lördag 1 februari 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13" name="Title 12"/>
          <p:cNvSpPr>
            <a:spLocks noGrp="1"/>
          </p:cNvSpPr>
          <p:nvPr>
            <p:ph type="title"/>
          </p:nvPr>
        </p:nvSpPr>
        <p:spPr/>
        <p:txBody>
          <a:bodyPr/>
          <a:lstStyle/>
          <a:p>
            <a:r>
              <a:rPr lang="sv-SE" smtClean="0"/>
              <a:t>Klicka här för att ändra format</a:t>
            </a:r>
            <a:endParaRPr lang="en-US"/>
          </a:p>
        </p:txBody>
      </p:sp>
      <p:sp>
        <p:nvSpPr>
          <p:cNvPr id="14" name="Date Placeholder 13"/>
          <p:cNvSpPr>
            <a:spLocks noGrp="1"/>
          </p:cNvSpPr>
          <p:nvPr>
            <p:ph type="dt" sz="half" idx="10"/>
          </p:nvPr>
        </p:nvSpPr>
        <p:spPr/>
        <p:txBody>
          <a:bodyPr/>
          <a:lstStyle/>
          <a:p>
            <a:fld id="{14CB1CAA-32CD-4B55-B92A-B8F0843CACF4}" type="datetime2">
              <a:rPr lang="en-US" smtClean="0"/>
              <a:t>lördag 1 februari 20</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‹Nr.›</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12" name="Date Placeholder 11"/>
          <p:cNvSpPr>
            <a:spLocks noGrp="1"/>
          </p:cNvSpPr>
          <p:nvPr>
            <p:ph type="dt" sz="half" idx="10"/>
          </p:nvPr>
        </p:nvSpPr>
        <p:spPr/>
        <p:txBody>
          <a:bodyPr/>
          <a:lstStyle/>
          <a:p>
            <a:fld id="{3AD8CDC4-3D19-4983-B478-82F6B8E5AB66}" type="datetime2">
              <a:rPr lang="en-US" smtClean="0"/>
              <a:t>lördag 1 februari 20</a:t>
            </a:fld>
            <a:endParaRPr lang="en-US" dirty="0"/>
          </a:p>
        </p:txBody>
      </p:sp>
      <p:sp>
        <p:nvSpPr>
          <p:cNvPr id="13" name="Slide Number Placeholder 12"/>
          <p:cNvSpPr>
            <a:spLocks noGrp="1"/>
          </p:cNvSpPr>
          <p:nvPr>
            <p:ph type="sldNum" sz="quarter" idx="11"/>
          </p:nvPr>
        </p:nvSpPr>
        <p:spPr/>
        <p:txBody>
          <a:bodyPr/>
          <a:lstStyle/>
          <a:p>
            <a:fld id="{1789C0F2-17E0-497A-9BBE-0C73201AAFE3}" type="slidenum">
              <a:rPr lang="en-US" smtClean="0"/>
              <a:pPr/>
              <a:t>‹Nr.›</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sv-SE" smtClean="0"/>
              <a:t>Klicka här för att ändra format</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4B82477-D5D3-4181-8C11-75D0F2433A87}" type="datetime2">
              <a:rPr lang="en-US" smtClean="0"/>
              <a:t>lördag 1 februari 20</a:t>
            </a:fld>
            <a:endParaRPr lang="en-US" dirty="0"/>
          </a:p>
        </p:txBody>
      </p:sp>
      <p:sp>
        <p:nvSpPr>
          <p:cNvPr id="9" name="Slide Number Placeholder 8"/>
          <p:cNvSpPr>
            <a:spLocks noGrp="1"/>
          </p:cNvSpPr>
          <p:nvPr>
            <p:ph type="sldNum" sz="quarter" idx="11"/>
          </p:nvPr>
        </p:nvSpPr>
        <p:spPr/>
        <p:txBody>
          <a:bodyPr/>
          <a:lstStyle/>
          <a:p>
            <a:fld id="{1789C0F2-17E0-497A-9BBE-0C73201AAFE3}" type="slidenum">
              <a:rPr lang="en-US" smtClean="0"/>
              <a:pPr/>
              <a:t>‹Nr.›</a:t>
            </a:fld>
            <a:endParaRPr lang="en-US" dirty="0"/>
          </a:p>
        </p:txBody>
      </p:sp>
      <p:sp>
        <p:nvSpPr>
          <p:cNvPr id="10" name="Footer Placeholder 9"/>
          <p:cNvSpPr>
            <a:spLocks noGrp="1"/>
          </p:cNvSpPr>
          <p:nvPr>
            <p:ph type="ftr" sz="quarter" idx="12"/>
          </p:nvPr>
        </p:nvSpPr>
        <p:spPr/>
        <p:txBody>
          <a:bodyPr/>
          <a:lstStyle/>
          <a:p>
            <a:endParaRPr lang="en-US" dirty="0"/>
          </a:p>
        </p:txBody>
      </p:sp>
      <p:sp>
        <p:nvSpPr>
          <p:cNvPr id="11" name="Title 10"/>
          <p:cNvSpPr>
            <a:spLocks noGrp="1"/>
          </p:cNvSpPr>
          <p:nvPr>
            <p:ph type="title"/>
          </p:nvPr>
        </p:nvSpPr>
        <p:spPr/>
        <p:txBody>
          <a:bodyPr/>
          <a:lstStyle/>
          <a:p>
            <a:r>
              <a:rPr lang="sv-SE" smtClean="0"/>
              <a:t>Klicka här för att ändra format</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sv-SE" smtClean="0"/>
              <a:t>Klicka här för att ändra format</a:t>
            </a:r>
            <a:endParaRPr lang="en-US" dirty="0"/>
          </a:p>
        </p:txBody>
      </p:sp>
      <p:sp>
        <p:nvSpPr>
          <p:cNvPr id="14" name="Date Placeholder 13"/>
          <p:cNvSpPr>
            <a:spLocks noGrp="1"/>
          </p:cNvSpPr>
          <p:nvPr>
            <p:ph type="dt" sz="half" idx="10"/>
          </p:nvPr>
        </p:nvSpPr>
        <p:spPr/>
        <p:txBody>
          <a:bodyPr/>
          <a:lstStyle/>
          <a:p>
            <a:fld id="{213E253B-1893-4367-8BAE-DF4BC10DC578}" type="datetime2">
              <a:rPr lang="en-US" smtClean="0"/>
              <a:t>lördag 1 februari 20</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‹Nr.›</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v-SE" smtClean="0"/>
              <a:t>Klicka här för att ändra format</a:t>
            </a:r>
            <a:endParaRPr lang="en-US"/>
          </a:p>
        </p:txBody>
      </p:sp>
      <p:sp>
        <p:nvSpPr>
          <p:cNvPr id="7" name="Date Placeholder 6"/>
          <p:cNvSpPr>
            <a:spLocks noGrp="1"/>
          </p:cNvSpPr>
          <p:nvPr>
            <p:ph type="dt" sz="half" idx="10"/>
          </p:nvPr>
        </p:nvSpPr>
        <p:spPr/>
        <p:txBody>
          <a:bodyPr/>
          <a:lstStyle/>
          <a:p>
            <a:fld id="{8B62300D-25B3-4603-86C9-4CB776489F00}" type="datetime2">
              <a:rPr lang="en-US" smtClean="0"/>
              <a:t>lördag 1 februari 20</a:t>
            </a:fld>
            <a:endParaRPr lang="en-US" dirty="0"/>
          </a:p>
        </p:txBody>
      </p:sp>
      <p:sp>
        <p:nvSpPr>
          <p:cNvPr id="8" name="Slide Number Placeholder 7"/>
          <p:cNvSpPr>
            <a:spLocks noGrp="1"/>
          </p:cNvSpPr>
          <p:nvPr>
            <p:ph type="sldNum" sz="quarter" idx="11"/>
          </p:nvPr>
        </p:nvSpPr>
        <p:spPr/>
        <p:txBody>
          <a:bodyPr/>
          <a:lstStyle/>
          <a:p>
            <a:fld id="{1789C0F2-17E0-497A-9BBE-0C73201AAFE3}" type="slidenum">
              <a:rPr lang="en-US" smtClean="0"/>
              <a:pPr/>
              <a:t>‹Nr.›</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6314AD9-FCC8-48B7-B85B-012A91320DFF}" type="datetime2">
              <a:rPr lang="en-US" smtClean="0"/>
              <a:t>lördag 1 februari 20</a:t>
            </a:fld>
            <a:endParaRPr lang="en-US" dirty="0"/>
          </a:p>
        </p:txBody>
      </p:sp>
      <p:sp>
        <p:nvSpPr>
          <p:cNvPr id="6" name="Slide Number Placeholder 5"/>
          <p:cNvSpPr>
            <a:spLocks noGrp="1"/>
          </p:cNvSpPr>
          <p:nvPr>
            <p:ph type="sldNum" sz="quarter" idx="11"/>
          </p:nvPr>
        </p:nvSpPr>
        <p:spPr/>
        <p:txBody>
          <a:bodyPr/>
          <a:lstStyle/>
          <a:p>
            <a:fld id="{1789C0F2-17E0-497A-9BBE-0C73201AAFE3}" type="slidenum">
              <a:rPr lang="en-US" smtClean="0"/>
              <a:pPr/>
              <a:t>‹Nr.›</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15" name="Date Placeholder 14"/>
          <p:cNvSpPr>
            <a:spLocks noGrp="1"/>
          </p:cNvSpPr>
          <p:nvPr>
            <p:ph type="dt" sz="half" idx="10"/>
          </p:nvPr>
        </p:nvSpPr>
        <p:spPr/>
        <p:txBody>
          <a:bodyPr/>
          <a:lstStyle/>
          <a:p>
            <a:fld id="{3182DC50-D5DB-4F94-B367-9876CD2C4012}" type="datetime2">
              <a:rPr lang="en-US" smtClean="0"/>
              <a:t>lördag 1 februari 20</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‹Nr.›</a:t>
            </a:fld>
            <a:endParaRPr lang="en-US" dirty="0"/>
          </a:p>
        </p:txBody>
      </p:sp>
      <p:sp>
        <p:nvSpPr>
          <p:cNvPr id="17" name="Footer Placeholder 16"/>
          <p:cNvSpPr>
            <a:spLocks noGrp="1"/>
          </p:cNvSpPr>
          <p:nvPr>
            <p:ph type="ftr" sz="quarter" idx="12"/>
          </p:nvPr>
        </p:nvSpPr>
        <p:spPr/>
        <p:txBody>
          <a:bodyPr/>
          <a:lstStyle/>
          <a:p>
            <a:endParaRPr lang="en-US" dirty="0"/>
          </a:p>
        </p:txBody>
      </p:sp>
      <p:sp>
        <p:nvSpPr>
          <p:cNvPr id="18" name="Title 17"/>
          <p:cNvSpPr>
            <a:spLocks noGrp="1"/>
          </p:cNvSpPr>
          <p:nvPr>
            <p:ph type="title"/>
          </p:nvPr>
        </p:nvSpPr>
        <p:spPr/>
        <p:txBody>
          <a:bodyPr/>
          <a:lstStyle/>
          <a:p>
            <a:r>
              <a:rPr lang="sv-SE" smtClean="0"/>
              <a:t>Klicka här för att ändra format</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Dra bilden till platshållaren eller klicka på ikonen för att lägga till den</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sv-SE" smtClean="0"/>
              <a:t>Klicka här för att ändra format</a:t>
            </a:r>
            <a:endParaRPr lang="en-US"/>
          </a:p>
        </p:txBody>
      </p:sp>
      <p:sp>
        <p:nvSpPr>
          <p:cNvPr id="13" name="Date Placeholder 12"/>
          <p:cNvSpPr>
            <a:spLocks noGrp="1"/>
          </p:cNvSpPr>
          <p:nvPr>
            <p:ph type="dt" sz="half" idx="10"/>
          </p:nvPr>
        </p:nvSpPr>
        <p:spPr/>
        <p:txBody>
          <a:bodyPr/>
          <a:lstStyle/>
          <a:p>
            <a:fld id="{292EB412-E790-42EA-81FE-2925D3A43D91}" type="datetime2">
              <a:rPr lang="en-US" smtClean="0"/>
              <a:t>lördag 1 februari 20</a:t>
            </a:fld>
            <a:endParaRPr lang="en-US" dirty="0"/>
          </a:p>
        </p:txBody>
      </p:sp>
      <p:sp>
        <p:nvSpPr>
          <p:cNvPr id="14" name="Slide Number Placeholder 13"/>
          <p:cNvSpPr>
            <a:spLocks noGrp="1"/>
          </p:cNvSpPr>
          <p:nvPr>
            <p:ph type="sldNum" sz="quarter" idx="11"/>
          </p:nvPr>
        </p:nvSpPr>
        <p:spPr/>
        <p:txBody>
          <a:bodyPr/>
          <a:lstStyle/>
          <a:p>
            <a:fld id="{1789C0F2-17E0-497A-9BBE-0C73201AAFE3}" type="slidenum">
              <a:rPr lang="en-US" smtClean="0"/>
              <a:pPr/>
              <a:t>‹Nr.›</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sv-SE" smtClean="0"/>
              <a:t>Klicka här för att ändra format</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B385921-A91A-409C-921C-0E0EC1E750EC}" type="datetime2">
              <a:rPr lang="en-US" smtClean="0"/>
              <a:t>lördag 1 februari 20</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789C0F2-17E0-497A-9BBE-0C73201AAFE3}" type="slidenum">
              <a:rPr lang="en-US" smtClean="0"/>
              <a:pPr/>
              <a:t>‹Nr.›</a:t>
            </a:fld>
            <a:endParaRPr lang="en-US" dirty="0"/>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r>
              <a:rPr lang="sv-SE" sz="7000" cap="small" dirty="0">
                <a:effectLst/>
              </a:rPr>
              <a:t>Kristen tro i en postmodern tid</a:t>
            </a:r>
            <a:r>
              <a:rPr lang="sv-SE" sz="7000" dirty="0">
                <a:effectLst/>
              </a:rPr>
              <a:t/>
            </a:r>
            <a:br>
              <a:rPr lang="sv-SE" sz="7000" dirty="0">
                <a:effectLst/>
              </a:rPr>
            </a:br>
            <a:r>
              <a:rPr lang="sv-SE" sz="5400" dirty="0">
                <a:effectLst/>
              </a:rPr>
              <a:t> </a:t>
            </a:r>
            <a:br>
              <a:rPr lang="sv-SE" sz="5400" dirty="0">
                <a:effectLst/>
              </a:rPr>
            </a:br>
            <a:r>
              <a:rPr lang="sv-SE" sz="5400" dirty="0" smtClean="0">
                <a:effectLst/>
              </a:rPr>
              <a:t/>
            </a:r>
            <a:br>
              <a:rPr lang="sv-SE" sz="5400" dirty="0" smtClean="0">
                <a:effectLst/>
              </a:rPr>
            </a:br>
            <a:r>
              <a:rPr lang="sv-SE" sz="3600" dirty="0" smtClean="0">
                <a:effectLst/>
              </a:rPr>
              <a:t>Olof </a:t>
            </a:r>
            <a:r>
              <a:rPr lang="sv-SE" sz="3600" dirty="0">
                <a:effectLst/>
              </a:rPr>
              <a:t>Edsinger</a:t>
            </a:r>
            <a:br>
              <a:rPr lang="sv-SE" sz="3600" dirty="0">
                <a:effectLst/>
              </a:rPr>
            </a:br>
            <a:r>
              <a:rPr lang="sv-SE" sz="5400" dirty="0">
                <a:effectLst/>
              </a:rPr>
              <a:t> </a:t>
            </a:r>
          </a:p>
        </p:txBody>
      </p:sp>
    </p:spTree>
    <p:extLst>
      <p:ext uri="{BB962C8B-B14F-4D97-AF65-F5344CB8AC3E}">
        <p14:creationId xmlns:p14="http://schemas.microsoft.com/office/powerpoint/2010/main" val="42385686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r>
              <a:rPr lang="sv-SE" sz="3600" dirty="0">
                <a:effectLst/>
              </a:rPr>
              <a:t>”Det är lättare om alla är vänner, </a:t>
            </a:r>
            <a:r>
              <a:rPr lang="sv-SE" sz="3600" dirty="0" smtClean="0">
                <a:effectLst/>
              </a:rPr>
              <a:t/>
            </a:r>
            <a:br>
              <a:rPr lang="sv-SE" sz="3600" dirty="0" smtClean="0">
                <a:effectLst/>
              </a:rPr>
            </a:br>
            <a:r>
              <a:rPr lang="sv-SE" sz="3600" dirty="0" smtClean="0">
                <a:effectLst/>
              </a:rPr>
              <a:t>så </a:t>
            </a:r>
            <a:r>
              <a:rPr lang="sv-SE" sz="3600" dirty="0">
                <a:effectLst/>
              </a:rPr>
              <a:t>låt oss inte bry oss för mycket.”</a:t>
            </a:r>
            <a:br>
              <a:rPr lang="sv-SE" sz="3600" dirty="0">
                <a:effectLst/>
              </a:rPr>
            </a:br>
            <a:r>
              <a:rPr lang="sv-SE" sz="3600" dirty="0" smtClean="0">
                <a:effectLst/>
              </a:rPr>
              <a:t/>
            </a:r>
            <a:br>
              <a:rPr lang="sv-SE" sz="3600" dirty="0" smtClean="0">
                <a:effectLst/>
              </a:rPr>
            </a:br>
            <a:r>
              <a:rPr lang="sv-SE" sz="3600" dirty="0" smtClean="0">
                <a:effectLst/>
              </a:rPr>
              <a:t>”</a:t>
            </a:r>
            <a:r>
              <a:rPr lang="sv-SE" sz="3600" dirty="0">
                <a:effectLst/>
              </a:rPr>
              <a:t>Allt är OK att tänka och tycka, så länge det inte drabbar någon annan.” </a:t>
            </a:r>
            <a:br>
              <a:rPr lang="sv-SE" sz="3600" dirty="0">
                <a:effectLst/>
              </a:rPr>
            </a:br>
            <a:r>
              <a:rPr lang="sv-SE" sz="3600" dirty="0" smtClean="0">
                <a:effectLst/>
              </a:rPr>
              <a:t/>
            </a:r>
            <a:br>
              <a:rPr lang="sv-SE" sz="3600" dirty="0" smtClean="0">
                <a:effectLst/>
              </a:rPr>
            </a:br>
            <a:r>
              <a:rPr lang="sv-SE" sz="3600" dirty="0" smtClean="0">
                <a:effectLst/>
              </a:rPr>
              <a:t>”</a:t>
            </a:r>
            <a:r>
              <a:rPr lang="sv-SE" sz="3600" dirty="0">
                <a:effectLst/>
              </a:rPr>
              <a:t>Strunta i olikheterna, för om vi är olika finns det en risk för konflikt, </a:t>
            </a:r>
            <a:r>
              <a:rPr lang="sv-SE" sz="3600" dirty="0" smtClean="0">
                <a:effectLst/>
              </a:rPr>
              <a:t/>
            </a:r>
            <a:br>
              <a:rPr lang="sv-SE" sz="3600" dirty="0" smtClean="0">
                <a:effectLst/>
              </a:rPr>
            </a:br>
            <a:r>
              <a:rPr lang="sv-SE" sz="3600" dirty="0" smtClean="0">
                <a:effectLst/>
              </a:rPr>
              <a:t>och </a:t>
            </a:r>
            <a:r>
              <a:rPr lang="sv-SE" sz="3600" dirty="0">
                <a:effectLst/>
              </a:rPr>
              <a:t>konflikter orkar vi inte med.</a:t>
            </a:r>
            <a:r>
              <a:rPr lang="sv-SE" sz="3600" dirty="0" smtClean="0">
                <a:effectLst/>
              </a:rPr>
              <a:t>”</a:t>
            </a:r>
            <a:r>
              <a:rPr lang="sv-SE" sz="3200" dirty="0">
                <a:effectLst/>
              </a:rPr>
              <a:t/>
            </a:r>
            <a:br>
              <a:rPr lang="sv-SE" sz="3200" dirty="0">
                <a:effectLst/>
              </a:rPr>
            </a:br>
            <a:endParaRPr lang="sv-SE" sz="3200" dirty="0">
              <a:effectLst/>
            </a:endParaRPr>
          </a:p>
        </p:txBody>
      </p:sp>
    </p:spTree>
    <p:extLst>
      <p:ext uri="{BB962C8B-B14F-4D97-AF65-F5344CB8AC3E}">
        <p14:creationId xmlns:p14="http://schemas.microsoft.com/office/powerpoint/2010/main" val="9475914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r>
              <a:rPr lang="sv-SE" sz="3200" dirty="0">
                <a:effectLst/>
              </a:rPr>
              <a:t>Guds vrede uppenbaras från himlen över all ogudaktighet och orättfärdighet hos människor som i orättfärdighet undertrycker sanningen. Det man kan veta om Gud är uppenbart bland dem, Gud har ju uppenbarat det för dem. Ända från världens skapelse ses och uppfattas hans osynliga egenskaper, hans eviga makt och gudomliga natur genom de verk som han har skapat. Därför är de utan ursäkt. (Rom 1:18–20)</a:t>
            </a:r>
            <a:br>
              <a:rPr lang="sv-SE" sz="3200" dirty="0">
                <a:effectLst/>
              </a:rPr>
            </a:br>
            <a:endParaRPr lang="sv-SE" sz="3200" dirty="0">
              <a:effectLst/>
            </a:endParaRPr>
          </a:p>
        </p:txBody>
      </p:sp>
    </p:spTree>
    <p:extLst>
      <p:ext uri="{BB962C8B-B14F-4D97-AF65-F5344CB8AC3E}">
        <p14:creationId xmlns:p14="http://schemas.microsoft.com/office/powerpoint/2010/main" val="136209203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r>
              <a:rPr lang="sv-SE" sz="2800" dirty="0" smtClean="0">
                <a:effectLst/>
              </a:rPr>
              <a:t/>
            </a:r>
            <a:br>
              <a:rPr lang="sv-SE" sz="2800" dirty="0" smtClean="0">
                <a:effectLst/>
              </a:rPr>
            </a:br>
            <a:r>
              <a:rPr lang="sv-SE" sz="2800" dirty="0">
                <a:effectLst/>
              </a:rPr>
              <a:t>Fastän de kände till Gud, prisade de honom inte som Gud eller tackade honom, utan förblindades av sina falska föreställningar, så att mörkret sänkte sig över deras oförståndiga hjärtan. De påstod att de var visa, men de blev dårar. De bytte ut den odödlige Gudens härlighet mot bilder av dödliga människor, av fåglar, fyrfotadjur och kräldjur. Därför utlämnade Gud dem så att de följde sina egna begär och bedrev allt slags otukt och förnedrade sina kroppar. De bytte ut Guds sanning mot lögnen och tog sig för att dyrka och tjäna det skapade i stället för Skaparen, han som är välsignad i evigheter, amen. (Rom 1:21–25</a:t>
            </a:r>
            <a:r>
              <a:rPr lang="sv-SE" sz="2800" dirty="0" smtClean="0">
                <a:effectLst/>
              </a:rPr>
              <a:t>)</a:t>
            </a:r>
            <a:endParaRPr lang="sv-SE" sz="2800" dirty="0">
              <a:effectLst/>
            </a:endParaRPr>
          </a:p>
        </p:txBody>
      </p:sp>
    </p:spTree>
    <p:extLst>
      <p:ext uri="{BB962C8B-B14F-4D97-AF65-F5344CB8AC3E}">
        <p14:creationId xmlns:p14="http://schemas.microsoft.com/office/powerpoint/2010/main" val="4536208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3600" dirty="0">
                <a:effectLst/>
              </a:rPr>
              <a:t>Det kristna svaret på postmodernismens förvirring:</a:t>
            </a:r>
            <a:br>
              <a:rPr lang="sv-SE" sz="3600" dirty="0">
                <a:effectLst/>
              </a:rPr>
            </a:br>
            <a:r>
              <a:rPr lang="sv-SE" sz="3600" dirty="0" smtClean="0">
                <a:effectLst/>
              </a:rPr>
              <a:t/>
            </a:r>
            <a:br>
              <a:rPr lang="sv-SE" sz="3600" dirty="0" smtClean="0">
                <a:effectLst/>
              </a:rPr>
            </a:br>
            <a:r>
              <a:rPr lang="sv-SE" sz="3600" dirty="0" smtClean="0">
                <a:effectLst/>
              </a:rPr>
              <a:t>1</a:t>
            </a:r>
            <a:r>
              <a:rPr lang="sv-SE" sz="3600" dirty="0">
                <a:effectLst/>
              </a:rPr>
              <a:t>) Arbeta på apologetiken!</a:t>
            </a:r>
            <a:br>
              <a:rPr lang="sv-SE" sz="3600" dirty="0">
                <a:effectLst/>
              </a:rPr>
            </a:br>
            <a:r>
              <a:rPr lang="sv-SE" sz="3600" dirty="0" smtClean="0">
                <a:effectLst/>
              </a:rPr>
              <a:t/>
            </a:r>
            <a:br>
              <a:rPr lang="sv-SE" sz="3600" dirty="0" smtClean="0">
                <a:effectLst/>
              </a:rPr>
            </a:br>
            <a:r>
              <a:rPr lang="sv-SE" sz="3600" dirty="0">
                <a:effectLst/>
              </a:rPr>
              <a:t/>
            </a:r>
            <a:br>
              <a:rPr lang="sv-SE" sz="3600" dirty="0">
                <a:effectLst/>
              </a:rPr>
            </a:br>
            <a:r>
              <a:rPr lang="sv-SE" sz="3600" dirty="0" smtClean="0">
                <a:effectLst/>
              </a:rPr>
              <a:t/>
            </a:r>
            <a:br>
              <a:rPr lang="sv-SE" sz="3600" dirty="0" smtClean="0">
                <a:effectLst/>
              </a:rPr>
            </a:br>
            <a:r>
              <a:rPr lang="sv-SE" sz="3600" dirty="0" smtClean="0">
                <a:effectLst/>
              </a:rPr>
              <a:t/>
            </a:r>
            <a:br>
              <a:rPr lang="sv-SE" sz="3600" dirty="0" smtClean="0">
                <a:effectLst/>
              </a:rPr>
            </a:br>
            <a:endParaRPr lang="sv-SE" sz="3600" dirty="0">
              <a:effectLst/>
            </a:endParaRPr>
          </a:p>
        </p:txBody>
      </p:sp>
    </p:spTree>
    <p:extLst>
      <p:ext uri="{BB962C8B-B14F-4D97-AF65-F5344CB8AC3E}">
        <p14:creationId xmlns:p14="http://schemas.microsoft.com/office/powerpoint/2010/main" val="22479222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3600" dirty="0">
                <a:effectLst/>
              </a:rPr>
              <a:t>Det kristna svaret på postmodernismens förvirring:</a:t>
            </a:r>
            <a:br>
              <a:rPr lang="sv-SE" sz="3600" dirty="0">
                <a:effectLst/>
              </a:rPr>
            </a:br>
            <a:r>
              <a:rPr lang="sv-SE" sz="3600" dirty="0" smtClean="0">
                <a:effectLst/>
              </a:rPr>
              <a:t/>
            </a:r>
            <a:br>
              <a:rPr lang="sv-SE" sz="3600" dirty="0" smtClean="0">
                <a:effectLst/>
              </a:rPr>
            </a:br>
            <a:r>
              <a:rPr lang="sv-SE" sz="3600" dirty="0" smtClean="0">
                <a:effectLst/>
              </a:rPr>
              <a:t>1</a:t>
            </a:r>
            <a:r>
              <a:rPr lang="sv-SE" sz="3600" dirty="0">
                <a:effectLst/>
              </a:rPr>
              <a:t>) Arbeta på apologetiken!</a:t>
            </a:r>
            <a:br>
              <a:rPr lang="sv-SE" sz="3600" dirty="0">
                <a:effectLst/>
              </a:rPr>
            </a:br>
            <a:r>
              <a:rPr lang="sv-SE" sz="3600" dirty="0">
                <a:effectLst/>
              </a:rPr>
              <a:t>2) Arbeta på helhetssynen</a:t>
            </a:r>
            <a:r>
              <a:rPr lang="sv-SE" sz="3600" dirty="0" smtClean="0">
                <a:effectLst/>
              </a:rPr>
              <a:t>!</a:t>
            </a:r>
            <a:br>
              <a:rPr lang="sv-SE" sz="3600" dirty="0" smtClean="0">
                <a:effectLst/>
              </a:rPr>
            </a:br>
            <a:r>
              <a:rPr lang="sv-SE" sz="3600" dirty="0">
                <a:effectLst/>
              </a:rPr>
              <a:t/>
            </a:r>
            <a:br>
              <a:rPr lang="sv-SE" sz="3600" dirty="0">
                <a:effectLst/>
              </a:rPr>
            </a:br>
            <a:r>
              <a:rPr lang="sv-SE" sz="3600" dirty="0" smtClean="0">
                <a:effectLst/>
              </a:rPr>
              <a:t/>
            </a:r>
            <a:br>
              <a:rPr lang="sv-SE" sz="3600" dirty="0" smtClean="0">
                <a:effectLst/>
              </a:rPr>
            </a:br>
            <a:r>
              <a:rPr lang="sv-SE" sz="3600" dirty="0" smtClean="0">
                <a:effectLst/>
              </a:rPr>
              <a:t/>
            </a:r>
            <a:br>
              <a:rPr lang="sv-SE" sz="3600" dirty="0" smtClean="0">
                <a:effectLst/>
              </a:rPr>
            </a:br>
            <a:endParaRPr lang="sv-SE" sz="3600" dirty="0">
              <a:effectLst/>
            </a:endParaRPr>
          </a:p>
        </p:txBody>
      </p:sp>
    </p:spTree>
    <p:extLst>
      <p:ext uri="{BB962C8B-B14F-4D97-AF65-F5344CB8AC3E}">
        <p14:creationId xmlns:p14="http://schemas.microsoft.com/office/powerpoint/2010/main" val="210186709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r>
              <a:rPr lang="sv-SE" sz="3600" dirty="0">
                <a:effectLst/>
              </a:rPr>
              <a:t>Anpassa er inte efter den här världen, utan låt er förvandlas genom sinnets förnyelse, så att ni kan pröva vad som är Guds vilja, det som är gott och fullkomligt och som behagar honom. (Rom 12:2)</a:t>
            </a:r>
            <a:br>
              <a:rPr lang="sv-SE" sz="3600" dirty="0">
                <a:effectLst/>
              </a:rPr>
            </a:br>
            <a:r>
              <a:rPr lang="sv-SE" sz="3600" dirty="0">
                <a:effectLst/>
              </a:rPr>
              <a:t/>
            </a:r>
            <a:br>
              <a:rPr lang="sv-SE" sz="3600" dirty="0">
                <a:effectLst/>
              </a:rPr>
            </a:br>
            <a:endParaRPr lang="sv-SE" sz="3600" dirty="0">
              <a:effectLst/>
            </a:endParaRPr>
          </a:p>
        </p:txBody>
      </p:sp>
    </p:spTree>
    <p:extLst>
      <p:ext uri="{BB962C8B-B14F-4D97-AF65-F5344CB8AC3E}">
        <p14:creationId xmlns:p14="http://schemas.microsoft.com/office/powerpoint/2010/main" val="4536208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3600" dirty="0">
                <a:effectLst/>
              </a:rPr>
              <a:t>Det kristna svaret på postmodernismens förvirring:</a:t>
            </a:r>
            <a:br>
              <a:rPr lang="sv-SE" sz="3600" dirty="0">
                <a:effectLst/>
              </a:rPr>
            </a:br>
            <a:r>
              <a:rPr lang="sv-SE" sz="3600" dirty="0" smtClean="0">
                <a:effectLst/>
              </a:rPr>
              <a:t/>
            </a:r>
            <a:br>
              <a:rPr lang="sv-SE" sz="3600" dirty="0" smtClean="0">
                <a:effectLst/>
              </a:rPr>
            </a:br>
            <a:r>
              <a:rPr lang="sv-SE" sz="3600" dirty="0" smtClean="0">
                <a:effectLst/>
              </a:rPr>
              <a:t>1</a:t>
            </a:r>
            <a:r>
              <a:rPr lang="sv-SE" sz="3600" dirty="0">
                <a:effectLst/>
              </a:rPr>
              <a:t>) Arbeta på apologetiken!</a:t>
            </a:r>
            <a:br>
              <a:rPr lang="sv-SE" sz="3600" dirty="0">
                <a:effectLst/>
              </a:rPr>
            </a:br>
            <a:r>
              <a:rPr lang="sv-SE" sz="3600" dirty="0">
                <a:effectLst/>
              </a:rPr>
              <a:t>2) Arbeta på helhetssynen</a:t>
            </a:r>
            <a:r>
              <a:rPr lang="sv-SE" sz="3600" dirty="0" smtClean="0">
                <a:effectLst/>
              </a:rPr>
              <a:t>!</a:t>
            </a:r>
            <a:br>
              <a:rPr lang="sv-SE" sz="3600" dirty="0" smtClean="0">
                <a:effectLst/>
              </a:rPr>
            </a:br>
            <a:r>
              <a:rPr lang="sv-SE" sz="3600" dirty="0" smtClean="0">
                <a:effectLst/>
              </a:rPr>
              <a:t>3</a:t>
            </a:r>
            <a:r>
              <a:rPr lang="sv-SE" sz="3600" dirty="0">
                <a:effectLst/>
              </a:rPr>
              <a:t>) Fokusera på relationen till Jesus!</a:t>
            </a:r>
            <a:br>
              <a:rPr lang="sv-SE" sz="3600" dirty="0">
                <a:effectLst/>
              </a:rPr>
            </a:br>
            <a:r>
              <a:rPr lang="sv-SE" sz="3600" dirty="0" smtClean="0">
                <a:effectLst/>
              </a:rPr>
              <a:t/>
            </a:r>
            <a:br>
              <a:rPr lang="sv-SE" sz="3600" dirty="0" smtClean="0">
                <a:effectLst/>
              </a:rPr>
            </a:br>
            <a:r>
              <a:rPr lang="sv-SE" sz="3600" dirty="0" smtClean="0">
                <a:effectLst/>
              </a:rPr>
              <a:t/>
            </a:r>
            <a:br>
              <a:rPr lang="sv-SE" sz="3600" dirty="0" smtClean="0">
                <a:effectLst/>
              </a:rPr>
            </a:br>
            <a:endParaRPr lang="sv-SE" sz="3600" dirty="0">
              <a:effectLst/>
            </a:endParaRPr>
          </a:p>
        </p:txBody>
      </p:sp>
    </p:spTree>
    <p:extLst>
      <p:ext uri="{BB962C8B-B14F-4D97-AF65-F5344CB8AC3E}">
        <p14:creationId xmlns:p14="http://schemas.microsoft.com/office/powerpoint/2010/main" val="235194028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r>
              <a:rPr lang="sv-SE" sz="3600" dirty="0">
                <a:effectLst/>
              </a:rPr>
              <a:t>Detta är evigt liv att de känner dig, den ende sanne Guden, och den som du har sänt, Jesus Kristus. (</a:t>
            </a:r>
            <a:r>
              <a:rPr lang="sv-SE" sz="3600" dirty="0" err="1">
                <a:effectLst/>
              </a:rPr>
              <a:t>Joh</a:t>
            </a:r>
            <a:r>
              <a:rPr lang="sv-SE" sz="3600" dirty="0">
                <a:effectLst/>
              </a:rPr>
              <a:t> 17:3</a:t>
            </a:r>
            <a:r>
              <a:rPr lang="sv-SE" sz="3600" dirty="0" smtClean="0">
                <a:effectLst/>
              </a:rPr>
              <a:t>)</a:t>
            </a:r>
            <a:br>
              <a:rPr lang="sv-SE" sz="3600" dirty="0" smtClean="0">
                <a:effectLst/>
              </a:rPr>
            </a:br>
            <a:r>
              <a:rPr lang="sv-SE" sz="3600" dirty="0">
                <a:effectLst/>
              </a:rPr>
              <a:t/>
            </a:r>
            <a:br>
              <a:rPr lang="sv-SE" sz="3600" dirty="0">
                <a:effectLst/>
              </a:rPr>
            </a:br>
            <a:r>
              <a:rPr lang="sv-SE" sz="3600" dirty="0" smtClean="0">
                <a:effectLst/>
              </a:rPr>
              <a:t/>
            </a:r>
            <a:br>
              <a:rPr lang="sv-SE" sz="3600" dirty="0" smtClean="0">
                <a:effectLst/>
              </a:rPr>
            </a:br>
            <a:r>
              <a:rPr lang="sv-SE" sz="3600" dirty="0">
                <a:effectLst/>
              </a:rPr>
              <a:t/>
            </a:r>
            <a:br>
              <a:rPr lang="sv-SE" sz="3600" dirty="0">
                <a:effectLst/>
              </a:rPr>
            </a:br>
            <a:endParaRPr lang="sv-SE" sz="3600" dirty="0">
              <a:effectLst/>
            </a:endParaRPr>
          </a:p>
        </p:txBody>
      </p:sp>
    </p:spTree>
    <p:extLst>
      <p:ext uri="{BB962C8B-B14F-4D97-AF65-F5344CB8AC3E}">
        <p14:creationId xmlns:p14="http://schemas.microsoft.com/office/powerpoint/2010/main" val="296656187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r>
              <a:rPr lang="sv-SE" sz="3600" dirty="0" smtClean="0">
                <a:effectLst/>
              </a:rPr>
              <a:t/>
            </a:r>
            <a:br>
              <a:rPr lang="sv-SE" sz="3600" dirty="0" smtClean="0">
                <a:effectLst/>
              </a:rPr>
            </a:br>
            <a:r>
              <a:rPr lang="sv-SE" sz="3200" dirty="0" smtClean="0">
                <a:effectLst/>
              </a:rPr>
              <a:t>En </a:t>
            </a:r>
            <a:r>
              <a:rPr lang="sv-SE" sz="3200" b="1" dirty="0">
                <a:effectLst/>
              </a:rPr>
              <a:t>röst</a:t>
            </a:r>
            <a:r>
              <a:rPr lang="sv-SE" sz="3200" dirty="0">
                <a:effectLst/>
              </a:rPr>
              <a:t> i det offentliga </a:t>
            </a:r>
            <a:r>
              <a:rPr lang="sv-SE" sz="3200" dirty="0" smtClean="0">
                <a:effectLst/>
              </a:rPr>
              <a:t>rummet</a:t>
            </a:r>
            <a:r>
              <a:rPr lang="sv-SE" sz="3200" dirty="0">
                <a:effectLst/>
              </a:rPr>
              <a:t/>
            </a:r>
            <a:br>
              <a:rPr lang="sv-SE" sz="3200" dirty="0">
                <a:effectLst/>
              </a:rPr>
            </a:br>
            <a:r>
              <a:rPr lang="sv-SE" sz="3200" dirty="0">
                <a:effectLst/>
              </a:rPr>
              <a:t>Bygger </a:t>
            </a:r>
            <a:r>
              <a:rPr lang="sv-SE" sz="3200" b="1" dirty="0">
                <a:effectLst/>
              </a:rPr>
              <a:t>relationer</a:t>
            </a:r>
            <a:r>
              <a:rPr lang="sv-SE" sz="3200" dirty="0">
                <a:effectLst/>
              </a:rPr>
              <a:t> inom kristenheten</a:t>
            </a:r>
            <a:br>
              <a:rPr lang="sv-SE" sz="3200" dirty="0">
                <a:effectLst/>
              </a:rPr>
            </a:br>
            <a:r>
              <a:rPr lang="sv-SE" sz="3200" dirty="0">
                <a:effectLst/>
              </a:rPr>
              <a:t>Tar fram </a:t>
            </a:r>
            <a:r>
              <a:rPr lang="sv-SE" sz="3200" b="1" dirty="0">
                <a:effectLst/>
              </a:rPr>
              <a:t>resurser</a:t>
            </a:r>
            <a:r>
              <a:rPr lang="sv-SE" sz="3200" dirty="0">
                <a:effectLst/>
              </a:rPr>
              <a:t> kring strategiska </a:t>
            </a:r>
            <a:r>
              <a:rPr lang="sv-SE" sz="3200" dirty="0" smtClean="0">
                <a:effectLst/>
              </a:rPr>
              <a:t>frågor</a:t>
            </a:r>
            <a:br>
              <a:rPr lang="sv-SE" sz="3200" dirty="0" smtClean="0">
                <a:effectLst/>
              </a:rPr>
            </a:br>
            <a:endParaRPr lang="sv-SE" sz="3200" dirty="0">
              <a:effectLst/>
            </a:endParaRPr>
          </a:p>
        </p:txBody>
      </p:sp>
      <p:pic>
        <p:nvPicPr>
          <p:cNvPr id="3" name="Bildobjekt 2" descr="Macintosh HD:Users:olofedsinger:Desktop:Jobbet:SEA II – blandat:Bilder och logga:Loggor övriga format:SEA logga kopia.jpg"/>
          <p:cNvPicPr/>
          <p:nvPr/>
        </p:nvPicPr>
        <p:blipFill>
          <a:blip r:embed="rId2">
            <a:extLst>
              <a:ext uri="{28A0092B-C50C-407E-A947-70E740481C1C}">
                <a14:useLocalDpi xmlns:a14="http://schemas.microsoft.com/office/drawing/2010/main" val="0"/>
              </a:ext>
            </a:extLst>
          </a:blip>
          <a:srcRect/>
          <a:stretch>
            <a:fillRect/>
          </a:stretch>
        </p:blipFill>
        <p:spPr bwMode="auto">
          <a:xfrm>
            <a:off x="2488516" y="1147799"/>
            <a:ext cx="4225293" cy="2376765"/>
          </a:xfrm>
          <a:prstGeom prst="rect">
            <a:avLst/>
          </a:prstGeom>
          <a:noFill/>
          <a:ln>
            <a:noFill/>
          </a:ln>
        </p:spPr>
      </p:pic>
    </p:spTree>
    <p:extLst>
      <p:ext uri="{BB962C8B-B14F-4D97-AF65-F5344CB8AC3E}">
        <p14:creationId xmlns:p14="http://schemas.microsoft.com/office/powerpoint/2010/main" val="28648578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r>
              <a:rPr lang="sv-SE" sz="3600" dirty="0">
                <a:effectLst/>
              </a:rPr>
              <a:t>Post-modernism</a:t>
            </a:r>
            <a:br>
              <a:rPr lang="sv-SE" sz="3600" dirty="0">
                <a:effectLst/>
              </a:rPr>
            </a:br>
            <a:r>
              <a:rPr lang="sv-SE" sz="3600" dirty="0">
                <a:effectLst/>
              </a:rPr>
              <a:t> </a:t>
            </a:r>
            <a:br>
              <a:rPr lang="sv-SE" sz="3600" dirty="0">
                <a:effectLst/>
              </a:rPr>
            </a:br>
            <a:r>
              <a:rPr lang="sv-SE" sz="3600" dirty="0">
                <a:effectLst/>
              </a:rPr>
              <a:t>Av latinets ”post” = efter</a:t>
            </a:r>
            <a:br>
              <a:rPr lang="sv-SE" sz="3600" dirty="0">
                <a:effectLst/>
              </a:rPr>
            </a:br>
            <a:r>
              <a:rPr lang="sv-SE" sz="3600" dirty="0" smtClean="0">
                <a:effectLst/>
              </a:rPr>
              <a:t/>
            </a:r>
            <a:br>
              <a:rPr lang="sv-SE" sz="3600" dirty="0" smtClean="0">
                <a:effectLst/>
              </a:rPr>
            </a:br>
            <a:r>
              <a:rPr lang="sv-SE" sz="3200" dirty="0">
                <a:effectLst/>
              </a:rPr>
              <a:t/>
            </a:r>
            <a:br>
              <a:rPr lang="sv-SE" sz="3200" dirty="0">
                <a:effectLst/>
              </a:rPr>
            </a:br>
            <a:r>
              <a:rPr lang="sv-SE" sz="3200" dirty="0" smtClean="0">
                <a:effectLst/>
              </a:rPr>
              <a:t/>
            </a:r>
            <a:br>
              <a:rPr lang="sv-SE" sz="3200" dirty="0" smtClean="0">
                <a:effectLst/>
              </a:rPr>
            </a:br>
            <a:endParaRPr lang="sv-SE" sz="3200" dirty="0">
              <a:effectLst/>
            </a:endParaRPr>
          </a:p>
        </p:txBody>
      </p:sp>
    </p:spTree>
    <p:extLst>
      <p:ext uri="{BB962C8B-B14F-4D97-AF65-F5344CB8AC3E}">
        <p14:creationId xmlns:p14="http://schemas.microsoft.com/office/powerpoint/2010/main" val="151502379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3600" dirty="0">
                <a:effectLst/>
              </a:rPr>
              <a:t>Postmodernismens konsekvenser </a:t>
            </a:r>
            <a:r>
              <a:rPr lang="sv-SE" sz="3600" dirty="0" smtClean="0">
                <a:effectLst/>
              </a:rPr>
              <a:t/>
            </a:r>
            <a:br>
              <a:rPr lang="sv-SE" sz="3600" dirty="0" smtClean="0">
                <a:effectLst/>
              </a:rPr>
            </a:br>
            <a:r>
              <a:rPr lang="sv-SE" sz="3600" dirty="0" smtClean="0">
                <a:effectLst/>
              </a:rPr>
              <a:t>för </a:t>
            </a:r>
            <a:r>
              <a:rPr lang="sv-SE" sz="3600" dirty="0">
                <a:effectLst/>
              </a:rPr>
              <a:t>den kristna kyrkan:</a:t>
            </a:r>
            <a:br>
              <a:rPr lang="sv-SE" sz="3600" dirty="0">
                <a:effectLst/>
              </a:rPr>
            </a:br>
            <a:r>
              <a:rPr lang="sv-SE" sz="3600" dirty="0" smtClean="0">
                <a:effectLst/>
              </a:rPr>
              <a:t/>
            </a:r>
            <a:br>
              <a:rPr lang="sv-SE" sz="3600" dirty="0" smtClean="0">
                <a:effectLst/>
              </a:rPr>
            </a:br>
            <a:r>
              <a:rPr lang="sv-SE" sz="3600" dirty="0" smtClean="0">
                <a:effectLst/>
              </a:rPr>
              <a:t>• </a:t>
            </a:r>
            <a:r>
              <a:rPr lang="sv-SE" sz="3600" dirty="0">
                <a:effectLst/>
              </a:rPr>
              <a:t>Förlorad tilltro till vetenskapen </a:t>
            </a:r>
            <a:r>
              <a:rPr lang="sv-SE" sz="3600" dirty="0" smtClean="0">
                <a:effectLst/>
              </a:rPr>
              <a:t/>
            </a:r>
            <a:br>
              <a:rPr lang="sv-SE" sz="3600" dirty="0" smtClean="0">
                <a:effectLst/>
              </a:rPr>
            </a:br>
            <a:r>
              <a:rPr lang="sv-SE" sz="3600" dirty="0">
                <a:effectLst/>
              </a:rPr>
              <a:t> </a:t>
            </a:r>
            <a:r>
              <a:rPr lang="sv-SE" sz="3600" dirty="0" smtClean="0">
                <a:effectLst/>
              </a:rPr>
              <a:t>   och </a:t>
            </a:r>
            <a:r>
              <a:rPr lang="sv-SE" sz="3600" dirty="0">
                <a:effectLst/>
              </a:rPr>
              <a:t>andra ”stora berättelser”</a:t>
            </a:r>
            <a:br>
              <a:rPr lang="sv-SE" sz="3600" dirty="0">
                <a:effectLst/>
              </a:rPr>
            </a:br>
            <a:r>
              <a:rPr lang="sv-SE" sz="3600" dirty="0">
                <a:effectLst/>
              </a:rPr>
              <a:t/>
            </a:r>
            <a:br>
              <a:rPr lang="sv-SE" sz="3600" dirty="0">
                <a:effectLst/>
              </a:rPr>
            </a:br>
            <a:r>
              <a:rPr lang="sv-SE" sz="3600" dirty="0">
                <a:effectLst/>
              </a:rPr>
              <a:t/>
            </a:r>
            <a:br>
              <a:rPr lang="sv-SE" sz="3600" dirty="0">
                <a:effectLst/>
              </a:rPr>
            </a:br>
            <a:r>
              <a:rPr lang="sv-SE" sz="3600" dirty="0">
                <a:effectLst/>
              </a:rPr>
              <a:t/>
            </a:r>
            <a:br>
              <a:rPr lang="sv-SE" sz="3600" dirty="0">
                <a:effectLst/>
              </a:rPr>
            </a:br>
            <a:endParaRPr lang="sv-SE" sz="3600" dirty="0">
              <a:effectLst/>
            </a:endParaRPr>
          </a:p>
        </p:txBody>
      </p:sp>
    </p:spTree>
    <p:extLst>
      <p:ext uri="{BB962C8B-B14F-4D97-AF65-F5344CB8AC3E}">
        <p14:creationId xmlns:p14="http://schemas.microsoft.com/office/powerpoint/2010/main" val="35631905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3600" dirty="0">
                <a:effectLst/>
              </a:rPr>
              <a:t>Postmodernismens konsekvenser </a:t>
            </a:r>
            <a:r>
              <a:rPr lang="sv-SE" sz="3600" dirty="0" smtClean="0">
                <a:effectLst/>
              </a:rPr>
              <a:t/>
            </a:r>
            <a:br>
              <a:rPr lang="sv-SE" sz="3600" dirty="0" smtClean="0">
                <a:effectLst/>
              </a:rPr>
            </a:br>
            <a:r>
              <a:rPr lang="sv-SE" sz="3600" dirty="0" smtClean="0">
                <a:effectLst/>
              </a:rPr>
              <a:t>för </a:t>
            </a:r>
            <a:r>
              <a:rPr lang="sv-SE" sz="3600" dirty="0">
                <a:effectLst/>
              </a:rPr>
              <a:t>den kristna kyrkan:</a:t>
            </a:r>
            <a:br>
              <a:rPr lang="sv-SE" sz="3600" dirty="0">
                <a:effectLst/>
              </a:rPr>
            </a:br>
            <a:r>
              <a:rPr lang="sv-SE" sz="3600" dirty="0" smtClean="0">
                <a:effectLst/>
              </a:rPr>
              <a:t/>
            </a:r>
            <a:br>
              <a:rPr lang="sv-SE" sz="3600" dirty="0" smtClean="0">
                <a:effectLst/>
              </a:rPr>
            </a:br>
            <a:r>
              <a:rPr lang="sv-SE" sz="3600" dirty="0" smtClean="0">
                <a:effectLst/>
              </a:rPr>
              <a:t>• </a:t>
            </a:r>
            <a:r>
              <a:rPr lang="sv-SE" sz="3600" dirty="0">
                <a:effectLst/>
              </a:rPr>
              <a:t>Förlorad tilltro till vetenskapen </a:t>
            </a:r>
            <a:r>
              <a:rPr lang="sv-SE" sz="3600" dirty="0" smtClean="0">
                <a:effectLst/>
              </a:rPr>
              <a:t/>
            </a:r>
            <a:br>
              <a:rPr lang="sv-SE" sz="3600" dirty="0" smtClean="0">
                <a:effectLst/>
              </a:rPr>
            </a:br>
            <a:r>
              <a:rPr lang="sv-SE" sz="3600" dirty="0">
                <a:effectLst/>
              </a:rPr>
              <a:t> </a:t>
            </a:r>
            <a:r>
              <a:rPr lang="sv-SE" sz="3600" dirty="0" smtClean="0">
                <a:effectLst/>
              </a:rPr>
              <a:t>   och </a:t>
            </a:r>
            <a:r>
              <a:rPr lang="sv-SE" sz="3600" dirty="0">
                <a:effectLst/>
              </a:rPr>
              <a:t>andra ”stora berättelser”</a:t>
            </a:r>
            <a:br>
              <a:rPr lang="sv-SE" sz="3600" dirty="0">
                <a:effectLst/>
              </a:rPr>
            </a:br>
            <a:r>
              <a:rPr lang="sv-SE" sz="3600" dirty="0">
                <a:effectLst/>
              </a:rPr>
              <a:t>• Förlorad tilltro till det sanna/objektiva</a:t>
            </a:r>
            <a:br>
              <a:rPr lang="sv-SE" sz="3600" dirty="0">
                <a:effectLst/>
              </a:rPr>
            </a:br>
            <a:r>
              <a:rPr lang="sv-SE" sz="3600" dirty="0" smtClean="0">
                <a:effectLst/>
              </a:rPr>
              <a:t/>
            </a:r>
            <a:br>
              <a:rPr lang="sv-SE" sz="3600" dirty="0" smtClean="0">
                <a:effectLst/>
              </a:rPr>
            </a:br>
            <a:r>
              <a:rPr lang="sv-SE" sz="3600" dirty="0">
                <a:effectLst/>
              </a:rPr>
              <a:t/>
            </a:r>
            <a:br>
              <a:rPr lang="sv-SE" sz="3600" dirty="0">
                <a:effectLst/>
              </a:rPr>
            </a:br>
            <a:endParaRPr lang="sv-SE" sz="3600" dirty="0">
              <a:effectLst/>
            </a:endParaRPr>
          </a:p>
        </p:txBody>
      </p:sp>
    </p:spTree>
    <p:extLst>
      <p:ext uri="{BB962C8B-B14F-4D97-AF65-F5344CB8AC3E}">
        <p14:creationId xmlns:p14="http://schemas.microsoft.com/office/powerpoint/2010/main" val="212878394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3600" dirty="0">
                <a:effectLst/>
              </a:rPr>
              <a:t>Postmodernismens konsekvenser </a:t>
            </a:r>
            <a:r>
              <a:rPr lang="sv-SE" sz="3600" dirty="0" smtClean="0">
                <a:effectLst/>
              </a:rPr>
              <a:t/>
            </a:r>
            <a:br>
              <a:rPr lang="sv-SE" sz="3600" dirty="0" smtClean="0">
                <a:effectLst/>
              </a:rPr>
            </a:br>
            <a:r>
              <a:rPr lang="sv-SE" sz="3600" dirty="0" smtClean="0">
                <a:effectLst/>
              </a:rPr>
              <a:t>för </a:t>
            </a:r>
            <a:r>
              <a:rPr lang="sv-SE" sz="3600" dirty="0">
                <a:effectLst/>
              </a:rPr>
              <a:t>den kristna kyrkan:</a:t>
            </a:r>
            <a:br>
              <a:rPr lang="sv-SE" sz="3600" dirty="0">
                <a:effectLst/>
              </a:rPr>
            </a:br>
            <a:r>
              <a:rPr lang="sv-SE" sz="3600" dirty="0" smtClean="0">
                <a:effectLst/>
              </a:rPr>
              <a:t/>
            </a:r>
            <a:br>
              <a:rPr lang="sv-SE" sz="3600" dirty="0" smtClean="0">
                <a:effectLst/>
              </a:rPr>
            </a:br>
            <a:r>
              <a:rPr lang="sv-SE" sz="3600" dirty="0" smtClean="0">
                <a:effectLst/>
              </a:rPr>
              <a:t>• </a:t>
            </a:r>
            <a:r>
              <a:rPr lang="sv-SE" sz="3600" dirty="0">
                <a:effectLst/>
              </a:rPr>
              <a:t>Förlorad tilltro till vetenskapen </a:t>
            </a:r>
            <a:r>
              <a:rPr lang="sv-SE" sz="3600" dirty="0" smtClean="0">
                <a:effectLst/>
              </a:rPr>
              <a:t/>
            </a:r>
            <a:br>
              <a:rPr lang="sv-SE" sz="3600" dirty="0" smtClean="0">
                <a:effectLst/>
              </a:rPr>
            </a:br>
            <a:r>
              <a:rPr lang="sv-SE" sz="3600" dirty="0">
                <a:effectLst/>
              </a:rPr>
              <a:t> </a:t>
            </a:r>
            <a:r>
              <a:rPr lang="sv-SE" sz="3600" dirty="0" smtClean="0">
                <a:effectLst/>
              </a:rPr>
              <a:t>   och </a:t>
            </a:r>
            <a:r>
              <a:rPr lang="sv-SE" sz="3600" dirty="0">
                <a:effectLst/>
              </a:rPr>
              <a:t>andra ”stora berättelser”</a:t>
            </a:r>
            <a:br>
              <a:rPr lang="sv-SE" sz="3600" dirty="0">
                <a:effectLst/>
              </a:rPr>
            </a:br>
            <a:r>
              <a:rPr lang="sv-SE" sz="3600" dirty="0">
                <a:effectLst/>
              </a:rPr>
              <a:t>• Förlorad tilltro till det sanna/objektiva</a:t>
            </a:r>
            <a:br>
              <a:rPr lang="sv-SE" sz="3600" dirty="0">
                <a:effectLst/>
              </a:rPr>
            </a:br>
            <a:r>
              <a:rPr lang="sv-SE" sz="3600" dirty="0">
                <a:effectLst/>
              </a:rPr>
              <a:t>• Misstänksamhet mot auktoriteter</a:t>
            </a:r>
            <a:br>
              <a:rPr lang="sv-SE" sz="3600" dirty="0">
                <a:effectLst/>
              </a:rPr>
            </a:br>
            <a:r>
              <a:rPr lang="sv-SE" sz="3600" dirty="0" smtClean="0">
                <a:effectLst/>
              </a:rPr>
              <a:t/>
            </a:r>
            <a:br>
              <a:rPr lang="sv-SE" sz="3600" dirty="0" smtClean="0">
                <a:effectLst/>
              </a:rPr>
            </a:br>
            <a:endParaRPr lang="sv-SE" sz="3600" dirty="0">
              <a:effectLst/>
            </a:endParaRPr>
          </a:p>
        </p:txBody>
      </p:sp>
    </p:spTree>
    <p:extLst>
      <p:ext uri="{BB962C8B-B14F-4D97-AF65-F5344CB8AC3E}">
        <p14:creationId xmlns:p14="http://schemas.microsoft.com/office/powerpoint/2010/main" val="212878394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3600" dirty="0">
                <a:effectLst/>
              </a:rPr>
              <a:t>Postmodernismens konsekvenser </a:t>
            </a:r>
            <a:r>
              <a:rPr lang="sv-SE" sz="3600" dirty="0" smtClean="0">
                <a:effectLst/>
              </a:rPr>
              <a:t/>
            </a:r>
            <a:br>
              <a:rPr lang="sv-SE" sz="3600" dirty="0" smtClean="0">
                <a:effectLst/>
              </a:rPr>
            </a:br>
            <a:r>
              <a:rPr lang="sv-SE" sz="3600" dirty="0" smtClean="0">
                <a:effectLst/>
              </a:rPr>
              <a:t>för </a:t>
            </a:r>
            <a:r>
              <a:rPr lang="sv-SE" sz="3600" dirty="0">
                <a:effectLst/>
              </a:rPr>
              <a:t>den kristna kyrkan:</a:t>
            </a:r>
            <a:br>
              <a:rPr lang="sv-SE" sz="3600" dirty="0">
                <a:effectLst/>
              </a:rPr>
            </a:br>
            <a:r>
              <a:rPr lang="sv-SE" sz="3600" dirty="0" smtClean="0">
                <a:effectLst/>
              </a:rPr>
              <a:t/>
            </a:r>
            <a:br>
              <a:rPr lang="sv-SE" sz="3600" dirty="0" smtClean="0">
                <a:effectLst/>
              </a:rPr>
            </a:br>
            <a:r>
              <a:rPr lang="sv-SE" sz="3600" dirty="0" smtClean="0">
                <a:effectLst/>
              </a:rPr>
              <a:t>• </a:t>
            </a:r>
            <a:r>
              <a:rPr lang="sv-SE" sz="3600" dirty="0">
                <a:effectLst/>
              </a:rPr>
              <a:t>Förlorad tilltro till vetenskapen </a:t>
            </a:r>
            <a:r>
              <a:rPr lang="sv-SE" sz="3600" dirty="0" smtClean="0">
                <a:effectLst/>
              </a:rPr>
              <a:t/>
            </a:r>
            <a:br>
              <a:rPr lang="sv-SE" sz="3600" dirty="0" smtClean="0">
                <a:effectLst/>
              </a:rPr>
            </a:br>
            <a:r>
              <a:rPr lang="sv-SE" sz="3600" dirty="0">
                <a:effectLst/>
              </a:rPr>
              <a:t> </a:t>
            </a:r>
            <a:r>
              <a:rPr lang="sv-SE" sz="3600" dirty="0" smtClean="0">
                <a:effectLst/>
              </a:rPr>
              <a:t>   och </a:t>
            </a:r>
            <a:r>
              <a:rPr lang="sv-SE" sz="3600" dirty="0">
                <a:effectLst/>
              </a:rPr>
              <a:t>andra ”stora berättelser”</a:t>
            </a:r>
            <a:br>
              <a:rPr lang="sv-SE" sz="3600" dirty="0">
                <a:effectLst/>
              </a:rPr>
            </a:br>
            <a:r>
              <a:rPr lang="sv-SE" sz="3600" dirty="0">
                <a:effectLst/>
              </a:rPr>
              <a:t>• Förlorad tilltro till det sanna/objektiva</a:t>
            </a:r>
            <a:br>
              <a:rPr lang="sv-SE" sz="3600" dirty="0">
                <a:effectLst/>
              </a:rPr>
            </a:br>
            <a:r>
              <a:rPr lang="sv-SE" sz="3600" dirty="0">
                <a:effectLst/>
              </a:rPr>
              <a:t>• Misstänksamhet mot auktoriteter</a:t>
            </a:r>
            <a:br>
              <a:rPr lang="sv-SE" sz="3600" dirty="0">
                <a:effectLst/>
              </a:rPr>
            </a:br>
            <a:r>
              <a:rPr lang="sv-SE" sz="3600" dirty="0">
                <a:effectLst/>
              </a:rPr>
              <a:t>• Förlust av en egen ”stor berättelse</a:t>
            </a:r>
            <a:r>
              <a:rPr lang="sv-SE" sz="3600" dirty="0" smtClean="0">
                <a:effectLst/>
              </a:rPr>
              <a:t>”</a:t>
            </a:r>
            <a:br>
              <a:rPr lang="sv-SE" sz="3600" dirty="0" smtClean="0">
                <a:effectLst/>
              </a:rPr>
            </a:br>
            <a:endParaRPr lang="sv-SE" sz="3600" dirty="0">
              <a:effectLst/>
            </a:endParaRPr>
          </a:p>
        </p:txBody>
      </p:sp>
    </p:spTree>
    <p:extLst>
      <p:ext uri="{BB962C8B-B14F-4D97-AF65-F5344CB8AC3E}">
        <p14:creationId xmlns:p14="http://schemas.microsoft.com/office/powerpoint/2010/main" val="212878394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r>
              <a:rPr lang="sv-SE" sz="3600" dirty="0">
                <a:effectLst/>
              </a:rPr>
              <a:t>”På 60- och 70-talet försökte studenterna förändra världen, </a:t>
            </a:r>
            <a:r>
              <a:rPr lang="sv-SE" sz="3600" dirty="0" smtClean="0">
                <a:effectLst/>
              </a:rPr>
              <a:t/>
            </a:r>
            <a:br>
              <a:rPr lang="sv-SE" sz="3600" dirty="0" smtClean="0">
                <a:effectLst/>
              </a:rPr>
            </a:br>
            <a:r>
              <a:rPr lang="sv-SE" sz="3600" dirty="0" smtClean="0">
                <a:effectLst/>
              </a:rPr>
              <a:t>men </a:t>
            </a:r>
            <a:r>
              <a:rPr lang="sv-SE" sz="3600" dirty="0">
                <a:effectLst/>
              </a:rPr>
              <a:t>deras egna barn försöker snarare bara överleva.”</a:t>
            </a:r>
            <a:br>
              <a:rPr lang="sv-SE" sz="3600" dirty="0">
                <a:effectLst/>
              </a:rPr>
            </a:br>
            <a:r>
              <a:rPr lang="sv-SE" sz="3600" dirty="0">
                <a:effectLst/>
              </a:rPr>
              <a:t/>
            </a:r>
            <a:br>
              <a:rPr lang="sv-SE" sz="3600" dirty="0">
                <a:effectLst/>
              </a:rPr>
            </a:br>
            <a:r>
              <a:rPr lang="sv-SE" sz="3600" dirty="0" smtClean="0">
                <a:effectLst/>
              </a:rPr>
              <a:t/>
            </a:r>
            <a:br>
              <a:rPr lang="sv-SE" sz="3600" dirty="0" smtClean="0">
                <a:effectLst/>
              </a:rPr>
            </a:br>
            <a:endParaRPr lang="sv-SE" sz="3600" dirty="0">
              <a:effectLst/>
            </a:endParaRPr>
          </a:p>
        </p:txBody>
      </p:sp>
    </p:spTree>
    <p:extLst>
      <p:ext uri="{BB962C8B-B14F-4D97-AF65-F5344CB8AC3E}">
        <p14:creationId xmlns:p14="http://schemas.microsoft.com/office/powerpoint/2010/main" val="136209203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r>
              <a:rPr lang="sv-SE" sz="3600" dirty="0">
                <a:effectLst/>
              </a:rPr>
              <a:t>”</a:t>
            </a:r>
            <a:r>
              <a:rPr lang="sv-SE" sz="3600" dirty="0" err="1">
                <a:effectLst/>
              </a:rPr>
              <a:t>How</a:t>
            </a:r>
            <a:r>
              <a:rPr lang="sv-SE" sz="3600" dirty="0">
                <a:effectLst/>
              </a:rPr>
              <a:t> </a:t>
            </a:r>
            <a:r>
              <a:rPr lang="sv-SE" sz="3600" dirty="0" err="1">
                <a:effectLst/>
              </a:rPr>
              <a:t>dare</a:t>
            </a:r>
            <a:r>
              <a:rPr lang="sv-SE" sz="3600" dirty="0">
                <a:effectLst/>
              </a:rPr>
              <a:t> </a:t>
            </a:r>
            <a:r>
              <a:rPr lang="sv-SE" sz="3600" dirty="0" err="1" smtClean="0">
                <a:effectLst/>
              </a:rPr>
              <a:t>you</a:t>
            </a:r>
            <a:r>
              <a:rPr lang="sv-SE" sz="3600" dirty="0" smtClean="0">
                <a:effectLst/>
              </a:rPr>
              <a:t>?!”</a:t>
            </a:r>
            <a:r>
              <a:rPr lang="sv-SE" sz="3600" dirty="0">
                <a:effectLst/>
              </a:rPr>
              <a:t/>
            </a:r>
            <a:br>
              <a:rPr lang="sv-SE" sz="3600" dirty="0">
                <a:effectLst/>
              </a:rPr>
            </a:br>
            <a:r>
              <a:rPr lang="sv-SE" sz="3600" dirty="0">
                <a:effectLst/>
              </a:rPr>
              <a:t> </a:t>
            </a:r>
            <a:br>
              <a:rPr lang="sv-SE" sz="3600" dirty="0">
                <a:effectLst/>
              </a:rPr>
            </a:br>
            <a:r>
              <a:rPr lang="sv-SE" sz="3600" dirty="0">
                <a:effectLst/>
              </a:rPr>
              <a:t>(Greta Thunberg</a:t>
            </a:r>
            <a:r>
              <a:rPr lang="sv-SE" sz="3600" dirty="0" smtClean="0">
                <a:effectLst/>
              </a:rPr>
              <a:t>)</a:t>
            </a:r>
            <a:br>
              <a:rPr lang="sv-SE" sz="3600" dirty="0" smtClean="0">
                <a:effectLst/>
              </a:rPr>
            </a:br>
            <a:r>
              <a:rPr lang="sv-SE" sz="3600" dirty="0">
                <a:effectLst/>
              </a:rPr>
              <a:t/>
            </a:r>
            <a:br>
              <a:rPr lang="sv-SE" sz="3600" dirty="0">
                <a:effectLst/>
              </a:rPr>
            </a:br>
            <a:r>
              <a:rPr lang="sv-SE" sz="3600" dirty="0" smtClean="0">
                <a:effectLst/>
              </a:rPr>
              <a:t/>
            </a:r>
            <a:br>
              <a:rPr lang="sv-SE" sz="3600" dirty="0" smtClean="0">
                <a:effectLst/>
              </a:rPr>
            </a:br>
            <a:r>
              <a:rPr lang="sv-SE" sz="3600" dirty="0">
                <a:effectLst/>
              </a:rPr>
              <a:t/>
            </a:r>
            <a:br>
              <a:rPr lang="sv-SE" sz="3600" dirty="0">
                <a:effectLst/>
              </a:rPr>
            </a:br>
            <a:endParaRPr lang="sv-SE" sz="3600" dirty="0">
              <a:effectLst/>
            </a:endParaRPr>
          </a:p>
        </p:txBody>
      </p:sp>
    </p:spTree>
    <p:extLst>
      <p:ext uri="{BB962C8B-B14F-4D97-AF65-F5344CB8AC3E}">
        <p14:creationId xmlns:p14="http://schemas.microsoft.com/office/powerpoint/2010/main" val="262674435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är">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Elementär.thmx</Template>
  <TotalTime>3555</TotalTime>
  <Words>217</Words>
  <Application>Microsoft Macintosh PowerPoint</Application>
  <PresentationFormat>Bildspel på skärmen (4:3)</PresentationFormat>
  <Paragraphs>17</Paragraphs>
  <Slides>17</Slides>
  <Notes>0</Notes>
  <HiddenSlides>0</HiddenSlides>
  <MMClips>0</MMClips>
  <ScaleCrop>false</ScaleCrop>
  <HeadingPairs>
    <vt:vector size="4" baseType="variant">
      <vt:variant>
        <vt:lpstr>Tema</vt:lpstr>
      </vt:variant>
      <vt:variant>
        <vt:i4>1</vt:i4>
      </vt:variant>
      <vt:variant>
        <vt:lpstr>Bildrubriker</vt:lpstr>
      </vt:variant>
      <vt:variant>
        <vt:i4>17</vt:i4>
      </vt:variant>
    </vt:vector>
  </HeadingPairs>
  <TitlesOfParts>
    <vt:vector size="18" baseType="lpstr">
      <vt:lpstr>Elementär</vt:lpstr>
      <vt:lpstr>Kristen tro i en postmodern tid    Olof Edsinger  </vt:lpstr>
      <vt:lpstr> En röst i det offentliga rummet Bygger relationer inom kristenheten Tar fram resurser kring strategiska frågor </vt:lpstr>
      <vt:lpstr>Post-modernism   Av latinets ”post” = efter    </vt:lpstr>
      <vt:lpstr>Postmodernismens konsekvenser  för den kristna kyrkan:  • Förlorad tilltro till vetenskapen      och andra ”stora berättelser”    </vt:lpstr>
      <vt:lpstr>Postmodernismens konsekvenser  för den kristna kyrkan:  • Förlorad tilltro till vetenskapen      och andra ”stora berättelser” • Förlorad tilltro till det sanna/objektiva   </vt:lpstr>
      <vt:lpstr>Postmodernismens konsekvenser  för den kristna kyrkan:  • Förlorad tilltro till vetenskapen      och andra ”stora berättelser” • Förlorad tilltro till det sanna/objektiva • Misstänksamhet mot auktoriteter  </vt:lpstr>
      <vt:lpstr>Postmodernismens konsekvenser  för den kristna kyrkan:  • Förlorad tilltro till vetenskapen      och andra ”stora berättelser” • Förlorad tilltro till det sanna/objektiva • Misstänksamhet mot auktoriteter • Förlust av en egen ”stor berättelse” </vt:lpstr>
      <vt:lpstr>”På 60- och 70-talet försökte studenterna förändra världen,  men deras egna barn försöker snarare bara överleva.”   </vt:lpstr>
      <vt:lpstr>”How dare you?!”   (Greta Thunberg)    </vt:lpstr>
      <vt:lpstr>”Det är lättare om alla är vänner,  så låt oss inte bry oss för mycket.”  ”Allt är OK att tänka och tycka, så länge det inte drabbar någon annan.”   ”Strunta i olikheterna, för om vi är olika finns det en risk för konflikt,  och konflikter orkar vi inte med.” </vt:lpstr>
      <vt:lpstr>Guds vrede uppenbaras från himlen över all ogudaktighet och orättfärdighet hos människor som i orättfärdighet undertrycker sanningen. Det man kan veta om Gud är uppenbart bland dem, Gud har ju uppenbarat det för dem. Ända från världens skapelse ses och uppfattas hans osynliga egenskaper, hans eviga makt och gudomliga natur genom de verk som han har skapat. Därför är de utan ursäkt. (Rom 1:18–20) </vt:lpstr>
      <vt:lpstr> Fastän de kände till Gud, prisade de honom inte som Gud eller tackade honom, utan förblindades av sina falska föreställningar, så att mörkret sänkte sig över deras oförståndiga hjärtan. De påstod att de var visa, men de blev dårar. De bytte ut den odödlige Gudens härlighet mot bilder av dödliga människor, av fåglar, fyrfotadjur och kräldjur. Därför utlämnade Gud dem så att de följde sina egna begär och bedrev allt slags otukt och förnedrade sina kroppar. De bytte ut Guds sanning mot lögnen och tog sig för att dyrka och tjäna det skapade i stället för Skaparen, han som är välsignad i evigheter, amen. (Rom 1:21–25)</vt:lpstr>
      <vt:lpstr>Det kristna svaret på postmodernismens förvirring:  1) Arbeta på apologetiken!     </vt:lpstr>
      <vt:lpstr>Det kristna svaret på postmodernismens förvirring:  1) Arbeta på apologetiken! 2) Arbeta på helhetssynen!    </vt:lpstr>
      <vt:lpstr>Anpassa er inte efter den här världen, utan låt er förvandlas genom sinnets förnyelse, så att ni kan pröva vad som är Guds vilja, det som är gott och fullkomligt och som behagar honom. (Rom 12:2)  </vt:lpstr>
      <vt:lpstr>Det kristna svaret på postmodernismens förvirring:  1) Arbeta på apologetiken! 2) Arbeta på helhetssynen! 3) Fokusera på relationen till Jesus!   </vt:lpstr>
      <vt:lpstr>Detta är evigt liv att de känner dig, den ende sanne Guden, och den som du har sänt, Jesus Kristus. (Joh 17:3)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Nutidsmänniskan 1: Postmodern  Nutidsmänniskan 2: Konsument  Nutidsmänniskan 3: Snickrar helst ihop sin egen gud  </dc:title>
  <dc:creator>Olof Edsinger</dc:creator>
  <cp:lastModifiedBy>Olof Edsinger</cp:lastModifiedBy>
  <cp:revision>46</cp:revision>
  <dcterms:created xsi:type="dcterms:W3CDTF">2014-11-10T10:08:50Z</dcterms:created>
  <dcterms:modified xsi:type="dcterms:W3CDTF">2020-02-01T11:12:46Z</dcterms:modified>
</cp:coreProperties>
</file>