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305" r:id="rId3"/>
    <p:sldId id="259" r:id="rId4"/>
    <p:sldId id="275" r:id="rId5"/>
    <p:sldId id="307" r:id="rId6"/>
    <p:sldId id="265" r:id="rId7"/>
    <p:sldId id="306" r:id="rId8"/>
    <p:sldId id="266" r:id="rId9"/>
    <p:sldId id="264" r:id="rId10"/>
    <p:sldId id="308" r:id="rId11"/>
    <p:sldId id="267" r:id="rId12"/>
    <p:sldId id="273" r:id="rId13"/>
    <p:sldId id="271" r:id="rId14"/>
    <p:sldId id="261" r:id="rId15"/>
    <p:sldId id="270" r:id="rId16"/>
    <p:sldId id="302" r:id="rId17"/>
    <p:sldId id="26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7" name="Date Placeholder 6"/>
          <p:cNvSpPr>
            <a:spLocks noGrp="1"/>
          </p:cNvSpPr>
          <p:nvPr>
            <p:ph type="dt" sz="half" idx="10"/>
          </p:nvPr>
        </p:nvSpPr>
        <p:spPr/>
        <p:txBody>
          <a:bodyPr/>
          <a:lstStyle/>
          <a:p>
            <a:fld id="{19E64643-61A8-4567-B986-D62B1DCD6B01}" type="datetimeFigureOut">
              <a:rPr lang="sv-SE" smtClean="0"/>
              <a:t>2020-03-05</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9FDB0281-BE4B-453A-8402-797D2135FDC3}" type="slidenum">
              <a:rPr lang="sv-SE" smtClean="0"/>
              <a:t>‹#›</a:t>
            </a:fld>
            <a:endParaRPr lang="sv-SE"/>
          </a:p>
        </p:txBody>
      </p:sp>
    </p:spTree>
    <p:extLst>
      <p:ext uri="{BB962C8B-B14F-4D97-AF65-F5344CB8AC3E}">
        <p14:creationId xmlns:p14="http://schemas.microsoft.com/office/powerpoint/2010/main" val="399356622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19E64643-61A8-4567-B986-D62B1DCD6B01}" type="datetimeFigureOut">
              <a:rPr lang="sv-SE" smtClean="0"/>
              <a:t>2020-03-05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FDB0281-BE4B-453A-8402-797D2135FDC3}" type="slidenum">
              <a:rPr lang="sv-SE" smtClean="0"/>
              <a:t>‹#›</a:t>
            </a:fld>
            <a:endParaRPr lang="sv-SE"/>
          </a:p>
        </p:txBody>
      </p:sp>
    </p:spTree>
    <p:extLst>
      <p:ext uri="{BB962C8B-B14F-4D97-AF65-F5344CB8AC3E}">
        <p14:creationId xmlns:p14="http://schemas.microsoft.com/office/powerpoint/2010/main" val="565821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19E64643-61A8-4567-B986-D62B1DCD6B01}" type="datetimeFigureOut">
              <a:rPr lang="sv-SE" smtClean="0"/>
              <a:t>2020-03-05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FDB0281-BE4B-453A-8402-797D2135FDC3}" type="slidenum">
              <a:rPr lang="sv-SE" smtClean="0"/>
              <a:t>‹#›</a:t>
            </a:fld>
            <a:endParaRPr lang="sv-SE"/>
          </a:p>
        </p:txBody>
      </p:sp>
    </p:spTree>
    <p:extLst>
      <p:ext uri="{BB962C8B-B14F-4D97-AF65-F5344CB8AC3E}">
        <p14:creationId xmlns:p14="http://schemas.microsoft.com/office/powerpoint/2010/main" val="497372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19E64643-61A8-4567-B986-D62B1DCD6B01}" type="datetimeFigureOut">
              <a:rPr lang="sv-SE" smtClean="0"/>
              <a:t>2020-03-05</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9FDB0281-BE4B-453A-8402-797D2135FDC3}" type="slidenum">
              <a:rPr lang="sv-SE" smtClean="0"/>
              <a:t>‹#›</a:t>
            </a:fld>
            <a:endParaRPr lang="sv-SE"/>
          </a:p>
        </p:txBody>
      </p:sp>
    </p:spTree>
    <p:extLst>
      <p:ext uri="{BB962C8B-B14F-4D97-AF65-F5344CB8AC3E}">
        <p14:creationId xmlns:p14="http://schemas.microsoft.com/office/powerpoint/2010/main" val="4263446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sv-SE"/>
              <a:t>Klicka här för att ändra mall för rubrikformat</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7" name="Date Placeholder 6"/>
          <p:cNvSpPr>
            <a:spLocks noGrp="1"/>
          </p:cNvSpPr>
          <p:nvPr>
            <p:ph type="dt" sz="half" idx="10"/>
          </p:nvPr>
        </p:nvSpPr>
        <p:spPr/>
        <p:txBody>
          <a:bodyPr/>
          <a:lstStyle/>
          <a:p>
            <a:fld id="{19E64643-61A8-4567-B986-D62B1DCD6B01}" type="datetimeFigureOut">
              <a:rPr lang="sv-SE" smtClean="0"/>
              <a:t>2020-03-05</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9FDB0281-BE4B-453A-8402-797D2135FDC3}" type="slidenum">
              <a:rPr lang="sv-SE" smtClean="0"/>
              <a:t>‹#›</a:t>
            </a:fld>
            <a:endParaRPr lang="sv-SE"/>
          </a:p>
        </p:txBody>
      </p:sp>
    </p:spTree>
    <p:extLst>
      <p:ext uri="{BB962C8B-B14F-4D97-AF65-F5344CB8AC3E}">
        <p14:creationId xmlns:p14="http://schemas.microsoft.com/office/powerpoint/2010/main" val="261697743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8" name="Date Placeholder 7"/>
          <p:cNvSpPr>
            <a:spLocks noGrp="1"/>
          </p:cNvSpPr>
          <p:nvPr>
            <p:ph type="dt" sz="half" idx="10"/>
          </p:nvPr>
        </p:nvSpPr>
        <p:spPr/>
        <p:txBody>
          <a:bodyPr/>
          <a:lstStyle/>
          <a:p>
            <a:fld id="{19E64643-61A8-4567-B986-D62B1DCD6B01}" type="datetimeFigureOut">
              <a:rPr lang="sv-SE" smtClean="0"/>
              <a:t>2020-03-05</a:t>
            </a:fld>
            <a:endParaRPr lang="sv-SE"/>
          </a:p>
        </p:txBody>
      </p:sp>
      <p:sp>
        <p:nvSpPr>
          <p:cNvPr id="9" name="Footer Placeholder 8"/>
          <p:cNvSpPr>
            <a:spLocks noGrp="1"/>
          </p:cNvSpPr>
          <p:nvPr>
            <p:ph type="ftr" sz="quarter" idx="11"/>
          </p:nvPr>
        </p:nvSpPr>
        <p:spPr/>
        <p:txBody>
          <a:bodyPr/>
          <a:lstStyle/>
          <a:p>
            <a:endParaRPr lang="sv-SE"/>
          </a:p>
        </p:txBody>
      </p:sp>
      <p:sp>
        <p:nvSpPr>
          <p:cNvPr id="10" name="Slide Number Placeholder 9"/>
          <p:cNvSpPr>
            <a:spLocks noGrp="1"/>
          </p:cNvSpPr>
          <p:nvPr>
            <p:ph type="sldNum" sz="quarter" idx="12"/>
          </p:nvPr>
        </p:nvSpPr>
        <p:spPr/>
        <p:txBody>
          <a:bodyPr/>
          <a:lstStyle/>
          <a:p>
            <a:fld id="{9FDB0281-BE4B-453A-8402-797D2135FDC3}" type="slidenum">
              <a:rPr lang="sv-SE" smtClean="0"/>
              <a:t>‹#›</a:t>
            </a:fld>
            <a:endParaRPr lang="sv-SE"/>
          </a:p>
        </p:txBody>
      </p:sp>
    </p:spTree>
    <p:extLst>
      <p:ext uri="{BB962C8B-B14F-4D97-AF65-F5344CB8AC3E}">
        <p14:creationId xmlns:p14="http://schemas.microsoft.com/office/powerpoint/2010/main" val="893592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1583436" y="3143250"/>
            <a:ext cx="4270248" cy="259677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7" name="Date Placeholder 6"/>
          <p:cNvSpPr>
            <a:spLocks noGrp="1"/>
          </p:cNvSpPr>
          <p:nvPr>
            <p:ph type="dt" sz="half" idx="10"/>
          </p:nvPr>
        </p:nvSpPr>
        <p:spPr/>
        <p:txBody>
          <a:bodyPr/>
          <a:lstStyle/>
          <a:p>
            <a:fld id="{19E64643-61A8-4567-B986-D62B1DCD6B01}" type="datetimeFigureOut">
              <a:rPr lang="sv-SE" smtClean="0"/>
              <a:t>2020-03-05</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9FDB0281-BE4B-453A-8402-797D2135FDC3}" type="slidenum">
              <a:rPr lang="sv-SE" smtClean="0"/>
              <a:t>‹#›</a:t>
            </a:fld>
            <a:endParaRPr lang="sv-SE"/>
          </a:p>
        </p:txBody>
      </p:sp>
      <p:sp>
        <p:nvSpPr>
          <p:cNvPr id="10" name="Title 9"/>
          <p:cNvSpPr>
            <a:spLocks noGrp="1"/>
          </p:cNvSpPr>
          <p:nvPr>
            <p:ph type="title"/>
          </p:nvPr>
        </p:nvSpPr>
        <p:spPr/>
        <p:txBody>
          <a:bodyPr/>
          <a:lstStyle/>
          <a:p>
            <a:r>
              <a:rPr lang="sv-SE"/>
              <a:t>Klicka här för att ändra mall för rubrikformat</a:t>
            </a:r>
            <a:endParaRPr lang="en-US" dirty="0"/>
          </a:p>
        </p:txBody>
      </p:sp>
    </p:spTree>
    <p:extLst>
      <p:ext uri="{BB962C8B-B14F-4D97-AF65-F5344CB8AC3E}">
        <p14:creationId xmlns:p14="http://schemas.microsoft.com/office/powerpoint/2010/main" val="2032257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19E64643-61A8-4567-B986-D62B1DCD6B01}" type="datetimeFigureOut">
              <a:rPr lang="sv-SE" smtClean="0"/>
              <a:t>2020-03-05</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9FDB0281-BE4B-453A-8402-797D2135FDC3}" type="slidenum">
              <a:rPr lang="sv-SE" smtClean="0"/>
              <a:t>‹#›</a:t>
            </a:fld>
            <a:endParaRPr lang="sv-SE"/>
          </a:p>
        </p:txBody>
      </p:sp>
    </p:spTree>
    <p:extLst>
      <p:ext uri="{BB962C8B-B14F-4D97-AF65-F5344CB8AC3E}">
        <p14:creationId xmlns:p14="http://schemas.microsoft.com/office/powerpoint/2010/main" val="1612788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E64643-61A8-4567-B986-D62B1DCD6B01}" type="datetimeFigureOut">
              <a:rPr lang="sv-SE" smtClean="0"/>
              <a:t>2020-03-05</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9FDB0281-BE4B-453A-8402-797D2135FDC3}" type="slidenum">
              <a:rPr lang="sv-SE" smtClean="0"/>
              <a:t>‹#›</a:t>
            </a:fld>
            <a:endParaRPr lang="sv-SE"/>
          </a:p>
        </p:txBody>
      </p:sp>
    </p:spTree>
    <p:extLst>
      <p:ext uri="{BB962C8B-B14F-4D97-AF65-F5344CB8AC3E}">
        <p14:creationId xmlns:p14="http://schemas.microsoft.com/office/powerpoint/2010/main" val="1137029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sv-SE"/>
              <a:t>Klicka här för att ändra mall för rubrikformat</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9" name="Date Placeholder 8"/>
          <p:cNvSpPr>
            <a:spLocks noGrp="1"/>
          </p:cNvSpPr>
          <p:nvPr>
            <p:ph type="dt" sz="half" idx="10"/>
          </p:nvPr>
        </p:nvSpPr>
        <p:spPr/>
        <p:txBody>
          <a:bodyPr/>
          <a:lstStyle/>
          <a:p>
            <a:fld id="{19E64643-61A8-4567-B986-D62B1DCD6B01}" type="datetimeFigureOut">
              <a:rPr lang="sv-SE" smtClean="0"/>
              <a:t>2020-03-05</a:t>
            </a:fld>
            <a:endParaRPr lang="sv-SE"/>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sv-SE"/>
          </a:p>
        </p:txBody>
      </p:sp>
      <p:sp>
        <p:nvSpPr>
          <p:cNvPr id="11" name="Slide Number Placeholder 10"/>
          <p:cNvSpPr>
            <a:spLocks noGrp="1"/>
          </p:cNvSpPr>
          <p:nvPr>
            <p:ph type="sldNum" sz="quarter" idx="12"/>
          </p:nvPr>
        </p:nvSpPr>
        <p:spPr/>
        <p:txBody>
          <a:bodyPr/>
          <a:lstStyle/>
          <a:p>
            <a:fld id="{9FDB0281-BE4B-453A-8402-797D2135FDC3}" type="slidenum">
              <a:rPr lang="sv-SE" smtClean="0"/>
              <a:t>‹#›</a:t>
            </a:fld>
            <a:endParaRPr lang="sv-SE"/>
          </a:p>
        </p:txBody>
      </p:sp>
    </p:spTree>
    <p:extLst>
      <p:ext uri="{BB962C8B-B14F-4D97-AF65-F5344CB8AC3E}">
        <p14:creationId xmlns:p14="http://schemas.microsoft.com/office/powerpoint/2010/main" val="284809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19E64643-61A8-4567-B986-D62B1DCD6B01}" type="datetimeFigureOut">
              <a:rPr lang="sv-SE" smtClean="0"/>
              <a:t>2020-03-05</a:t>
            </a:fld>
            <a:endParaRPr lang="sv-SE"/>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sv-SE"/>
          </a:p>
        </p:txBody>
      </p:sp>
      <p:sp>
        <p:nvSpPr>
          <p:cNvPr id="10" name="Slide Number Placeholder 9"/>
          <p:cNvSpPr>
            <a:spLocks noGrp="1"/>
          </p:cNvSpPr>
          <p:nvPr>
            <p:ph type="sldNum" sz="quarter" idx="12"/>
          </p:nvPr>
        </p:nvSpPr>
        <p:spPr/>
        <p:txBody>
          <a:bodyPr/>
          <a:lstStyle/>
          <a:p>
            <a:fld id="{9FDB0281-BE4B-453A-8402-797D2135FDC3}" type="slidenum">
              <a:rPr lang="sv-SE" smtClean="0"/>
              <a:t>‹#›</a:t>
            </a:fld>
            <a:endParaRPr lang="sv-SE"/>
          </a:p>
        </p:txBody>
      </p:sp>
    </p:spTree>
    <p:extLst>
      <p:ext uri="{BB962C8B-B14F-4D97-AF65-F5344CB8AC3E}">
        <p14:creationId xmlns:p14="http://schemas.microsoft.com/office/powerpoint/2010/main" val="3419041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9E64643-61A8-4567-B986-D62B1DCD6B01}" type="datetimeFigureOut">
              <a:rPr lang="sv-SE" smtClean="0"/>
              <a:t>2020-03-05</a:t>
            </a:fld>
            <a:endParaRPr lang="sv-SE"/>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sv-SE"/>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9FDB0281-BE4B-453A-8402-797D2135FDC3}" type="slidenum">
              <a:rPr lang="sv-SE" smtClean="0"/>
              <a:t>‹#›</a:t>
            </a:fld>
            <a:endParaRPr lang="sv-SE"/>
          </a:p>
        </p:txBody>
      </p:sp>
    </p:spTree>
    <p:extLst>
      <p:ext uri="{BB962C8B-B14F-4D97-AF65-F5344CB8AC3E}">
        <p14:creationId xmlns:p14="http://schemas.microsoft.com/office/powerpoint/2010/main" val="40307494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sv.wikipedia.org/wiki/Erlander" TargetMode="External"/><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view of a mountain&#10;&#10;Description generated with high confidence">
            <a:extLst>
              <a:ext uri="{FF2B5EF4-FFF2-40B4-BE49-F238E27FC236}">
                <a16:creationId xmlns:a16="http://schemas.microsoft.com/office/drawing/2014/main" id="{08AAFF68-C9E4-48BC-9CB5-936553EC563B}"/>
              </a:ext>
            </a:extLst>
          </p:cNvPr>
          <p:cNvPicPr>
            <a:picLocks noChangeAspect="1"/>
          </p:cNvPicPr>
          <p:nvPr/>
        </p:nvPicPr>
        <p:blipFill rotWithShape="1">
          <a:blip r:embed="rId2">
            <a:extLst>
              <a:ext uri="{28A0092B-C50C-407E-A947-70E740481C1C}">
                <a14:useLocalDpi xmlns:a14="http://schemas.microsoft.com/office/drawing/2010/main" val="0"/>
              </a:ext>
            </a:extLst>
          </a:blip>
          <a:srcRect t="30883" b="16982"/>
          <a:stretch/>
        </p:blipFill>
        <p:spPr>
          <a:xfrm>
            <a:off x="20" y="10"/>
            <a:ext cx="12191980" cy="4242806"/>
          </a:xfrm>
          <a:prstGeom prst="rect">
            <a:avLst/>
          </a:prstGeom>
        </p:spPr>
      </p:pic>
      <p:sp>
        <p:nvSpPr>
          <p:cNvPr id="2" name="Title 1">
            <a:extLst>
              <a:ext uri="{FF2B5EF4-FFF2-40B4-BE49-F238E27FC236}">
                <a16:creationId xmlns:a16="http://schemas.microsoft.com/office/drawing/2014/main" id="{FF5E801C-4006-4C0F-99AF-703FE6FD39F9}"/>
              </a:ext>
            </a:extLst>
          </p:cNvPr>
          <p:cNvSpPr>
            <a:spLocks noGrp="1"/>
          </p:cNvSpPr>
          <p:nvPr>
            <p:ph type="ctrTitle"/>
          </p:nvPr>
        </p:nvSpPr>
        <p:spPr>
          <a:xfrm>
            <a:off x="1005535" y="4714308"/>
            <a:ext cx="10550361" cy="1645759"/>
          </a:xfrm>
        </p:spPr>
        <p:txBody>
          <a:bodyPr>
            <a:normAutofit/>
          </a:bodyPr>
          <a:lstStyle/>
          <a:p>
            <a:r>
              <a:rPr lang="sv-SE" sz="2900" dirty="0"/>
              <a:t>Så blev </a:t>
            </a:r>
            <a:r>
              <a:rPr lang="sv-SE" sz="2900" dirty="0" err="1"/>
              <a:t>sverige</a:t>
            </a:r>
            <a:r>
              <a:rPr lang="sv-SE" sz="2900" dirty="0"/>
              <a:t> världens mest sekulära land</a:t>
            </a:r>
            <a:br>
              <a:rPr lang="sv-SE" sz="2900" dirty="0"/>
            </a:br>
            <a:br>
              <a:rPr lang="sv-SE" sz="2400" dirty="0"/>
            </a:br>
            <a:r>
              <a:rPr lang="sv-SE" sz="2400" dirty="0"/>
              <a:t>och Hur agerar vi här?</a:t>
            </a:r>
          </a:p>
        </p:txBody>
      </p:sp>
    </p:spTree>
    <p:extLst>
      <p:ext uri="{BB962C8B-B14F-4D97-AF65-F5344CB8AC3E}">
        <p14:creationId xmlns:p14="http://schemas.microsoft.com/office/powerpoint/2010/main" val="1865803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966A77-1E93-4583-A72C-88A4A4D81708}"/>
              </a:ext>
            </a:extLst>
          </p:cNvPr>
          <p:cNvSpPr>
            <a:spLocks noGrp="1"/>
          </p:cNvSpPr>
          <p:nvPr>
            <p:ph type="title"/>
          </p:nvPr>
        </p:nvSpPr>
        <p:spPr>
          <a:xfrm>
            <a:off x="2231136" y="116551"/>
            <a:ext cx="7729728" cy="1188720"/>
          </a:xfrm>
        </p:spPr>
        <p:txBody>
          <a:bodyPr/>
          <a:lstStyle/>
          <a:p>
            <a:r>
              <a:rPr lang="sv-SE" dirty="0"/>
              <a:t>Konkreta förändringar i skolan</a:t>
            </a:r>
          </a:p>
        </p:txBody>
      </p:sp>
      <p:sp>
        <p:nvSpPr>
          <p:cNvPr id="3" name="textruta 2">
            <a:extLst>
              <a:ext uri="{FF2B5EF4-FFF2-40B4-BE49-F238E27FC236}">
                <a16:creationId xmlns:a16="http://schemas.microsoft.com/office/drawing/2014/main" id="{B07C7588-0B6A-4F18-A6C9-D2B3CEDFC291}"/>
              </a:ext>
            </a:extLst>
          </p:cNvPr>
          <p:cNvSpPr txBox="1"/>
          <p:nvPr/>
        </p:nvSpPr>
        <p:spPr>
          <a:xfrm>
            <a:off x="172278" y="1404730"/>
            <a:ext cx="12019722" cy="5709255"/>
          </a:xfrm>
          <a:prstGeom prst="rect">
            <a:avLst/>
          </a:prstGeom>
          <a:noFill/>
        </p:spPr>
        <p:txBody>
          <a:bodyPr wrap="square" rtlCol="0">
            <a:spAutoFit/>
          </a:bodyPr>
          <a:lstStyle/>
          <a:p>
            <a:pPr>
              <a:spcAft>
                <a:spcPts val="600"/>
              </a:spcAft>
            </a:pPr>
            <a:r>
              <a:rPr lang="sv-SE" sz="2000" dirty="0" err="1"/>
              <a:t>Värner</a:t>
            </a:r>
            <a:r>
              <a:rPr lang="sv-SE" sz="2000" dirty="0"/>
              <a:t> Rydéns undervisningsplan 1919: Katekesen ersätts med Jesu etiska undervisning och Bergspredikan</a:t>
            </a:r>
          </a:p>
          <a:p>
            <a:pPr>
              <a:spcAft>
                <a:spcPts val="600"/>
              </a:spcAft>
            </a:pPr>
            <a:r>
              <a:rPr lang="sv-SE" sz="2000" dirty="0"/>
              <a:t>1946 års skolkommission: Kristendomsundervisningen och morgonandakten behålls med hårfin marginal. </a:t>
            </a:r>
          </a:p>
          <a:p>
            <a:pPr>
              <a:spcAft>
                <a:spcPts val="600"/>
              </a:spcAft>
            </a:pPr>
            <a:r>
              <a:rPr lang="sv-SE" sz="2000" dirty="0"/>
              <a:t>Undervisningen görs ”objektiv”, utan att ”auktoritativt påtvinga eleverna en viss åskådning”.</a:t>
            </a:r>
          </a:p>
          <a:p>
            <a:pPr>
              <a:spcAft>
                <a:spcPts val="600"/>
              </a:spcAft>
            </a:pPr>
            <a:r>
              <a:rPr lang="sv-SE" sz="2000" dirty="0"/>
              <a:t>1946-1962: Stellan Arvidson driver kontinuerligt på i sekulariserande riktning.</a:t>
            </a:r>
          </a:p>
          <a:p>
            <a:pPr>
              <a:spcAft>
                <a:spcPts val="600"/>
              </a:spcAft>
            </a:pPr>
            <a:r>
              <a:rPr lang="sv-SE" sz="2000" dirty="0"/>
              <a:t>1955 års undervisningsplan: Kristendom och morgonandakt behålls, men i försiktigare form med elevens </a:t>
            </a:r>
          </a:p>
          <a:p>
            <a:pPr>
              <a:spcAft>
                <a:spcPts val="600"/>
              </a:spcAft>
            </a:pPr>
            <a:r>
              <a:rPr lang="sv-SE" sz="2000" dirty="0"/>
              <a:t>personliga utveckling mer i fokus.</a:t>
            </a:r>
          </a:p>
          <a:p>
            <a:pPr>
              <a:spcAft>
                <a:spcPts val="600"/>
              </a:spcAft>
            </a:pPr>
            <a:r>
              <a:rPr lang="sv-SE" sz="2000" dirty="0"/>
              <a:t>LGR62: Kristendomsämnet nedflyttat i ämneslistan, men bibehållet. Morgonandakt ersatt av allmän morgonsamling.</a:t>
            </a:r>
          </a:p>
          <a:p>
            <a:pPr>
              <a:spcAft>
                <a:spcPts val="600"/>
              </a:spcAft>
            </a:pPr>
            <a:r>
              <a:rPr lang="sv-SE" sz="2000" dirty="0"/>
              <a:t>LGY65: Kraftfull sekulär sväng, med huvudmål att ”utveckla ett </a:t>
            </a:r>
            <a:r>
              <a:rPr lang="sv-SE" sz="2000" i="1" dirty="0"/>
              <a:t>självständigt</a:t>
            </a:r>
            <a:r>
              <a:rPr lang="sv-SE" sz="2000" dirty="0"/>
              <a:t> och </a:t>
            </a:r>
            <a:r>
              <a:rPr lang="sv-SE" sz="2000" i="1" dirty="0"/>
              <a:t>kritiskt</a:t>
            </a:r>
            <a:r>
              <a:rPr lang="sv-SE" sz="2000" dirty="0"/>
              <a:t> förhållningssätt”. </a:t>
            </a:r>
          </a:p>
          <a:p>
            <a:pPr>
              <a:spcAft>
                <a:spcPts val="600"/>
              </a:spcAft>
            </a:pPr>
            <a:r>
              <a:rPr lang="sv-SE" sz="2000" dirty="0"/>
              <a:t>Morgonsamlingar med religiöst innehåll avskaffade, liksom ”inslag av bekännelsekaraktär” i undervisningen.</a:t>
            </a:r>
          </a:p>
          <a:p>
            <a:pPr>
              <a:spcAft>
                <a:spcPts val="600"/>
              </a:spcAft>
            </a:pPr>
            <a:r>
              <a:rPr lang="sv-SE" sz="2000" dirty="0"/>
              <a:t>Nya ämnet religionskunskap med kristendomskritisk inställning, där ”Naturalismens positiva insatser (…) bör särskilt framhållas.”</a:t>
            </a:r>
          </a:p>
          <a:p>
            <a:pPr>
              <a:spcAft>
                <a:spcPts val="600"/>
              </a:spcAft>
            </a:pPr>
            <a:r>
              <a:rPr lang="sv-SE" sz="2000" dirty="0"/>
              <a:t>Undervisningen ska behandla ”gudstro” och ”</a:t>
            </a:r>
            <a:r>
              <a:rPr lang="sv-SE" sz="2000" dirty="0" err="1"/>
              <a:t>kristustro</a:t>
            </a:r>
            <a:r>
              <a:rPr lang="sv-SE" sz="2000" dirty="0"/>
              <a:t>”, samt Marx och Freud.</a:t>
            </a:r>
          </a:p>
          <a:p>
            <a:pPr>
              <a:spcAft>
                <a:spcPts val="600"/>
              </a:spcAft>
            </a:pPr>
            <a:r>
              <a:rPr lang="sv-SE" sz="2000" dirty="0"/>
              <a:t>Respons: Sveriges största opinionsyttring någonsin. </a:t>
            </a:r>
            <a:r>
              <a:rPr lang="sv-SE" sz="2000" b="1" dirty="0"/>
              <a:t>2 134 513 </a:t>
            </a:r>
            <a:r>
              <a:rPr lang="sv-SE" sz="2000" dirty="0"/>
              <a:t>signaturer mot förslaget. Insamlingen ignorerades.</a:t>
            </a:r>
          </a:p>
          <a:p>
            <a:pPr>
              <a:spcAft>
                <a:spcPts val="600"/>
              </a:spcAft>
            </a:pPr>
            <a:r>
              <a:rPr lang="sv-SE" sz="2000" dirty="0"/>
              <a:t>LGR69: Det sekulära perspektivet fullt ut genomfört även i grundskolan.</a:t>
            </a:r>
          </a:p>
          <a:p>
            <a:endParaRPr lang="sv-SE" sz="2000" dirty="0"/>
          </a:p>
        </p:txBody>
      </p:sp>
    </p:spTree>
    <p:extLst>
      <p:ext uri="{BB962C8B-B14F-4D97-AF65-F5344CB8AC3E}">
        <p14:creationId xmlns:p14="http://schemas.microsoft.com/office/powerpoint/2010/main" val="63436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fade">
                                      <p:cBhvr>
                                        <p:cTn id="48" dur="500"/>
                                        <p:tgtEl>
                                          <p:spTgt spid="3">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fade">
                                      <p:cBhvr>
                                        <p:cTn id="53" dur="500"/>
                                        <p:tgtEl>
                                          <p:spTgt spid="3">
                                            <p:txEl>
                                              <p:pRg st="10" end="1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
                                            <p:txEl>
                                              <p:pRg st="11" end="11"/>
                                            </p:txEl>
                                          </p:spTgt>
                                        </p:tgtEl>
                                        <p:attrNameLst>
                                          <p:attrName>style.visibility</p:attrName>
                                        </p:attrNameLst>
                                      </p:cBhvr>
                                      <p:to>
                                        <p:strVal val="visible"/>
                                      </p:to>
                                    </p:set>
                                    <p:animEffect transition="in" filter="fade">
                                      <p:cBhvr>
                                        <p:cTn id="58" dur="500"/>
                                        <p:tgtEl>
                                          <p:spTgt spid="3">
                                            <p:txEl>
                                              <p:pRg st="11" end="1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
                                            <p:txEl>
                                              <p:pRg st="12" end="12"/>
                                            </p:txEl>
                                          </p:spTgt>
                                        </p:tgtEl>
                                        <p:attrNameLst>
                                          <p:attrName>style.visibility</p:attrName>
                                        </p:attrNameLst>
                                      </p:cBhvr>
                                      <p:to>
                                        <p:strVal val="visible"/>
                                      </p:to>
                                    </p:set>
                                    <p:animEffect transition="in" filter="fade">
                                      <p:cBhvr>
                                        <p:cTn id="63"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12CDE-577D-495B-B9B8-43C4DB99A3CF}"/>
              </a:ext>
            </a:extLst>
          </p:cNvPr>
          <p:cNvSpPr>
            <a:spLocks noGrp="1"/>
          </p:cNvSpPr>
          <p:nvPr>
            <p:ph type="title"/>
          </p:nvPr>
        </p:nvSpPr>
        <p:spPr>
          <a:xfrm>
            <a:off x="2005850" y="739404"/>
            <a:ext cx="7729728" cy="1188720"/>
          </a:xfrm>
        </p:spPr>
        <p:txBody>
          <a:bodyPr>
            <a:normAutofit/>
          </a:bodyPr>
          <a:lstStyle/>
          <a:p>
            <a:r>
              <a:rPr lang="sv-SE" dirty="0"/>
              <a:t>Resultatet av det sekulär-individualistiska projektet</a:t>
            </a:r>
          </a:p>
        </p:txBody>
      </p:sp>
      <p:sp>
        <p:nvSpPr>
          <p:cNvPr id="3" name="Content Placeholder 2">
            <a:extLst>
              <a:ext uri="{FF2B5EF4-FFF2-40B4-BE49-F238E27FC236}">
                <a16:creationId xmlns:a16="http://schemas.microsoft.com/office/drawing/2014/main" id="{19D3C33A-063C-4EBF-A08B-7146D62B341A}"/>
              </a:ext>
            </a:extLst>
          </p:cNvPr>
          <p:cNvSpPr>
            <a:spLocks noGrp="1"/>
          </p:cNvSpPr>
          <p:nvPr>
            <p:ph idx="1"/>
          </p:nvPr>
        </p:nvSpPr>
        <p:spPr>
          <a:xfrm>
            <a:off x="967408" y="2388397"/>
            <a:ext cx="10257183" cy="3893134"/>
          </a:xfrm>
        </p:spPr>
        <p:txBody>
          <a:bodyPr>
            <a:noAutofit/>
          </a:bodyPr>
          <a:lstStyle/>
          <a:p>
            <a:r>
              <a:rPr lang="sv-SE" sz="2000" dirty="0"/>
              <a:t>Arvet från tongivande personer i politik och kultur med stark antipati mot kristendomen.  Se </a:t>
            </a:r>
            <a:r>
              <a:rPr lang="sv-SE" sz="2000" dirty="0" err="1"/>
              <a:t>exvs</a:t>
            </a:r>
            <a:r>
              <a:rPr lang="sv-SE" sz="2000" dirty="0"/>
              <a:t> Tingsten, Hedenius, Bergman m </a:t>
            </a:r>
            <a:r>
              <a:rPr lang="sv-SE" sz="2000" dirty="0" err="1"/>
              <a:t>fl</a:t>
            </a:r>
            <a:endParaRPr lang="sv-SE" sz="2000" dirty="0"/>
          </a:p>
          <a:p>
            <a:r>
              <a:rPr lang="sv-SE" sz="2000" dirty="0"/>
              <a:t>En unikt politiserad och </a:t>
            </a:r>
            <a:r>
              <a:rPr lang="sv-SE" sz="2000" dirty="0" err="1"/>
              <a:t>avkonfessionaliserad</a:t>
            </a:r>
            <a:r>
              <a:rPr lang="sv-SE" sz="2000" dirty="0"/>
              <a:t> </a:t>
            </a:r>
            <a:r>
              <a:rPr lang="sv-SE" sz="2000" dirty="0" err="1"/>
              <a:t>fd</a:t>
            </a:r>
            <a:r>
              <a:rPr lang="sv-SE" sz="2000" dirty="0"/>
              <a:t> statskyrka</a:t>
            </a:r>
          </a:p>
          <a:p>
            <a:r>
              <a:rPr lang="sv-SE" sz="2000" dirty="0"/>
              <a:t>En offentlig skola som är starkt negativ till religion, framför allt kristendom. (Se </a:t>
            </a:r>
            <a:r>
              <a:rPr lang="sv-SE" sz="2000" dirty="0" err="1"/>
              <a:t>exvs</a:t>
            </a:r>
            <a:r>
              <a:rPr lang="sv-SE" sz="2000" dirty="0"/>
              <a:t> </a:t>
            </a:r>
            <a:r>
              <a:rPr lang="sv-SE" sz="2000" dirty="0" err="1"/>
              <a:t>Kittelmann</a:t>
            </a:r>
            <a:r>
              <a:rPr lang="sv-SE" sz="2000" dirty="0"/>
              <a:t> </a:t>
            </a:r>
            <a:r>
              <a:rPr lang="sv-SE" sz="2000" dirty="0" err="1"/>
              <a:t>Flensner</a:t>
            </a:r>
            <a:r>
              <a:rPr lang="sv-SE" sz="2000" dirty="0"/>
              <a:t>, </a:t>
            </a:r>
            <a:r>
              <a:rPr lang="sv-SE" sz="2000" dirty="0" err="1"/>
              <a:t>Vikdahl</a:t>
            </a:r>
            <a:r>
              <a:rPr lang="sv-SE" sz="2000" dirty="0"/>
              <a:t> m </a:t>
            </a:r>
            <a:r>
              <a:rPr lang="sv-SE" sz="2000" dirty="0" err="1"/>
              <a:t>fl</a:t>
            </a:r>
            <a:r>
              <a:rPr lang="sv-SE" sz="2000" dirty="0"/>
              <a:t>)</a:t>
            </a:r>
          </a:p>
          <a:p>
            <a:r>
              <a:rPr lang="sv-SE" sz="2000" dirty="0"/>
              <a:t>En kulturell motvilja mot allt som andas av tre centrala motsatta fenomen: Gemenskap,  Auktoritet och det Heliga</a:t>
            </a:r>
          </a:p>
          <a:p>
            <a:r>
              <a:rPr lang="sv-SE" sz="2000" dirty="0"/>
              <a:t>En kultur där individens autonomi har blivit det högsta av alla bud, och där moraliska, politiska och kulturella situationer värderas utifrån den värdegrunden.</a:t>
            </a:r>
          </a:p>
          <a:p>
            <a:r>
              <a:rPr lang="sv-SE" sz="2000" dirty="0"/>
              <a:t>Samtidigt: En kultur med en tusenårig kristen grund, och med tecken på en motreaktion.</a:t>
            </a:r>
          </a:p>
        </p:txBody>
      </p:sp>
    </p:spTree>
    <p:extLst>
      <p:ext uri="{BB962C8B-B14F-4D97-AF65-F5344CB8AC3E}">
        <p14:creationId xmlns:p14="http://schemas.microsoft.com/office/powerpoint/2010/main" val="5934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DC014F-2CE8-4810-950D-3933485E4433}"/>
              </a:ext>
            </a:extLst>
          </p:cNvPr>
          <p:cNvSpPr>
            <a:spLocks noGrp="1"/>
          </p:cNvSpPr>
          <p:nvPr>
            <p:ph type="title"/>
          </p:nvPr>
        </p:nvSpPr>
        <p:spPr>
          <a:xfrm>
            <a:off x="2442151" y="401984"/>
            <a:ext cx="7729728" cy="962582"/>
          </a:xfrm>
        </p:spPr>
        <p:txBody>
          <a:bodyPr/>
          <a:lstStyle/>
          <a:p>
            <a:r>
              <a:rPr lang="sv-SE" dirty="0"/>
              <a:t>En ny tid?</a:t>
            </a:r>
          </a:p>
        </p:txBody>
      </p:sp>
      <p:pic>
        <p:nvPicPr>
          <p:cNvPr id="3" name="Picture 2" descr="Den gudlÃ¶sa tidsÃ¥ldern">
            <a:extLst>
              <a:ext uri="{FF2B5EF4-FFF2-40B4-BE49-F238E27FC236}">
                <a16:creationId xmlns:a16="http://schemas.microsoft.com/office/drawing/2014/main" id="{19F1AA67-6E12-49D6-A507-D3D698B119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208" y="1882417"/>
            <a:ext cx="2973632" cy="433469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Gud: Ãterkomsten">
            <a:extLst>
              <a:ext uri="{FF2B5EF4-FFF2-40B4-BE49-F238E27FC236}">
                <a16:creationId xmlns:a16="http://schemas.microsoft.com/office/drawing/2014/main" id="{C7452235-CFC7-4B1B-8DF8-703D6A8DC4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3902" y="1882417"/>
            <a:ext cx="2680844" cy="4334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31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62B11-10AC-4231-8F6C-F5961153AB43}"/>
              </a:ext>
            </a:extLst>
          </p:cNvPr>
          <p:cNvSpPr>
            <a:spLocks noGrp="1"/>
          </p:cNvSpPr>
          <p:nvPr>
            <p:ph type="title"/>
          </p:nvPr>
        </p:nvSpPr>
        <p:spPr>
          <a:xfrm>
            <a:off x="1758298" y="266201"/>
            <a:ext cx="8675403" cy="769441"/>
          </a:xfrm>
        </p:spPr>
        <p:txBody>
          <a:bodyPr>
            <a:normAutofit/>
          </a:bodyPr>
          <a:lstStyle/>
          <a:p>
            <a:r>
              <a:rPr lang="sv-SE" dirty="0"/>
              <a:t>Ett gryende postsekulärt samhälle?</a:t>
            </a:r>
          </a:p>
        </p:txBody>
      </p:sp>
      <p:pic>
        <p:nvPicPr>
          <p:cNvPr id="1026" name="Picture 2" descr="Relaterad bild">
            <a:extLst>
              <a:ext uri="{FF2B5EF4-FFF2-40B4-BE49-F238E27FC236}">
                <a16:creationId xmlns:a16="http://schemas.microsoft.com/office/drawing/2014/main" id="{16D0A843-99E5-4EC2-9738-007B49619F9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5352" t="15621" r="15272" b="8641"/>
          <a:stretch/>
        </p:blipFill>
        <p:spPr bwMode="auto">
          <a:xfrm>
            <a:off x="2808240" y="1155612"/>
            <a:ext cx="5462304" cy="309221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35309A7-4C26-4E34-93E5-F14341704725}"/>
              </a:ext>
            </a:extLst>
          </p:cNvPr>
          <p:cNvSpPr/>
          <p:nvPr/>
        </p:nvSpPr>
        <p:spPr>
          <a:xfrm>
            <a:off x="167233" y="4367800"/>
            <a:ext cx="11883740" cy="2554545"/>
          </a:xfrm>
          <a:prstGeom prst="rect">
            <a:avLst/>
          </a:prstGeom>
        </p:spPr>
        <p:txBody>
          <a:bodyPr wrap="square">
            <a:spAutoFit/>
          </a:bodyPr>
          <a:lstStyle/>
          <a:p>
            <a:r>
              <a:rPr lang="sv-SE" sz="2000" dirty="0">
                <a:latin typeface="Gill Sans MT" panose="020B0502020104020203" pitchFamily="34" charset="0"/>
              </a:rPr>
              <a:t>”</a:t>
            </a:r>
            <a:r>
              <a:rPr lang="sv-SE" sz="2000" dirty="0"/>
              <a:t> Vi tar utgångspunkt i den enskilda individen, men vi förstår att människor inte är atomer. </a:t>
            </a:r>
          </a:p>
          <a:p>
            <a:r>
              <a:rPr lang="sv-SE" sz="2000" dirty="0">
                <a:latin typeface="Gill Sans MT" panose="020B0502020104020203" pitchFamily="34" charset="0"/>
              </a:rPr>
              <a:t>Självförverkligande sker i samspel med andra.”</a:t>
            </a:r>
            <a:endParaRPr lang="sv-SE" sz="2000" dirty="0">
              <a:solidFill>
                <a:srgbClr val="222222"/>
              </a:solidFill>
              <a:latin typeface="Gill Sans MT" panose="020B0502020104020203" pitchFamily="34" charset="0"/>
            </a:endParaRPr>
          </a:p>
          <a:p>
            <a:r>
              <a:rPr lang="sv-SE" sz="2000" dirty="0">
                <a:solidFill>
                  <a:srgbClr val="222222"/>
                </a:solidFill>
                <a:latin typeface="Gill Sans MT" panose="020B0502020104020203" pitchFamily="34" charset="0"/>
              </a:rPr>
              <a:t>Vi befinner oss i en postsekulär tid där ”mä</a:t>
            </a:r>
            <a:r>
              <a:rPr lang="sv-SE" sz="2000" b="0" i="0" dirty="0">
                <a:solidFill>
                  <a:srgbClr val="222222"/>
                </a:solidFill>
                <a:effectLst/>
                <a:latin typeface="Gill Sans MT" panose="020B0502020104020203" pitchFamily="34" charset="0"/>
              </a:rPr>
              <a:t>nniskor i världens mest sekulariserade land vill tro på någonting, </a:t>
            </a:r>
          </a:p>
          <a:p>
            <a:r>
              <a:rPr lang="sv-SE" sz="2000" b="0" i="0" dirty="0">
                <a:solidFill>
                  <a:srgbClr val="222222"/>
                </a:solidFill>
                <a:effectLst/>
                <a:latin typeface="Gill Sans MT" panose="020B0502020104020203" pitchFamily="34" charset="0"/>
              </a:rPr>
              <a:t>inte bara veta någonting”.</a:t>
            </a:r>
          </a:p>
          <a:p>
            <a:r>
              <a:rPr lang="sv-SE" sz="2000" dirty="0">
                <a:solidFill>
                  <a:srgbClr val="222222"/>
                </a:solidFill>
                <a:latin typeface="Gill Sans MT" panose="020B0502020104020203" pitchFamily="34" charset="0"/>
              </a:rPr>
              <a:t>Slutkläm med frågan inför nytt idéprogram, fokus på ”</a:t>
            </a:r>
            <a:r>
              <a:rPr lang="sv-SE" sz="2000" dirty="0"/>
              <a:t>hur fria människor också kan få leva i gemenskap”.</a:t>
            </a:r>
          </a:p>
          <a:p>
            <a:r>
              <a:rPr lang="sv-SE" sz="2000" dirty="0"/>
              <a:t>”Man talar ju väldigt ofta om behovet av en </a:t>
            </a:r>
            <a:r>
              <a:rPr lang="sv-SE" sz="2000" i="1" dirty="0"/>
              <a:t>sekulär</a:t>
            </a:r>
            <a:r>
              <a:rPr lang="sv-SE" sz="2000" dirty="0"/>
              <a:t> stat (…) men jag kanske funderar på om man inte i dagens läge borde tala mer om en </a:t>
            </a:r>
            <a:r>
              <a:rPr lang="sv-SE" sz="2000" i="1" dirty="0"/>
              <a:t>neutral</a:t>
            </a:r>
            <a:r>
              <a:rPr lang="sv-SE" sz="2000" dirty="0"/>
              <a:t> stat i förhållande till olika religioner.” Marie Demker, Människor &amp; Tro 23/1 2020</a:t>
            </a:r>
          </a:p>
          <a:p>
            <a:endParaRPr lang="sv-SE" sz="2000" dirty="0">
              <a:latin typeface="Gill Sans MT" panose="020B0502020104020203" pitchFamily="34" charset="0"/>
            </a:endParaRPr>
          </a:p>
        </p:txBody>
      </p:sp>
    </p:spTree>
    <p:extLst>
      <p:ext uri="{BB962C8B-B14F-4D97-AF65-F5344CB8AC3E}">
        <p14:creationId xmlns:p14="http://schemas.microsoft.com/office/powerpoint/2010/main" val="281881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500"/>
                                        <p:tgtEl>
                                          <p:spTgt spid="4">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Effect transition="in" filter="fade">
                                      <p:cBhvr>
                                        <p:cTn id="33"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64ED2-4697-45F0-A632-9AB065588C3A}"/>
              </a:ext>
            </a:extLst>
          </p:cNvPr>
          <p:cNvSpPr>
            <a:spLocks noGrp="1"/>
          </p:cNvSpPr>
          <p:nvPr>
            <p:ph type="title"/>
          </p:nvPr>
        </p:nvSpPr>
        <p:spPr>
          <a:xfrm>
            <a:off x="2231136" y="272484"/>
            <a:ext cx="7729728" cy="1188720"/>
          </a:xfrm>
        </p:spPr>
        <p:txBody>
          <a:bodyPr/>
          <a:lstStyle/>
          <a:p>
            <a:r>
              <a:rPr lang="sv-SE" dirty="0"/>
              <a:t>Den överraskande vändningen</a:t>
            </a:r>
          </a:p>
        </p:txBody>
      </p:sp>
      <p:sp>
        <p:nvSpPr>
          <p:cNvPr id="3" name="Content Placeholder 2">
            <a:extLst>
              <a:ext uri="{FF2B5EF4-FFF2-40B4-BE49-F238E27FC236}">
                <a16:creationId xmlns:a16="http://schemas.microsoft.com/office/drawing/2014/main" id="{3453DA02-B23B-4C2C-AB84-2D2472C43EE5}"/>
              </a:ext>
            </a:extLst>
          </p:cNvPr>
          <p:cNvSpPr>
            <a:spLocks noGrp="1"/>
          </p:cNvSpPr>
          <p:nvPr>
            <p:ph idx="1"/>
          </p:nvPr>
        </p:nvSpPr>
        <p:spPr>
          <a:xfrm>
            <a:off x="0" y="5392157"/>
            <a:ext cx="12192000" cy="3375722"/>
          </a:xfrm>
        </p:spPr>
        <p:txBody>
          <a:bodyPr>
            <a:noAutofit/>
          </a:bodyPr>
          <a:lstStyle/>
          <a:p>
            <a:r>
              <a:rPr lang="en-GB" dirty="0"/>
              <a:t>Rodney Stark: ”After nearly three centuries of utterly failed prophesies and misrepresentations of both present and past, it seems time to carry the secularization doctrine to the graveyard of failed theories, and there to whisper ’</a:t>
            </a:r>
            <a:r>
              <a:rPr lang="en-GB" dirty="0" err="1"/>
              <a:t>requiescat</a:t>
            </a:r>
            <a:r>
              <a:rPr lang="en-GB" dirty="0"/>
              <a:t> in pace’.</a:t>
            </a:r>
            <a:endParaRPr lang="sv-SE" dirty="0"/>
          </a:p>
          <a:p>
            <a:r>
              <a:rPr lang="sv-SE" dirty="0"/>
              <a:t>Det individuella perspektivet - Bergmans begravning: ”Så tag då mina händer, och led du mig, att saligt hem jag länder, o Gud till dig.” Engbergs omvändelse.  Alva Myrdals tvekan.</a:t>
            </a:r>
          </a:p>
        </p:txBody>
      </p:sp>
      <p:pic>
        <p:nvPicPr>
          <p:cNvPr id="1026" name="Picture 2" descr="https://postmediavancouversun2.files.wordpress.com/2014/10/decline-in-non-relig-graphic.jpg?quality=55&amp;strip=all">
            <a:extLst>
              <a:ext uri="{FF2B5EF4-FFF2-40B4-BE49-F238E27FC236}">
                <a16:creationId xmlns:a16="http://schemas.microsoft.com/office/drawing/2014/main" id="{4686B7EA-0F9E-4C6F-A9C2-E0C08E0832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205" y="1720750"/>
            <a:ext cx="4992091" cy="3411861"/>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a:extLst>
              <a:ext uri="{FF2B5EF4-FFF2-40B4-BE49-F238E27FC236}">
                <a16:creationId xmlns:a16="http://schemas.microsoft.com/office/drawing/2014/main" id="{46EE8E08-CD59-4D70-840E-A4D4CF13AAF8}"/>
              </a:ext>
            </a:extLst>
          </p:cNvPr>
          <p:cNvSpPr txBox="1"/>
          <p:nvPr/>
        </p:nvSpPr>
        <p:spPr>
          <a:xfrm>
            <a:off x="5381296" y="1720750"/>
            <a:ext cx="6810704" cy="3416320"/>
          </a:xfrm>
          <a:prstGeom prst="rect">
            <a:avLst/>
          </a:prstGeom>
          <a:noFill/>
        </p:spPr>
        <p:txBody>
          <a:bodyPr wrap="square" rtlCol="0">
            <a:spAutoFit/>
          </a:bodyPr>
          <a:lstStyle/>
          <a:p>
            <a:r>
              <a:rPr lang="sv-SE" dirty="0"/>
              <a:t>Norris/</a:t>
            </a:r>
            <a:r>
              <a:rPr lang="sv-SE" dirty="0" err="1"/>
              <a:t>Inglehart</a:t>
            </a:r>
            <a:r>
              <a:rPr lang="sv-SE" dirty="0"/>
              <a:t> ”</a:t>
            </a:r>
            <a:r>
              <a:rPr lang="sv-SE" dirty="0" err="1"/>
              <a:t>There</a:t>
            </a:r>
            <a:r>
              <a:rPr lang="sv-SE" dirty="0"/>
              <a:t> is no </a:t>
            </a:r>
            <a:r>
              <a:rPr lang="sv-SE" dirty="0" err="1"/>
              <a:t>question</a:t>
            </a:r>
            <a:r>
              <a:rPr lang="sv-SE" dirty="0"/>
              <a:t> that the </a:t>
            </a:r>
            <a:r>
              <a:rPr lang="sv-SE" dirty="0" err="1"/>
              <a:t>traditional</a:t>
            </a:r>
            <a:r>
              <a:rPr lang="sv-SE" dirty="0"/>
              <a:t> </a:t>
            </a:r>
            <a:r>
              <a:rPr lang="sv-SE" dirty="0" err="1"/>
              <a:t>seularization</a:t>
            </a:r>
            <a:r>
              <a:rPr lang="sv-SE" dirty="0"/>
              <a:t> </a:t>
            </a:r>
            <a:r>
              <a:rPr lang="sv-SE" dirty="0" err="1"/>
              <a:t>thesis</a:t>
            </a:r>
            <a:r>
              <a:rPr lang="sv-SE" dirty="0"/>
              <a:t> </a:t>
            </a:r>
            <a:r>
              <a:rPr lang="sv-SE" dirty="0" err="1"/>
              <a:t>needs</a:t>
            </a:r>
            <a:r>
              <a:rPr lang="sv-SE" dirty="0"/>
              <a:t> </a:t>
            </a:r>
            <a:r>
              <a:rPr lang="sv-SE" dirty="0" err="1"/>
              <a:t>updating</a:t>
            </a:r>
            <a:r>
              <a:rPr lang="sv-SE" dirty="0"/>
              <a:t>. </a:t>
            </a:r>
            <a:r>
              <a:rPr lang="en-GB" dirty="0"/>
              <a:t>It is obvious that religion has not disappeared from the world, nor does it seem likely to do so”</a:t>
            </a:r>
          </a:p>
          <a:p>
            <a:endParaRPr lang="en-GB" dirty="0"/>
          </a:p>
          <a:p>
            <a:r>
              <a:rPr lang="en-GB" dirty="0"/>
              <a:t>Peter Berger (1999): </a:t>
            </a:r>
            <a:r>
              <a:rPr lang="en-US" dirty="0"/>
              <a:t>“The world today... is as furiously religious as it ever was. (</a:t>
            </a:r>
            <a:r>
              <a:rPr lang="en-GB" dirty="0"/>
              <a:t>…) </a:t>
            </a:r>
            <a:r>
              <a:rPr lang="sv-SE" dirty="0"/>
              <a:t>This </a:t>
            </a:r>
            <a:r>
              <a:rPr lang="sv-SE" dirty="0" err="1"/>
              <a:t>means</a:t>
            </a:r>
            <a:r>
              <a:rPr lang="sv-SE" dirty="0"/>
              <a:t> that a </a:t>
            </a:r>
            <a:r>
              <a:rPr lang="sv-SE" dirty="0" err="1"/>
              <a:t>whole</a:t>
            </a:r>
            <a:r>
              <a:rPr lang="sv-SE" dirty="0"/>
              <a:t> </a:t>
            </a:r>
            <a:r>
              <a:rPr lang="sv-SE" dirty="0" err="1"/>
              <a:t>body</a:t>
            </a:r>
            <a:r>
              <a:rPr lang="sv-SE" dirty="0"/>
              <a:t> </a:t>
            </a:r>
            <a:r>
              <a:rPr lang="sv-SE" dirty="0" err="1"/>
              <a:t>of</a:t>
            </a:r>
            <a:r>
              <a:rPr lang="sv-SE" dirty="0"/>
              <a:t> </a:t>
            </a:r>
            <a:r>
              <a:rPr lang="sv-SE" dirty="0" err="1"/>
              <a:t>literature</a:t>
            </a:r>
            <a:r>
              <a:rPr lang="sv-SE" dirty="0"/>
              <a:t> by historians and social scientists </a:t>
            </a:r>
            <a:r>
              <a:rPr lang="sv-SE" dirty="0" err="1"/>
              <a:t>loosely</a:t>
            </a:r>
            <a:r>
              <a:rPr lang="sv-SE" dirty="0"/>
              <a:t> </a:t>
            </a:r>
            <a:r>
              <a:rPr lang="sv-SE" dirty="0" err="1"/>
              <a:t>labeled</a:t>
            </a:r>
            <a:r>
              <a:rPr lang="sv-SE" dirty="0"/>
              <a:t> ”</a:t>
            </a:r>
            <a:r>
              <a:rPr lang="sv-SE" dirty="0" err="1"/>
              <a:t>secularization</a:t>
            </a:r>
            <a:r>
              <a:rPr lang="sv-SE" dirty="0"/>
              <a:t> </a:t>
            </a:r>
            <a:r>
              <a:rPr lang="sv-SE" dirty="0" err="1"/>
              <a:t>theory</a:t>
            </a:r>
            <a:r>
              <a:rPr lang="sv-SE" dirty="0"/>
              <a:t>” is </a:t>
            </a:r>
            <a:r>
              <a:rPr lang="sv-SE" dirty="0" err="1"/>
              <a:t>essentially</a:t>
            </a:r>
            <a:r>
              <a:rPr lang="sv-SE" dirty="0"/>
              <a:t> </a:t>
            </a:r>
            <a:r>
              <a:rPr lang="sv-SE" dirty="0" err="1"/>
              <a:t>mistaken</a:t>
            </a:r>
            <a:r>
              <a:rPr lang="sv-SE" dirty="0"/>
              <a:t>. In my early </a:t>
            </a:r>
            <a:r>
              <a:rPr lang="sv-SE" dirty="0" err="1"/>
              <a:t>work</a:t>
            </a:r>
            <a:r>
              <a:rPr lang="sv-SE" dirty="0"/>
              <a:t> I </a:t>
            </a:r>
            <a:r>
              <a:rPr lang="sv-SE" dirty="0" err="1"/>
              <a:t>contributed</a:t>
            </a:r>
            <a:r>
              <a:rPr lang="sv-SE" dirty="0"/>
              <a:t> to this </a:t>
            </a:r>
            <a:r>
              <a:rPr lang="sv-SE" dirty="0" err="1"/>
              <a:t>literature</a:t>
            </a:r>
            <a:r>
              <a:rPr lang="sv-SE" dirty="0"/>
              <a:t>.”</a:t>
            </a:r>
          </a:p>
          <a:p>
            <a:endParaRPr lang="sv-SE" dirty="0"/>
          </a:p>
          <a:p>
            <a:r>
              <a:rPr lang="sv-SE" dirty="0"/>
              <a:t>Jürgen Habermas (med Joseph Ratzinger 2004): Vi behöver väcka en ”</a:t>
            </a:r>
            <a:r>
              <a:rPr lang="en-US" dirty="0"/>
              <a:t>secular awareness that we live in a post-secular world”. </a:t>
            </a:r>
            <a:endParaRPr lang="en-GB" dirty="0"/>
          </a:p>
          <a:p>
            <a:endParaRPr lang="sv-SE" dirty="0"/>
          </a:p>
        </p:txBody>
      </p:sp>
    </p:spTree>
    <p:extLst>
      <p:ext uri="{BB962C8B-B14F-4D97-AF65-F5344CB8AC3E}">
        <p14:creationId xmlns:p14="http://schemas.microsoft.com/office/powerpoint/2010/main" val="251016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view of a mountain&#10;&#10;Description generated with high confidence">
            <a:extLst>
              <a:ext uri="{FF2B5EF4-FFF2-40B4-BE49-F238E27FC236}">
                <a16:creationId xmlns:a16="http://schemas.microsoft.com/office/drawing/2014/main" id="{F79B04F3-96E5-4BEF-B4E6-AAB1AD170E1D}"/>
              </a:ext>
            </a:extLst>
          </p:cNvPr>
          <p:cNvPicPr>
            <a:picLocks noChangeAspect="1"/>
          </p:cNvPicPr>
          <p:nvPr/>
        </p:nvPicPr>
        <p:blipFill rotWithShape="1">
          <a:blip r:embed="rId2">
            <a:extLst>
              <a:ext uri="{28A0092B-C50C-407E-A947-70E740481C1C}">
                <a14:useLocalDpi xmlns:a14="http://schemas.microsoft.com/office/drawing/2010/main" val="0"/>
              </a:ext>
            </a:extLst>
          </a:blip>
          <a:srcRect t="35898" b="21997"/>
          <a:stretch/>
        </p:blipFill>
        <p:spPr>
          <a:xfrm>
            <a:off x="20" y="10"/>
            <a:ext cx="12191980" cy="3426584"/>
          </a:xfrm>
          <a:prstGeom prst="rect">
            <a:avLst/>
          </a:prstGeom>
        </p:spPr>
      </p:pic>
      <p:sp>
        <p:nvSpPr>
          <p:cNvPr id="2" name="Title 1">
            <a:extLst>
              <a:ext uri="{FF2B5EF4-FFF2-40B4-BE49-F238E27FC236}">
                <a16:creationId xmlns:a16="http://schemas.microsoft.com/office/drawing/2014/main" id="{406D4BD0-7CF3-4A84-B6B9-DB60562A7D69}"/>
              </a:ext>
            </a:extLst>
          </p:cNvPr>
          <p:cNvSpPr>
            <a:spLocks noGrp="1"/>
          </p:cNvSpPr>
          <p:nvPr>
            <p:ph type="ctrTitle"/>
          </p:nvPr>
        </p:nvSpPr>
        <p:spPr>
          <a:xfrm>
            <a:off x="1336420" y="3728812"/>
            <a:ext cx="9225564" cy="1147128"/>
          </a:xfrm>
        </p:spPr>
        <p:txBody>
          <a:bodyPr>
            <a:normAutofit/>
          </a:bodyPr>
          <a:lstStyle/>
          <a:p>
            <a:r>
              <a:rPr lang="sv-SE" sz="2400" dirty="0"/>
              <a:t>Är Utvecklingen Lagbunden, eller resultatet av specifika processer, unika för Sverige?</a:t>
            </a:r>
          </a:p>
        </p:txBody>
      </p:sp>
      <p:sp>
        <p:nvSpPr>
          <p:cNvPr id="3" name="Subtitle 2">
            <a:extLst>
              <a:ext uri="{FF2B5EF4-FFF2-40B4-BE49-F238E27FC236}">
                <a16:creationId xmlns:a16="http://schemas.microsoft.com/office/drawing/2014/main" id="{8A66A785-CB1D-4481-B982-B87AC9759459}"/>
              </a:ext>
            </a:extLst>
          </p:cNvPr>
          <p:cNvSpPr>
            <a:spLocks noGrp="1"/>
          </p:cNvSpPr>
          <p:nvPr>
            <p:ph type="subTitle" idx="1"/>
          </p:nvPr>
        </p:nvSpPr>
        <p:spPr>
          <a:xfrm>
            <a:off x="2362866" y="5072141"/>
            <a:ext cx="6801612" cy="1239894"/>
          </a:xfrm>
        </p:spPr>
        <p:txBody>
          <a:bodyPr>
            <a:normAutofit fontScale="92500" lnSpcReduction="20000"/>
          </a:bodyPr>
          <a:lstStyle/>
          <a:p>
            <a:r>
              <a:rPr lang="sv-SE" sz="2400" dirty="0" err="1"/>
              <a:t>Religionssociologisk</a:t>
            </a:r>
            <a:r>
              <a:rPr lang="sv-SE" sz="2400" dirty="0"/>
              <a:t> teori och empiri pekar på det senare</a:t>
            </a:r>
          </a:p>
          <a:p>
            <a:r>
              <a:rPr lang="sv-SE" sz="2400" dirty="0"/>
              <a:t>Hur blir då framtiden?</a:t>
            </a:r>
          </a:p>
          <a:p>
            <a:r>
              <a:rPr lang="sv-SE" sz="2400" b="1" dirty="0"/>
              <a:t>Det beror på vad vi gör idag</a:t>
            </a:r>
          </a:p>
        </p:txBody>
      </p:sp>
    </p:spTree>
    <p:extLst>
      <p:ext uri="{BB962C8B-B14F-4D97-AF65-F5344CB8AC3E}">
        <p14:creationId xmlns:p14="http://schemas.microsoft.com/office/powerpoint/2010/main" val="333938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174910" y="159072"/>
            <a:ext cx="7729728" cy="1188720"/>
          </a:xfrm>
        </p:spPr>
        <p:txBody>
          <a:bodyPr/>
          <a:lstStyle/>
          <a:p>
            <a:r>
              <a:rPr lang="sv-SE" dirty="0"/>
              <a:t>Att bemöta tankebyggnader</a:t>
            </a:r>
            <a:br>
              <a:rPr lang="sv-SE" dirty="0"/>
            </a:br>
            <a:r>
              <a:rPr lang="sv-SE" dirty="0"/>
              <a:t>2 kor 10:4-5</a:t>
            </a:r>
          </a:p>
        </p:txBody>
      </p:sp>
      <p:sp>
        <p:nvSpPr>
          <p:cNvPr id="3" name="Platshållare för innehåll 2"/>
          <p:cNvSpPr>
            <a:spLocks noGrp="1"/>
          </p:cNvSpPr>
          <p:nvPr>
            <p:ph idx="1"/>
          </p:nvPr>
        </p:nvSpPr>
        <p:spPr/>
        <p:txBody>
          <a:bodyPr/>
          <a:lstStyle/>
          <a:p>
            <a:endParaRPr lang="sv-SE"/>
          </a:p>
        </p:txBody>
      </p:sp>
      <p:pic>
        <p:nvPicPr>
          <p:cNvPr id="8" name="Bildobjekt 7" descr="http://photos1.blogger.com/blogger/2154/1725/1600/nimis.jpg">
            <a:extLst>
              <a:ext uri="{FF2B5EF4-FFF2-40B4-BE49-F238E27FC236}">
                <a16:creationId xmlns:a16="http://schemas.microsoft.com/office/drawing/2014/main" id="{AF05DFA3-5055-402B-9B0C-04EA684C8EE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2296" y="2080591"/>
            <a:ext cx="3154017" cy="4214192"/>
          </a:xfrm>
          <a:prstGeom prst="rect">
            <a:avLst/>
          </a:prstGeom>
          <a:noFill/>
          <a:ln>
            <a:noFill/>
          </a:ln>
        </p:spPr>
      </p:pic>
      <p:pic>
        <p:nvPicPr>
          <p:cNvPr id="9" name="Bildobjekt 8" descr="http://public.bay.livefilestore.com/y1p5SuDiNetDGU5bCrO9hzyR3jvIoTX8Y8KXNEyy1W9KljJJE7oN39jD8RZPajywKpKIefwZHeLx9-5eSgDeflEfQ/christ%20the%20redeemer%20renovation%20potd%2016mar.jpg">
            <a:extLst>
              <a:ext uri="{FF2B5EF4-FFF2-40B4-BE49-F238E27FC236}">
                <a16:creationId xmlns:a16="http://schemas.microsoft.com/office/drawing/2014/main" id="{2B778B43-DB6B-4C75-BE95-4DBFFD066B7C}"/>
              </a:ext>
            </a:extLst>
          </p:cNvPr>
          <p:cNvPicPr/>
          <p:nvPr/>
        </p:nvPicPr>
        <p:blipFill rotWithShape="1">
          <a:blip r:embed="rId3">
            <a:extLst>
              <a:ext uri="{28A0092B-C50C-407E-A947-70E740481C1C}">
                <a14:useLocalDpi xmlns:a14="http://schemas.microsoft.com/office/drawing/2010/main" val="0"/>
              </a:ext>
            </a:extLst>
          </a:blip>
          <a:srcRect l="16741" t="8414" r="18010"/>
          <a:stretch/>
        </p:blipFill>
        <p:spPr bwMode="auto">
          <a:xfrm>
            <a:off x="5724938" y="1389274"/>
            <a:ext cx="4784035" cy="490550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2511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94718-E149-4DAE-A97E-B81E9A4162FE}"/>
              </a:ext>
            </a:extLst>
          </p:cNvPr>
          <p:cNvSpPr>
            <a:spLocks noGrp="1"/>
          </p:cNvSpPr>
          <p:nvPr>
            <p:ph type="title"/>
          </p:nvPr>
        </p:nvSpPr>
        <p:spPr>
          <a:xfrm>
            <a:off x="2231136" y="295067"/>
            <a:ext cx="7729728" cy="1188720"/>
          </a:xfrm>
        </p:spPr>
        <p:txBody>
          <a:bodyPr/>
          <a:lstStyle/>
          <a:p>
            <a:r>
              <a:rPr lang="sv-SE" dirty="0"/>
              <a:t>Vad ska vi då göra?</a:t>
            </a:r>
          </a:p>
        </p:txBody>
      </p:sp>
      <p:sp>
        <p:nvSpPr>
          <p:cNvPr id="3" name="Content Placeholder 2">
            <a:extLst>
              <a:ext uri="{FF2B5EF4-FFF2-40B4-BE49-F238E27FC236}">
                <a16:creationId xmlns:a16="http://schemas.microsoft.com/office/drawing/2014/main" id="{E78B9963-7EA4-4C9B-9745-AA14DF03F741}"/>
              </a:ext>
            </a:extLst>
          </p:cNvPr>
          <p:cNvSpPr>
            <a:spLocks noGrp="1"/>
          </p:cNvSpPr>
          <p:nvPr>
            <p:ph idx="1"/>
          </p:nvPr>
        </p:nvSpPr>
        <p:spPr>
          <a:xfrm>
            <a:off x="212034" y="1647226"/>
            <a:ext cx="11767931" cy="4915707"/>
          </a:xfrm>
        </p:spPr>
        <p:txBody>
          <a:bodyPr>
            <a:noAutofit/>
          </a:bodyPr>
          <a:lstStyle/>
          <a:p>
            <a:pPr marL="0" indent="0">
              <a:buNone/>
            </a:pPr>
            <a:r>
              <a:rPr lang="sv-SE" sz="2000" dirty="0"/>
              <a:t>Våga och orka förmedla värden som går emot tidsandan. (Rom 12:2) En sund förmedling av gemenskap, auktoritet och helighet är det människan söker, och det vinner alltid förtroende i längden.</a:t>
            </a:r>
          </a:p>
          <a:p>
            <a:pPr marL="0" indent="0">
              <a:buNone/>
            </a:pPr>
            <a:r>
              <a:rPr lang="sv-SE" sz="2000" dirty="0"/>
              <a:t>Utmana och ta strid emot den ursinniga jakten på personlig autonomi.</a:t>
            </a:r>
          </a:p>
          <a:p>
            <a:pPr marL="0" indent="0">
              <a:spcAft>
                <a:spcPts val="1200"/>
              </a:spcAft>
              <a:buNone/>
            </a:pPr>
            <a:r>
              <a:rPr lang="sv-SE" sz="2000" dirty="0"/>
              <a:t>Förkunna Det Sanna, Det Goda och Det Sköna – det som är från skapelsen och har kontakt i varje människas hjärta och samvete.</a:t>
            </a:r>
          </a:p>
          <a:p>
            <a:pPr marL="0" indent="0">
              <a:buNone/>
            </a:pPr>
            <a:r>
              <a:rPr lang="en-US" sz="2000" dirty="0" err="1"/>
              <a:t>Lärdomen</a:t>
            </a:r>
            <a:r>
              <a:rPr lang="en-US" sz="2000" dirty="0"/>
              <a:t> </a:t>
            </a:r>
            <a:r>
              <a:rPr lang="en-US" sz="2000" dirty="0" err="1"/>
              <a:t>från</a:t>
            </a:r>
            <a:r>
              <a:rPr lang="en-US" sz="2000" dirty="0"/>
              <a:t> Wilberforce m </a:t>
            </a:r>
            <a:r>
              <a:rPr lang="en-US" sz="2000" dirty="0" err="1"/>
              <a:t>fl</a:t>
            </a:r>
            <a:r>
              <a:rPr lang="en-US" sz="2000" dirty="0"/>
              <a:t>: </a:t>
            </a:r>
            <a:r>
              <a:rPr lang="en-US" sz="2000" i="1" dirty="0"/>
              <a:t>First They Ignore You, Then They Laugh at You, Then They Attack You.  Then You Win</a:t>
            </a:r>
          </a:p>
          <a:p>
            <a:pPr marL="0" indent="0">
              <a:buNone/>
            </a:pPr>
            <a:r>
              <a:rPr lang="en-US" sz="2000" dirty="0" err="1"/>
              <a:t>Lärdomen</a:t>
            </a:r>
            <a:r>
              <a:rPr lang="en-US" sz="2000" dirty="0"/>
              <a:t> </a:t>
            </a:r>
            <a:r>
              <a:rPr lang="en-US" sz="2000" dirty="0" err="1"/>
              <a:t>från</a:t>
            </a:r>
            <a:r>
              <a:rPr lang="en-US" sz="2000" dirty="0"/>
              <a:t> den </a:t>
            </a:r>
            <a:r>
              <a:rPr lang="en-US" sz="2000" dirty="0" err="1"/>
              <a:t>som</a:t>
            </a:r>
            <a:r>
              <a:rPr lang="en-US" sz="2000" dirty="0"/>
              <a:t> </a:t>
            </a:r>
            <a:r>
              <a:rPr lang="en-US" sz="2000" dirty="0" err="1"/>
              <a:t>höll</a:t>
            </a:r>
            <a:r>
              <a:rPr lang="en-US" sz="2000" dirty="0"/>
              <a:t> </a:t>
            </a:r>
            <a:r>
              <a:rPr lang="en-US" sz="2000" dirty="0" err="1"/>
              <a:t>ut</a:t>
            </a:r>
            <a:r>
              <a:rPr lang="en-US" sz="2000" dirty="0"/>
              <a:t> </a:t>
            </a:r>
            <a:r>
              <a:rPr lang="en-US" sz="2000" i="1" dirty="0"/>
              <a:t>Never give in, never give in, never, never, never, never - in nothing, great or small, large or petty—never give in except to convictions of </a:t>
            </a:r>
            <a:r>
              <a:rPr lang="en-US" sz="2000" i="1" dirty="0" err="1"/>
              <a:t>honour</a:t>
            </a:r>
            <a:r>
              <a:rPr lang="en-US" sz="2000" i="1" dirty="0"/>
              <a:t> and good sense. Never yield to force; never yield to the apparently overwhelming might of the enemy.</a:t>
            </a:r>
          </a:p>
          <a:p>
            <a:pPr marL="0" indent="0">
              <a:spcBef>
                <a:spcPts val="0"/>
              </a:spcBef>
              <a:buNone/>
            </a:pPr>
            <a:r>
              <a:rPr lang="en-US" sz="2000" dirty="0"/>
              <a:t>Winston Churchill, 29 </a:t>
            </a:r>
            <a:r>
              <a:rPr lang="en-US" sz="2000" dirty="0" err="1"/>
              <a:t>oktober</a:t>
            </a:r>
            <a:r>
              <a:rPr lang="en-US" sz="2000" dirty="0"/>
              <a:t> 1941</a:t>
            </a:r>
          </a:p>
          <a:p>
            <a:pPr marL="0" indent="0">
              <a:spcBef>
                <a:spcPts val="0"/>
              </a:spcBef>
              <a:buNone/>
            </a:pPr>
            <a:endParaRPr lang="en-US" sz="2000" dirty="0"/>
          </a:p>
          <a:p>
            <a:pPr marL="0" indent="0">
              <a:spcBef>
                <a:spcPts val="0"/>
              </a:spcBef>
              <a:buNone/>
            </a:pPr>
            <a:r>
              <a:rPr lang="sv-SE" sz="2000" dirty="0"/>
              <a:t>Uppdraget kvarstår: ”Gå därför ut och gör alla folk till lärjungar! Döp dem i Faderns och Sonens och den helige Andes namn, och lär dem att</a:t>
            </a:r>
            <a:r>
              <a:rPr lang="en-US" sz="2000" dirty="0"/>
              <a:t> </a:t>
            </a:r>
            <a:r>
              <a:rPr lang="en-US" sz="2000" dirty="0" err="1"/>
              <a:t>hålla</a:t>
            </a:r>
            <a:r>
              <a:rPr lang="en-US" sz="2000" dirty="0"/>
              <a:t> </a:t>
            </a:r>
            <a:r>
              <a:rPr lang="en-US" sz="2000" dirty="0" err="1"/>
              <a:t>allt</a:t>
            </a:r>
            <a:r>
              <a:rPr lang="en-US" sz="2000" dirty="0"/>
              <a:t> </a:t>
            </a:r>
            <a:r>
              <a:rPr lang="en-US" sz="2000" dirty="0" err="1"/>
              <a:t>vad</a:t>
            </a:r>
            <a:r>
              <a:rPr lang="en-US" sz="2000" dirty="0"/>
              <a:t> jag har </a:t>
            </a:r>
            <a:r>
              <a:rPr lang="en-US" sz="2000" dirty="0" err="1"/>
              <a:t>befallt</a:t>
            </a:r>
            <a:r>
              <a:rPr lang="en-US" sz="2000" dirty="0"/>
              <a:t> </a:t>
            </a:r>
            <a:r>
              <a:rPr lang="en-US" sz="2000" dirty="0" err="1"/>
              <a:t>er</a:t>
            </a:r>
            <a:r>
              <a:rPr lang="en-US" sz="2000" dirty="0"/>
              <a:t>. </a:t>
            </a:r>
            <a:r>
              <a:rPr lang="sv-SE" sz="2000" dirty="0"/>
              <a:t>Och se, jag är med er alla dagar intill tidens slut.”</a:t>
            </a:r>
          </a:p>
          <a:p>
            <a:pPr marL="0" indent="0">
              <a:buNone/>
            </a:pPr>
            <a:endParaRPr lang="sv-SE" dirty="0"/>
          </a:p>
        </p:txBody>
      </p:sp>
    </p:spTree>
    <p:extLst>
      <p:ext uri="{BB962C8B-B14F-4D97-AF65-F5344CB8AC3E}">
        <p14:creationId xmlns:p14="http://schemas.microsoft.com/office/powerpoint/2010/main" val="2208810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BFC569-F6E3-41FE-B7B3-613C5A15B51E}"/>
              </a:ext>
            </a:extLst>
          </p:cNvPr>
          <p:cNvSpPr>
            <a:spLocks noGrp="1"/>
          </p:cNvSpPr>
          <p:nvPr>
            <p:ph type="title"/>
          </p:nvPr>
        </p:nvSpPr>
        <p:spPr>
          <a:xfrm>
            <a:off x="2448468" y="118519"/>
            <a:ext cx="5759314" cy="838115"/>
          </a:xfrm>
        </p:spPr>
        <p:txBody>
          <a:bodyPr/>
          <a:lstStyle/>
          <a:p>
            <a:r>
              <a:rPr lang="sv-SE" dirty="0"/>
              <a:t>Spelplanen</a:t>
            </a:r>
          </a:p>
        </p:txBody>
      </p:sp>
      <p:pic>
        <p:nvPicPr>
          <p:cNvPr id="3" name="Picture 1">
            <a:extLst>
              <a:ext uri="{FF2B5EF4-FFF2-40B4-BE49-F238E27FC236}">
                <a16:creationId xmlns:a16="http://schemas.microsoft.com/office/drawing/2014/main" id="{F3B51B6A-F3B8-4AF7-A682-CFB19DF55974}"/>
              </a:ext>
            </a:extLst>
          </p:cNvPr>
          <p:cNvPicPr>
            <a:picLocks noChangeAspect="1"/>
          </p:cNvPicPr>
          <p:nvPr/>
        </p:nvPicPr>
        <p:blipFill>
          <a:blip r:embed="rId2"/>
          <a:stretch>
            <a:fillRect/>
          </a:stretch>
        </p:blipFill>
        <p:spPr>
          <a:xfrm>
            <a:off x="1835339" y="1035286"/>
            <a:ext cx="6985572" cy="5704195"/>
          </a:xfrm>
          <a:prstGeom prst="rect">
            <a:avLst/>
          </a:prstGeom>
        </p:spPr>
      </p:pic>
      <p:sp>
        <p:nvSpPr>
          <p:cNvPr id="4" name="textruta 3">
            <a:extLst>
              <a:ext uri="{FF2B5EF4-FFF2-40B4-BE49-F238E27FC236}">
                <a16:creationId xmlns:a16="http://schemas.microsoft.com/office/drawing/2014/main" id="{26765116-E155-45F2-9D88-2D472D31EBE3}"/>
              </a:ext>
            </a:extLst>
          </p:cNvPr>
          <p:cNvSpPr txBox="1"/>
          <p:nvPr/>
        </p:nvSpPr>
        <p:spPr>
          <a:xfrm>
            <a:off x="9239598" y="2982724"/>
            <a:ext cx="2078902" cy="1292662"/>
          </a:xfrm>
          <a:prstGeom prst="rect">
            <a:avLst/>
          </a:prstGeom>
          <a:noFill/>
        </p:spPr>
        <p:txBody>
          <a:bodyPr wrap="none" rtlCol="0">
            <a:spAutoFit/>
          </a:bodyPr>
          <a:lstStyle/>
          <a:p>
            <a:r>
              <a:rPr lang="sv-SE" sz="2600" dirty="0"/>
              <a:t>En avgörande </a:t>
            </a:r>
          </a:p>
          <a:p>
            <a:r>
              <a:rPr lang="sv-SE" sz="2600" dirty="0"/>
              <a:t>koordinat:</a:t>
            </a:r>
          </a:p>
          <a:p>
            <a:r>
              <a:rPr lang="sv-SE" sz="2600" b="1" dirty="0"/>
              <a:t>2 134 513</a:t>
            </a:r>
          </a:p>
        </p:txBody>
      </p:sp>
    </p:spTree>
    <p:extLst>
      <p:ext uri="{BB962C8B-B14F-4D97-AF65-F5344CB8AC3E}">
        <p14:creationId xmlns:p14="http://schemas.microsoft.com/office/powerpoint/2010/main" val="3563491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D0F41-EFB7-4F6E-812E-E1696A69DB82}"/>
              </a:ext>
            </a:extLst>
          </p:cNvPr>
          <p:cNvSpPr>
            <a:spLocks noGrp="1"/>
          </p:cNvSpPr>
          <p:nvPr>
            <p:ph type="title"/>
          </p:nvPr>
        </p:nvSpPr>
        <p:spPr>
          <a:xfrm>
            <a:off x="2433037" y="381791"/>
            <a:ext cx="6912864" cy="1188720"/>
          </a:xfrm>
        </p:spPr>
        <p:txBody>
          <a:bodyPr>
            <a:normAutofit/>
          </a:bodyPr>
          <a:lstStyle/>
          <a:p>
            <a:r>
              <a:rPr lang="en-GB" dirty="0" err="1"/>
              <a:t>Begreppet</a:t>
            </a:r>
            <a:r>
              <a:rPr lang="en-GB" dirty="0"/>
              <a:t> </a:t>
            </a:r>
            <a:r>
              <a:rPr lang="en-GB" dirty="0" err="1"/>
              <a:t>seKulär</a:t>
            </a:r>
            <a:endParaRPr lang="sv-SE" i="1" dirty="0"/>
          </a:p>
        </p:txBody>
      </p:sp>
      <p:sp>
        <p:nvSpPr>
          <p:cNvPr id="3" name="Content Placeholder 2">
            <a:extLst>
              <a:ext uri="{FF2B5EF4-FFF2-40B4-BE49-F238E27FC236}">
                <a16:creationId xmlns:a16="http://schemas.microsoft.com/office/drawing/2014/main" id="{D3EC3A43-5309-4903-8993-1219C7F46B5B}"/>
              </a:ext>
            </a:extLst>
          </p:cNvPr>
          <p:cNvSpPr>
            <a:spLocks noGrp="1"/>
          </p:cNvSpPr>
          <p:nvPr>
            <p:ph idx="1"/>
          </p:nvPr>
        </p:nvSpPr>
        <p:spPr>
          <a:xfrm>
            <a:off x="1880004" y="2015387"/>
            <a:ext cx="9238570" cy="3643292"/>
          </a:xfrm>
        </p:spPr>
        <p:txBody>
          <a:bodyPr>
            <a:normAutofit/>
          </a:bodyPr>
          <a:lstStyle/>
          <a:p>
            <a:r>
              <a:rPr lang="sv-SE" sz="2000" dirty="0"/>
              <a:t>Ursprungligen ett </a:t>
            </a:r>
            <a:r>
              <a:rPr lang="sv-SE" sz="2000" dirty="0" err="1"/>
              <a:t>inomkristet</a:t>
            </a:r>
            <a:r>
              <a:rPr lang="sv-SE" sz="2000" dirty="0"/>
              <a:t> begrepp.</a:t>
            </a:r>
          </a:p>
          <a:p>
            <a:r>
              <a:rPr lang="sv-SE" sz="2000" dirty="0"/>
              <a:t>Latin ”tid”: </a:t>
            </a:r>
            <a:r>
              <a:rPr lang="sv-SE" sz="2000" i="1" dirty="0" err="1"/>
              <a:t>aevum</a:t>
            </a:r>
            <a:r>
              <a:rPr lang="sv-SE" sz="2000" i="1" dirty="0"/>
              <a:t> – </a:t>
            </a:r>
            <a:r>
              <a:rPr lang="sv-SE" sz="2000" dirty="0"/>
              <a:t>Guds eviga tid, </a:t>
            </a:r>
            <a:r>
              <a:rPr lang="sv-SE" sz="2000" i="1" dirty="0" err="1"/>
              <a:t>saeculum</a:t>
            </a:r>
            <a:r>
              <a:rPr lang="sv-SE" sz="2000" dirty="0"/>
              <a:t> – den världsliga tiden (jfr ”sekel”)</a:t>
            </a:r>
          </a:p>
          <a:p>
            <a:r>
              <a:rPr lang="sv-SE" sz="2000" dirty="0"/>
              <a:t>Sekulära klosterordnar: Uppdraget - att ta Guds rike ut i världen!</a:t>
            </a:r>
          </a:p>
          <a:p>
            <a:r>
              <a:rPr lang="sv-SE" sz="2000" dirty="0"/>
              <a:t>Förändras med tiden till en process att koppla loss världen från Guds eviga tid, Charles Taylor ”the </a:t>
            </a:r>
            <a:r>
              <a:rPr lang="sv-SE" sz="2000" dirty="0" err="1"/>
              <a:t>arising</a:t>
            </a:r>
            <a:r>
              <a:rPr lang="sv-SE" sz="2000" dirty="0"/>
              <a:t> </a:t>
            </a:r>
            <a:r>
              <a:rPr lang="sv-SE" sz="2000" dirty="0" err="1"/>
              <a:t>of</a:t>
            </a:r>
            <a:r>
              <a:rPr lang="sv-SE" sz="2000" dirty="0"/>
              <a:t> a humanist alternative”.</a:t>
            </a:r>
          </a:p>
          <a:p>
            <a:r>
              <a:rPr lang="en-GB" sz="2000" dirty="0" err="1"/>
              <a:t>Autonomi</a:t>
            </a:r>
            <a:r>
              <a:rPr lang="en-GB" sz="2000" dirty="0"/>
              <a:t>: gr </a:t>
            </a:r>
            <a:r>
              <a:rPr lang="en-GB" sz="2000" i="1" dirty="0" err="1"/>
              <a:t>autonomia</a:t>
            </a:r>
            <a:r>
              <a:rPr lang="en-GB" sz="2000" dirty="0"/>
              <a:t> – </a:t>
            </a:r>
            <a:r>
              <a:rPr lang="en-GB" sz="2000" dirty="0" err="1"/>
              <a:t>själv</a:t>
            </a:r>
            <a:r>
              <a:rPr lang="en-GB" sz="2000" dirty="0"/>
              <a:t> lag. </a:t>
            </a:r>
            <a:r>
              <a:rPr lang="en-GB" sz="2000" dirty="0" err="1"/>
              <a:t>En</a:t>
            </a:r>
            <a:r>
              <a:rPr lang="en-GB" sz="2000" dirty="0"/>
              <a:t> </a:t>
            </a:r>
            <a:r>
              <a:rPr lang="en-GB" sz="2000" dirty="0" err="1"/>
              <a:t>bärande</a:t>
            </a:r>
            <a:r>
              <a:rPr lang="en-GB" sz="2000" dirty="0"/>
              <a:t> del </a:t>
            </a:r>
            <a:r>
              <a:rPr lang="en-GB" sz="2000" dirty="0" err="1"/>
              <a:t>i</a:t>
            </a:r>
            <a:r>
              <a:rPr lang="en-GB" sz="2000" dirty="0"/>
              <a:t> </a:t>
            </a:r>
            <a:r>
              <a:rPr lang="en-GB" sz="2000" dirty="0" err="1"/>
              <a:t>sekularisering</a:t>
            </a:r>
            <a:r>
              <a:rPr lang="en-GB" sz="2000" dirty="0"/>
              <a:t> </a:t>
            </a:r>
            <a:r>
              <a:rPr lang="en-GB" sz="2000" dirty="0" err="1"/>
              <a:t>över</a:t>
            </a:r>
            <a:r>
              <a:rPr lang="en-GB" sz="2000" dirty="0"/>
              <a:t> </a:t>
            </a:r>
            <a:r>
              <a:rPr lang="en-GB" sz="2000" dirty="0" err="1"/>
              <a:t>världen</a:t>
            </a:r>
            <a:r>
              <a:rPr lang="en-GB" sz="2000" dirty="0"/>
              <a:t>, </a:t>
            </a:r>
            <a:r>
              <a:rPr lang="en-GB" sz="2000" dirty="0" err="1"/>
              <a:t>inte</a:t>
            </a:r>
            <a:r>
              <a:rPr lang="en-GB" sz="2000" dirty="0"/>
              <a:t> </a:t>
            </a:r>
            <a:r>
              <a:rPr lang="en-GB" sz="2000" dirty="0" err="1"/>
              <a:t>minst</a:t>
            </a:r>
            <a:r>
              <a:rPr lang="en-GB" sz="2000" dirty="0"/>
              <a:t> </a:t>
            </a:r>
            <a:r>
              <a:rPr lang="en-GB" sz="2000" dirty="0" err="1"/>
              <a:t>i</a:t>
            </a:r>
            <a:r>
              <a:rPr lang="en-GB" sz="2000" dirty="0"/>
              <a:t> Sverige.</a:t>
            </a:r>
          </a:p>
          <a:p>
            <a:r>
              <a:rPr lang="en-GB" sz="2000" dirty="0"/>
              <a:t>“Unless we can imagine a reversal of the increasing cultural autonomy of the individual, secularization must be seen as irreversible” Steve Bruce</a:t>
            </a:r>
          </a:p>
          <a:p>
            <a:endParaRPr lang="en-GB" sz="2000" dirty="0"/>
          </a:p>
          <a:p>
            <a:endParaRPr lang="sv-SE" sz="2000" dirty="0"/>
          </a:p>
        </p:txBody>
      </p:sp>
    </p:spTree>
    <p:extLst>
      <p:ext uri="{BB962C8B-B14F-4D97-AF65-F5344CB8AC3E}">
        <p14:creationId xmlns:p14="http://schemas.microsoft.com/office/powerpoint/2010/main" val="136475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549CF0-BF9B-40F3-B3C1-03C71C03F15B}"/>
              </a:ext>
            </a:extLst>
          </p:cNvPr>
          <p:cNvSpPr>
            <a:spLocks noGrp="1"/>
          </p:cNvSpPr>
          <p:nvPr>
            <p:ph type="title"/>
          </p:nvPr>
        </p:nvSpPr>
        <p:spPr>
          <a:xfrm>
            <a:off x="2231136" y="331308"/>
            <a:ext cx="7729728" cy="1188720"/>
          </a:xfrm>
        </p:spPr>
        <p:txBody>
          <a:bodyPr>
            <a:normAutofit fontScale="90000"/>
          </a:bodyPr>
          <a:lstStyle/>
          <a:p>
            <a:r>
              <a:rPr lang="sv-SE" dirty="0" err="1"/>
              <a:t>sverige</a:t>
            </a:r>
            <a:r>
              <a:rPr lang="sv-SE" dirty="0"/>
              <a:t>: Självklar kristen grund </a:t>
            </a:r>
            <a:br>
              <a:rPr lang="sv-SE" dirty="0"/>
            </a:br>
            <a:r>
              <a:rPr lang="sv-SE" dirty="0"/>
              <a:t>hos de flesta partier under 1900-talet</a:t>
            </a:r>
          </a:p>
        </p:txBody>
      </p:sp>
      <p:sp>
        <p:nvSpPr>
          <p:cNvPr id="3" name="textruta 2">
            <a:extLst>
              <a:ext uri="{FF2B5EF4-FFF2-40B4-BE49-F238E27FC236}">
                <a16:creationId xmlns:a16="http://schemas.microsoft.com/office/drawing/2014/main" id="{00A15B29-401F-45D6-8FBA-D3C688A532F7}"/>
              </a:ext>
            </a:extLst>
          </p:cNvPr>
          <p:cNvSpPr txBox="1"/>
          <p:nvPr/>
        </p:nvSpPr>
        <p:spPr>
          <a:xfrm>
            <a:off x="384707" y="1671937"/>
            <a:ext cx="11422979" cy="5062924"/>
          </a:xfrm>
          <a:prstGeom prst="rect">
            <a:avLst/>
          </a:prstGeom>
          <a:noFill/>
        </p:spPr>
        <p:txBody>
          <a:bodyPr wrap="square" rtlCol="0">
            <a:spAutoFit/>
          </a:bodyPr>
          <a:lstStyle/>
          <a:p>
            <a:r>
              <a:rPr lang="sv-SE" sz="1900" dirty="0"/>
              <a:t>”Landsbygdspartiet Bondeförbundet vill på nationell och kristen grundval arbeta för vårt svenska </a:t>
            </a:r>
          </a:p>
          <a:p>
            <a:r>
              <a:rPr lang="sv-SE" sz="1900" dirty="0"/>
              <a:t>samhälles välfärd och förkovran. ” (Grundprogram 1946)</a:t>
            </a:r>
          </a:p>
          <a:p>
            <a:r>
              <a:rPr lang="sv-SE" sz="1900" dirty="0"/>
              <a:t>”Den kristna livsåskådningen representerar med sin uppfattning om människovärdet en omistlig etisk tillgång(…)</a:t>
            </a:r>
          </a:p>
          <a:p>
            <a:r>
              <a:rPr lang="sv-SE" sz="1900" dirty="0"/>
              <a:t>Undervisningen i kristendom skall utformas så, att den ger en positiv inställning till den kristna livsåskådningen.”</a:t>
            </a:r>
          </a:p>
          <a:p>
            <a:r>
              <a:rPr lang="sv-SE" sz="1900" dirty="0"/>
              <a:t>(Centerpartiet program 1959)</a:t>
            </a:r>
          </a:p>
          <a:p>
            <a:r>
              <a:rPr lang="sv-SE" sz="1900" dirty="0"/>
              <a:t>”Kristen livsåskådning och humanism representerar en uppfattning om människovärdet som utgör en omistlig </a:t>
            </a:r>
          </a:p>
          <a:p>
            <a:r>
              <a:rPr lang="sv-SE" sz="1900" dirty="0"/>
              <a:t>tillgång för vårt samhälle. Centerpartiet slår vakt om denna samhällsetiska grund. ”(Program 1970)</a:t>
            </a:r>
          </a:p>
          <a:p>
            <a:endParaRPr lang="sv-SE" sz="1900" dirty="0"/>
          </a:p>
          <a:p>
            <a:r>
              <a:rPr lang="sv-SE" sz="1900" dirty="0"/>
              <a:t>”De andliga och etiska värden som kristen kultur och humanistisk livssyn skapar skall bevaras och aktas </a:t>
            </a:r>
          </a:p>
          <a:p>
            <a:r>
              <a:rPr lang="sv-SE" sz="1900" dirty="0"/>
              <a:t>som omistliga grundvalar för ett gott samhälle.” (Folkpartiets program 1962)</a:t>
            </a:r>
          </a:p>
          <a:p>
            <a:endParaRPr lang="sv-SE" sz="1900" dirty="0"/>
          </a:p>
          <a:p>
            <a:r>
              <a:rPr lang="sv-SE" sz="1900" dirty="0"/>
              <a:t>”Högerpartiet slår fast, att Sveriges folk av ålder är ett </a:t>
            </a:r>
            <a:r>
              <a:rPr lang="sv-SE" sz="1900" i="1" dirty="0"/>
              <a:t>kristet folk </a:t>
            </a:r>
            <a:r>
              <a:rPr lang="sv-SE" sz="1900" dirty="0"/>
              <a:t>och att den kristna tron är en oumbärlig, uppehållande och renande kraft i samhället. ”(Principprogram 1956)</a:t>
            </a:r>
          </a:p>
          <a:p>
            <a:r>
              <a:rPr lang="sv-SE" sz="1900" dirty="0"/>
              <a:t>”[Moderata Samlingspartiet] ansluter sig till den kultursyn och de etiska normer för mänsklig samlevnad som bygger på kristendomen.”(Partiprogram 1969)</a:t>
            </a:r>
          </a:p>
          <a:p>
            <a:endParaRPr lang="sv-SE" sz="1900" dirty="0"/>
          </a:p>
          <a:p>
            <a:r>
              <a:rPr lang="sv-SE" sz="1900" dirty="0"/>
              <a:t>Dock: en tydlig förflyttning i sekulariserande riktning hos alla borgerliga partier på 1960- och 70-talen.</a:t>
            </a:r>
          </a:p>
        </p:txBody>
      </p:sp>
    </p:spTree>
    <p:extLst>
      <p:ext uri="{BB962C8B-B14F-4D97-AF65-F5344CB8AC3E}">
        <p14:creationId xmlns:p14="http://schemas.microsoft.com/office/powerpoint/2010/main" val="308187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500"/>
                                        <p:tgtEl>
                                          <p:spTgt spid="3">
                                            <p:txEl>
                                              <p:pRg st="11" end="1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Effect transition="in" filter="fade">
                                      <p:cBhvr>
                                        <p:cTn id="41" dur="500"/>
                                        <p:tgtEl>
                                          <p:spTgt spid="3">
                                            <p:txEl>
                                              <p:pRg st="12" end="1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14" end="14"/>
                                            </p:txEl>
                                          </p:spTgt>
                                        </p:tgtEl>
                                        <p:attrNameLst>
                                          <p:attrName>style.visibility</p:attrName>
                                        </p:attrNameLst>
                                      </p:cBhvr>
                                      <p:to>
                                        <p:strVal val="visible"/>
                                      </p:to>
                                    </p:set>
                                    <p:animEffect transition="in" filter="fade">
                                      <p:cBhvr>
                                        <p:cTn id="46"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33BFE1-4FB1-42DA-B0D6-E62FA9A45C02}"/>
              </a:ext>
            </a:extLst>
          </p:cNvPr>
          <p:cNvSpPr>
            <a:spLocks noGrp="1"/>
          </p:cNvSpPr>
          <p:nvPr>
            <p:ph type="title"/>
          </p:nvPr>
        </p:nvSpPr>
        <p:spPr>
          <a:xfrm>
            <a:off x="1320976" y="249075"/>
            <a:ext cx="9550047" cy="1188720"/>
          </a:xfrm>
        </p:spPr>
        <p:txBody>
          <a:bodyPr/>
          <a:lstStyle/>
          <a:p>
            <a:r>
              <a:rPr lang="sv-SE" dirty="0"/>
              <a:t>Det dominerande partiet och dess ledare</a:t>
            </a:r>
          </a:p>
        </p:txBody>
      </p:sp>
      <p:pic>
        <p:nvPicPr>
          <p:cNvPr id="3" name="Bildobjekt 2">
            <a:extLst>
              <a:ext uri="{FF2B5EF4-FFF2-40B4-BE49-F238E27FC236}">
                <a16:creationId xmlns:a16="http://schemas.microsoft.com/office/drawing/2014/main" id="{294E935F-CB35-4D6A-827D-93331570237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417496" y="1630094"/>
            <a:ext cx="2873651" cy="3597811"/>
          </a:xfrm>
          <a:prstGeom prst="rect">
            <a:avLst/>
          </a:prstGeom>
        </p:spPr>
      </p:pic>
      <p:pic>
        <p:nvPicPr>
          <p:cNvPr id="5" name="Bildobjekt 4">
            <a:extLst>
              <a:ext uri="{FF2B5EF4-FFF2-40B4-BE49-F238E27FC236}">
                <a16:creationId xmlns:a16="http://schemas.microsoft.com/office/drawing/2014/main" id="{13DE1045-86DA-47AF-9322-2339CC25B28D}"/>
              </a:ext>
            </a:extLst>
          </p:cNvPr>
          <p:cNvPicPr>
            <a:picLocks noChangeAspect="1"/>
          </p:cNvPicPr>
          <p:nvPr/>
        </p:nvPicPr>
        <p:blipFill>
          <a:blip r:embed="rId4"/>
          <a:stretch>
            <a:fillRect/>
          </a:stretch>
        </p:blipFill>
        <p:spPr>
          <a:xfrm>
            <a:off x="8405633" y="1582284"/>
            <a:ext cx="2710055" cy="3601402"/>
          </a:xfrm>
          <a:prstGeom prst="rect">
            <a:avLst/>
          </a:prstGeom>
        </p:spPr>
      </p:pic>
      <p:pic>
        <p:nvPicPr>
          <p:cNvPr id="7" name="Bildobjekt 6">
            <a:extLst>
              <a:ext uri="{FF2B5EF4-FFF2-40B4-BE49-F238E27FC236}">
                <a16:creationId xmlns:a16="http://schemas.microsoft.com/office/drawing/2014/main" id="{9BBA9B1F-0BEE-4777-97C1-E9151711EA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955" y="1582284"/>
            <a:ext cx="2710056" cy="3693432"/>
          </a:xfrm>
          <a:prstGeom prst="rect">
            <a:avLst/>
          </a:prstGeom>
        </p:spPr>
      </p:pic>
      <p:sp>
        <p:nvSpPr>
          <p:cNvPr id="8" name="textruta 7">
            <a:extLst>
              <a:ext uri="{FF2B5EF4-FFF2-40B4-BE49-F238E27FC236}">
                <a16:creationId xmlns:a16="http://schemas.microsoft.com/office/drawing/2014/main" id="{BC518075-F39D-43B5-8997-472B35445C23}"/>
              </a:ext>
            </a:extLst>
          </p:cNvPr>
          <p:cNvSpPr txBox="1"/>
          <p:nvPr/>
        </p:nvSpPr>
        <p:spPr>
          <a:xfrm>
            <a:off x="592955" y="5420205"/>
            <a:ext cx="3064645" cy="646331"/>
          </a:xfrm>
          <a:prstGeom prst="rect">
            <a:avLst/>
          </a:prstGeom>
          <a:noFill/>
        </p:spPr>
        <p:txBody>
          <a:bodyPr wrap="square" rtlCol="0">
            <a:spAutoFit/>
          </a:bodyPr>
          <a:lstStyle/>
          <a:p>
            <a:r>
              <a:rPr lang="sv-SE" dirty="0"/>
              <a:t>Per Albin Hansson: Marxistisk distans till kristendomen</a:t>
            </a:r>
          </a:p>
        </p:txBody>
      </p:sp>
      <p:sp>
        <p:nvSpPr>
          <p:cNvPr id="9" name="textruta 8">
            <a:extLst>
              <a:ext uri="{FF2B5EF4-FFF2-40B4-BE49-F238E27FC236}">
                <a16:creationId xmlns:a16="http://schemas.microsoft.com/office/drawing/2014/main" id="{6169A8DE-D0C2-48E1-B494-BF556998F855}"/>
              </a:ext>
            </a:extLst>
          </p:cNvPr>
          <p:cNvSpPr txBox="1"/>
          <p:nvPr/>
        </p:nvSpPr>
        <p:spPr>
          <a:xfrm>
            <a:off x="4296907" y="5420204"/>
            <a:ext cx="2840458" cy="646331"/>
          </a:xfrm>
          <a:prstGeom prst="rect">
            <a:avLst/>
          </a:prstGeom>
          <a:noFill/>
        </p:spPr>
        <p:txBody>
          <a:bodyPr wrap="none" rtlCol="0">
            <a:spAutoFit/>
          </a:bodyPr>
          <a:lstStyle/>
          <a:p>
            <a:r>
              <a:rPr lang="sv-SE" dirty="0"/>
              <a:t>Tage Erlander: Uppbrott och</a:t>
            </a:r>
          </a:p>
          <a:p>
            <a:r>
              <a:rPr lang="sv-SE" dirty="0"/>
              <a:t>generellt ointresse för tron </a:t>
            </a:r>
          </a:p>
        </p:txBody>
      </p:sp>
      <p:sp>
        <p:nvSpPr>
          <p:cNvPr id="10" name="textruta 9">
            <a:extLst>
              <a:ext uri="{FF2B5EF4-FFF2-40B4-BE49-F238E27FC236}">
                <a16:creationId xmlns:a16="http://schemas.microsoft.com/office/drawing/2014/main" id="{E36A83D7-C162-4A84-AED1-C95653D27FAE}"/>
              </a:ext>
            </a:extLst>
          </p:cNvPr>
          <p:cNvSpPr txBox="1"/>
          <p:nvPr/>
        </p:nvSpPr>
        <p:spPr>
          <a:xfrm>
            <a:off x="8249999" y="5407016"/>
            <a:ext cx="3349046" cy="646331"/>
          </a:xfrm>
          <a:prstGeom prst="rect">
            <a:avLst/>
          </a:prstGeom>
          <a:noFill/>
        </p:spPr>
        <p:txBody>
          <a:bodyPr wrap="square" rtlCol="0">
            <a:spAutoFit/>
          </a:bodyPr>
          <a:lstStyle/>
          <a:p>
            <a:r>
              <a:rPr lang="sv-SE" dirty="0"/>
              <a:t>Olof Palme: Tron en blind fläck, parad med hånfullhet och motvilja</a:t>
            </a:r>
          </a:p>
        </p:txBody>
      </p:sp>
    </p:spTree>
    <p:extLst>
      <p:ext uri="{BB962C8B-B14F-4D97-AF65-F5344CB8AC3E}">
        <p14:creationId xmlns:p14="http://schemas.microsoft.com/office/powerpoint/2010/main" val="2092582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184B1-3616-45F2-9DF2-3037308122C3}"/>
              </a:ext>
            </a:extLst>
          </p:cNvPr>
          <p:cNvSpPr>
            <a:spLocks noGrp="1"/>
          </p:cNvSpPr>
          <p:nvPr>
            <p:ph type="title"/>
          </p:nvPr>
        </p:nvSpPr>
        <p:spPr>
          <a:xfrm>
            <a:off x="2231135" y="493071"/>
            <a:ext cx="7729728" cy="1188720"/>
          </a:xfrm>
        </p:spPr>
        <p:txBody>
          <a:bodyPr>
            <a:normAutofit/>
          </a:bodyPr>
          <a:lstStyle/>
          <a:p>
            <a:r>
              <a:rPr lang="sv-SE" dirty="0"/>
              <a:t>Socialdemokraternas inställning till tro och kyrka</a:t>
            </a:r>
          </a:p>
        </p:txBody>
      </p:sp>
      <p:sp>
        <p:nvSpPr>
          <p:cNvPr id="3" name="Content Placeholder 2">
            <a:extLst>
              <a:ext uri="{FF2B5EF4-FFF2-40B4-BE49-F238E27FC236}">
                <a16:creationId xmlns:a16="http://schemas.microsoft.com/office/drawing/2014/main" id="{6A0536E8-94BD-4F1B-913C-58E2395B5C83}"/>
              </a:ext>
            </a:extLst>
          </p:cNvPr>
          <p:cNvSpPr>
            <a:spLocks noGrp="1"/>
          </p:cNvSpPr>
          <p:nvPr>
            <p:ph idx="1"/>
          </p:nvPr>
        </p:nvSpPr>
        <p:spPr>
          <a:xfrm>
            <a:off x="693521" y="2112830"/>
            <a:ext cx="10804957" cy="5401152"/>
          </a:xfrm>
        </p:spPr>
        <p:txBody>
          <a:bodyPr>
            <a:noAutofit/>
          </a:bodyPr>
          <a:lstStyle/>
          <a:p>
            <a:r>
              <a:rPr lang="sv-SE" sz="2000" dirty="0"/>
              <a:t>”Religionen förklaras för privatsak. Skolans skiljande från kyrkan. Folkskolans utveckling till en för all gemensam och </a:t>
            </a:r>
            <a:r>
              <a:rPr lang="sv-SE" sz="2000" dirty="0" err="1"/>
              <a:t>kulturfordringarne</a:t>
            </a:r>
            <a:r>
              <a:rPr lang="sv-SE" sz="2000" dirty="0"/>
              <a:t> uppfyllande medborgarskola.” (Från första partiprogrammet 1897)</a:t>
            </a:r>
          </a:p>
          <a:p>
            <a:r>
              <a:rPr lang="sv-SE" sz="2000" dirty="0"/>
              <a:t>Relationen till Svenska kyrkan. Formellt: ”Statskyrkan avskaffas. Av kyrkan disponerade egendomar stanna i samhällets ägo.” (Partiprogrammen 1920-1960)</a:t>
            </a:r>
          </a:p>
          <a:p>
            <a:r>
              <a:rPr lang="sv-SE" sz="2000" dirty="0"/>
              <a:t>I praktiken: Strategin att förändra kyrkan inifrån till en ”sekulariserad lutherdom”, bli en ”</a:t>
            </a:r>
            <a:r>
              <a:rPr lang="sv-SE" sz="2000" i="1" dirty="0"/>
              <a:t>demokratisk</a:t>
            </a:r>
            <a:r>
              <a:rPr lang="sv-SE" sz="2000" dirty="0"/>
              <a:t> och </a:t>
            </a:r>
            <a:r>
              <a:rPr lang="sv-SE" sz="2000" i="1" dirty="0"/>
              <a:t>öppen och tolerant </a:t>
            </a:r>
            <a:r>
              <a:rPr lang="sv-SE" sz="2000" dirty="0"/>
              <a:t>folkkyrka”. (Daniel Alvunger </a:t>
            </a:r>
            <a:r>
              <a:rPr lang="sv-SE" sz="2000" i="1" dirty="0"/>
              <a:t>Nytt vin i gamla läglar</a:t>
            </a:r>
            <a:r>
              <a:rPr lang="sv-SE" sz="2000" dirty="0"/>
              <a:t>)</a:t>
            </a:r>
          </a:p>
          <a:p>
            <a:r>
              <a:rPr lang="sv-SE" sz="2000" dirty="0"/>
              <a:t>Förändring från ”prästkyrka” till folkkyrka, byggd enligt övriga samhällets politiska system. </a:t>
            </a:r>
            <a:r>
              <a:rPr lang="sv-SE" sz="2000" dirty="0" err="1"/>
              <a:t>Oloph</a:t>
            </a:r>
            <a:r>
              <a:rPr lang="sv-SE" sz="2000" dirty="0"/>
              <a:t> Bexell: ”Något för Svenska kyrkan i internationellt perspektiv alldeles unikt: </a:t>
            </a:r>
            <a:r>
              <a:rPr lang="sv-SE" sz="2000" i="1" dirty="0"/>
              <a:t>sambandet mellan den gudstjänstfirande församlingen och den kyrkliga beslutsförsamlingen försvann. (…) </a:t>
            </a:r>
            <a:r>
              <a:rPr lang="sv-SE" sz="2000" dirty="0"/>
              <a:t>Ett förvärldsligande inifrån. Ett rike som kommer i strid med sig självt.”</a:t>
            </a:r>
          </a:p>
          <a:p>
            <a:endParaRPr lang="sv-SE" sz="1900" dirty="0"/>
          </a:p>
        </p:txBody>
      </p:sp>
    </p:spTree>
    <p:extLst>
      <p:ext uri="{BB962C8B-B14F-4D97-AF65-F5344CB8AC3E}">
        <p14:creationId xmlns:p14="http://schemas.microsoft.com/office/powerpoint/2010/main" val="401385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7622D5-7DDF-4986-A6BF-AF700B6159FA}"/>
              </a:ext>
            </a:extLst>
          </p:cNvPr>
          <p:cNvSpPr>
            <a:spLocks noGrp="1"/>
          </p:cNvSpPr>
          <p:nvPr>
            <p:ph type="title"/>
          </p:nvPr>
        </p:nvSpPr>
        <p:spPr>
          <a:xfrm>
            <a:off x="2231136" y="173336"/>
            <a:ext cx="7729728" cy="1188720"/>
          </a:xfrm>
        </p:spPr>
        <p:txBody>
          <a:bodyPr/>
          <a:lstStyle/>
          <a:p>
            <a:r>
              <a:rPr lang="sv-SE" dirty="0"/>
              <a:t>Ledande gestalter: Arthur Engberg &amp; Harald </a:t>
            </a:r>
            <a:r>
              <a:rPr lang="sv-SE" dirty="0" err="1"/>
              <a:t>hallén</a:t>
            </a:r>
            <a:endParaRPr lang="sv-SE" dirty="0"/>
          </a:p>
        </p:txBody>
      </p:sp>
      <p:sp>
        <p:nvSpPr>
          <p:cNvPr id="3" name="Rektangel 2">
            <a:extLst>
              <a:ext uri="{FF2B5EF4-FFF2-40B4-BE49-F238E27FC236}">
                <a16:creationId xmlns:a16="http://schemas.microsoft.com/office/drawing/2014/main" id="{3167CE13-C3EB-4153-B495-3CF9E143FAF6}"/>
              </a:ext>
            </a:extLst>
          </p:cNvPr>
          <p:cNvSpPr/>
          <p:nvPr/>
        </p:nvSpPr>
        <p:spPr>
          <a:xfrm>
            <a:off x="751282" y="1552322"/>
            <a:ext cx="10835667" cy="5132342"/>
          </a:xfrm>
          <a:prstGeom prst="rect">
            <a:avLst/>
          </a:prstGeom>
        </p:spPr>
        <p:txBody>
          <a:bodyPr wrap="square">
            <a:spAutoFit/>
          </a:bodyPr>
          <a:lstStyle/>
          <a:p>
            <a:r>
              <a:rPr lang="sv-SE" sz="2000" dirty="0"/>
              <a:t>Engbergs resa: från ”ren hedning” till omvandlare av kyrkan inifrån.</a:t>
            </a:r>
          </a:p>
          <a:p>
            <a:pPr lvl="0" defTabSz="914400" eaLnBrk="0" fontAlgn="base" hangingPunct="0">
              <a:spcBef>
                <a:spcPct val="0"/>
              </a:spcBef>
              <a:spcAft>
                <a:spcPct val="0"/>
              </a:spcAft>
            </a:pPr>
            <a:r>
              <a:rPr lang="sv-SE" sz="2000" dirty="0"/>
              <a:t>Genom övertagande av universiteten och införande av den nya radikala teologin i prästutbildningen kunde regeringen ”</a:t>
            </a:r>
            <a:r>
              <a:rPr lang="sv-SE" altLang="sv-SE" sz="2000" dirty="0">
                <a:ea typeface="Calibri" panose="020F0502020204030204" pitchFamily="34" charset="0"/>
                <a:cs typeface="Times New Roman" panose="02020603050405020304" pitchFamily="18" charset="0"/>
              </a:rPr>
              <a:t>systematiskt genomsyra hela nationen” och så ”låta statskyrkoinstitutionen själv (…) träda i avkristningens tjänst”.</a:t>
            </a:r>
          </a:p>
          <a:p>
            <a:pPr lvl="0" defTabSz="914400" eaLnBrk="0" fontAlgn="base" hangingPunct="0">
              <a:spcBef>
                <a:spcPct val="0"/>
              </a:spcBef>
              <a:spcAft>
                <a:spcPct val="0"/>
              </a:spcAft>
            </a:pPr>
            <a:r>
              <a:rPr lang="sv-SE" altLang="sv-SE" sz="2000" dirty="0">
                <a:ea typeface="Calibri" panose="020F0502020204030204" pitchFamily="34" charset="0"/>
                <a:cs typeface="Times New Roman" panose="02020603050405020304" pitchFamily="18" charset="0"/>
              </a:rPr>
              <a:t>Välkomnar att protestantismen utvecklas mot en ”</a:t>
            </a:r>
            <a:r>
              <a:rPr lang="sv-SE" sz="2000" dirty="0"/>
              <a:t>ateistisk allmän religiositet</a:t>
            </a:r>
            <a:r>
              <a:rPr lang="sv-SE" sz="2000" i="1" dirty="0"/>
              <a:t>”</a:t>
            </a:r>
            <a:r>
              <a:rPr lang="sv-SE" sz="2000" dirty="0"/>
              <a:t>,</a:t>
            </a:r>
            <a:r>
              <a:rPr lang="sv-SE" altLang="sv-SE" sz="2000" dirty="0">
                <a:ea typeface="Calibri" panose="020F0502020204030204" pitchFamily="34" charset="0"/>
                <a:cs typeface="Times New Roman" panose="02020603050405020304" pitchFamily="18" charset="0"/>
              </a:rPr>
              <a:t> och då är ”kristendomens öde i själva verket beseglat”.</a:t>
            </a:r>
            <a:endParaRPr lang="sv-SE" altLang="sv-SE" sz="3200" dirty="0"/>
          </a:p>
          <a:p>
            <a:r>
              <a:rPr lang="sv-SE" sz="2000" dirty="0"/>
              <a:t>Föreslår ett sexpunktsprogram som ska bygga om kyrkan till </a:t>
            </a:r>
            <a:r>
              <a:rPr lang="sv-SE" sz="2000" i="1" dirty="0"/>
              <a:t>kungliga salighetsverket.  </a:t>
            </a:r>
          </a:p>
          <a:p>
            <a:endParaRPr lang="sv-SE" sz="2000" i="1" dirty="0"/>
          </a:p>
          <a:p>
            <a:r>
              <a:rPr lang="sv-SE" sz="2000" dirty="0"/>
              <a:t>Hallén: Mer diplomatisk och strategisk ombyggare från prästkyrka till folkkyrka, under partiets styre.</a:t>
            </a:r>
          </a:p>
          <a:p>
            <a:r>
              <a:rPr lang="sv-SE" sz="2000" dirty="0"/>
              <a:t>Kan det vara god socialdemokrati, ”att låta ett så viktigt livsområde leva fullständigt sitt egna fria liv?”</a:t>
            </a:r>
          </a:p>
          <a:p>
            <a:r>
              <a:rPr lang="sv-SE" sz="2000" dirty="0"/>
              <a:t>Avfärdar frikyrkorna som ”sektkyrkor” och ser demokratiseringen av statskyrkan som huvudmål. </a:t>
            </a:r>
          </a:p>
          <a:p>
            <a:r>
              <a:rPr lang="sv-SE" sz="2000" dirty="0"/>
              <a:t>Genomför detta på församlings-, stifts- och riksnivå.</a:t>
            </a:r>
          </a:p>
          <a:p>
            <a:r>
              <a:rPr lang="sv-SE" altLang="sv-SE" sz="2000" dirty="0">
                <a:ea typeface="Calibri" panose="020F0502020204030204" pitchFamily="34" charset="0"/>
                <a:cs typeface="Times New Roman" panose="02020603050405020304" pitchFamily="18" charset="0"/>
              </a:rPr>
              <a:t>Medger vid omvandlingen av kyrkomötet 1949 ”att denna reform skulle kunna leda till en sekularisering inifrån av kyrkan, men att en verklig folkkyrka måste taga denna risk”.</a:t>
            </a:r>
            <a:endParaRPr lang="sv-SE" altLang="sv-SE" sz="3200" dirty="0"/>
          </a:p>
          <a:p>
            <a:endParaRPr lang="sv-SE" sz="2000" dirty="0"/>
          </a:p>
          <a:p>
            <a:endParaRPr lang="sv-SE" sz="2000" dirty="0"/>
          </a:p>
        </p:txBody>
      </p:sp>
      <p:sp>
        <p:nvSpPr>
          <p:cNvPr id="8" name="Rectangle 5">
            <a:extLst>
              <a:ext uri="{FF2B5EF4-FFF2-40B4-BE49-F238E27FC236}">
                <a16:creationId xmlns:a16="http://schemas.microsoft.com/office/drawing/2014/main" id="{5131BFFE-CC7E-4584-AC36-4E14E99D63B9}"/>
              </a:ext>
            </a:extLst>
          </p:cNvPr>
          <p:cNvSpPr>
            <a:spLocks noChangeArrowheads="1"/>
          </p:cNvSpPr>
          <p:nvPr/>
        </p:nvSpPr>
        <p:spPr bwMode="auto">
          <a:xfrm>
            <a:off x="0" y="56444"/>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21756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40730A4-130F-4560-BC58-76D2133F987F}"/>
              </a:ext>
            </a:extLst>
          </p:cNvPr>
          <p:cNvSpPr txBox="1"/>
          <p:nvPr/>
        </p:nvSpPr>
        <p:spPr>
          <a:xfrm>
            <a:off x="5535698" y="-137027"/>
            <a:ext cx="5755154" cy="1627792"/>
          </a:xfrm>
          <a:prstGeom prst="rect">
            <a:avLst/>
          </a:prstGeom>
        </p:spPr>
        <p:txBody>
          <a:bodyPr vert="horz" lIns="274320" tIns="182880" rIns="274320" bIns="182880" rtlCol="0" anchor="ctr" anchorCtr="1">
            <a:normAutofit/>
          </a:bodyPr>
          <a:lstStyle/>
          <a:p>
            <a:pPr algn="ctr" defTabSz="914400">
              <a:lnSpc>
                <a:spcPct val="90000"/>
              </a:lnSpc>
              <a:spcBef>
                <a:spcPct val="0"/>
              </a:spcBef>
              <a:spcAft>
                <a:spcPts val="600"/>
              </a:spcAft>
            </a:pPr>
            <a:r>
              <a:rPr lang="en-US" sz="2600" cap="all" spc="200" dirty="0" err="1">
                <a:solidFill>
                  <a:srgbClr val="262626"/>
                </a:solidFill>
                <a:latin typeface="+mj-lt"/>
                <a:ea typeface="+mj-ea"/>
                <a:cs typeface="+mj-cs"/>
              </a:rPr>
              <a:t>Kyrkovalet</a:t>
            </a:r>
            <a:r>
              <a:rPr lang="en-US" sz="2600" cap="all" spc="200" dirty="0">
                <a:solidFill>
                  <a:srgbClr val="262626"/>
                </a:solidFill>
                <a:latin typeface="+mj-lt"/>
                <a:ea typeface="+mj-ea"/>
                <a:cs typeface="+mj-cs"/>
              </a:rPr>
              <a:t> I </a:t>
            </a:r>
            <a:r>
              <a:rPr lang="en-US" sz="2600" cap="all" spc="200" dirty="0" err="1">
                <a:solidFill>
                  <a:srgbClr val="262626"/>
                </a:solidFill>
                <a:latin typeface="+mj-lt"/>
                <a:ea typeface="+mj-ea"/>
                <a:cs typeface="+mj-cs"/>
              </a:rPr>
              <a:t>sverige</a:t>
            </a:r>
            <a:r>
              <a:rPr lang="en-US" sz="2600" cap="all" spc="200" dirty="0">
                <a:solidFill>
                  <a:srgbClr val="262626"/>
                </a:solidFill>
                <a:latin typeface="+mj-lt"/>
                <a:ea typeface="+mj-ea"/>
                <a:cs typeface="+mj-cs"/>
              </a:rPr>
              <a:t> 2017</a:t>
            </a:r>
          </a:p>
        </p:txBody>
      </p:sp>
      <p:pic>
        <p:nvPicPr>
          <p:cNvPr id="10" name="Picture 9" descr="A close up of text on a white background&#10;&#10;Description generated with high confidence">
            <a:extLst>
              <a:ext uri="{FF2B5EF4-FFF2-40B4-BE49-F238E27FC236}">
                <a16:creationId xmlns:a16="http://schemas.microsoft.com/office/drawing/2014/main" id="{6074087F-66EF-4E46-8077-7CCD999A061D}"/>
              </a:ext>
            </a:extLst>
          </p:cNvPr>
          <p:cNvPicPr>
            <a:picLocks noChangeAspect="1"/>
          </p:cNvPicPr>
          <p:nvPr/>
        </p:nvPicPr>
        <p:blipFill>
          <a:blip r:embed="rId2"/>
          <a:stretch>
            <a:fillRect/>
          </a:stretch>
        </p:blipFill>
        <p:spPr>
          <a:xfrm>
            <a:off x="5224740" y="1078560"/>
            <a:ext cx="6351637" cy="5658391"/>
          </a:xfrm>
          <a:prstGeom prst="rect">
            <a:avLst/>
          </a:prstGeom>
        </p:spPr>
      </p:pic>
      <p:sp>
        <p:nvSpPr>
          <p:cNvPr id="2" name="Rektangel 1">
            <a:extLst>
              <a:ext uri="{FF2B5EF4-FFF2-40B4-BE49-F238E27FC236}">
                <a16:creationId xmlns:a16="http://schemas.microsoft.com/office/drawing/2014/main" id="{A8AF7309-DE93-43D5-B2E3-7C53244FA4C8}"/>
              </a:ext>
            </a:extLst>
          </p:cNvPr>
          <p:cNvSpPr/>
          <p:nvPr/>
        </p:nvSpPr>
        <p:spPr>
          <a:xfrm>
            <a:off x="615623" y="3751407"/>
            <a:ext cx="4121426" cy="1631216"/>
          </a:xfrm>
          <a:prstGeom prst="rect">
            <a:avLst/>
          </a:prstGeom>
        </p:spPr>
        <p:txBody>
          <a:bodyPr wrap="square">
            <a:spAutoFit/>
          </a:bodyPr>
          <a:lstStyle/>
          <a:p>
            <a:r>
              <a:rPr lang="en-GB" sz="2000" dirty="0"/>
              <a:t>Stefan </a:t>
            </a:r>
            <a:r>
              <a:rPr lang="en-GB" sz="2000" dirty="0" err="1"/>
              <a:t>Löfven</a:t>
            </a:r>
            <a:r>
              <a:rPr lang="en-GB" sz="2000" dirty="0"/>
              <a:t>, </a:t>
            </a:r>
            <a:r>
              <a:rPr lang="en-GB" sz="2000" dirty="0" err="1"/>
              <a:t>sommaren</a:t>
            </a:r>
            <a:r>
              <a:rPr lang="en-GB" sz="2000" dirty="0"/>
              <a:t> 2017: </a:t>
            </a:r>
          </a:p>
          <a:p>
            <a:r>
              <a:rPr lang="sv-SE" sz="2000" dirty="0"/>
              <a:t>”Kyrkan kommer att vara en intressant arena för socialdemokratin inom oöverskådlig tid, jag kan inte se slutet på det engagemanget.”</a:t>
            </a:r>
          </a:p>
        </p:txBody>
      </p:sp>
      <p:sp>
        <p:nvSpPr>
          <p:cNvPr id="3" name="textruta 2">
            <a:extLst>
              <a:ext uri="{FF2B5EF4-FFF2-40B4-BE49-F238E27FC236}">
                <a16:creationId xmlns:a16="http://schemas.microsoft.com/office/drawing/2014/main" id="{8003A938-48A7-48DB-BE53-C3C70977572C}"/>
              </a:ext>
            </a:extLst>
          </p:cNvPr>
          <p:cNvSpPr txBox="1"/>
          <p:nvPr/>
        </p:nvSpPr>
        <p:spPr>
          <a:xfrm>
            <a:off x="615623" y="1928589"/>
            <a:ext cx="3916620" cy="1631216"/>
          </a:xfrm>
          <a:prstGeom prst="rect">
            <a:avLst/>
          </a:prstGeom>
          <a:noFill/>
        </p:spPr>
        <p:txBody>
          <a:bodyPr wrap="square" rtlCol="0">
            <a:spAutoFit/>
          </a:bodyPr>
          <a:lstStyle/>
          <a:p>
            <a:r>
              <a:rPr lang="sv-SE" sz="2000" dirty="0"/>
              <a:t>Marita Ulvskog, kyrkominister 1999:</a:t>
            </a:r>
          </a:p>
          <a:p>
            <a:r>
              <a:rPr lang="sv-SE" sz="2000" dirty="0"/>
              <a:t>Att folkkyrkan ska bli en kyrka ”för enbart bekännare” den största rädslan. Strävan att undvika det central i regeringens politik.</a:t>
            </a:r>
          </a:p>
        </p:txBody>
      </p:sp>
      <p:sp>
        <p:nvSpPr>
          <p:cNvPr id="5" name="textruta 4">
            <a:extLst>
              <a:ext uri="{FF2B5EF4-FFF2-40B4-BE49-F238E27FC236}">
                <a16:creationId xmlns:a16="http://schemas.microsoft.com/office/drawing/2014/main" id="{E3A71FFA-663F-4688-B8E1-ABA2B46B7B1E}"/>
              </a:ext>
            </a:extLst>
          </p:cNvPr>
          <p:cNvSpPr txBox="1"/>
          <p:nvPr/>
        </p:nvSpPr>
        <p:spPr>
          <a:xfrm>
            <a:off x="901148" y="1244544"/>
            <a:ext cx="2256515" cy="492443"/>
          </a:xfrm>
          <a:prstGeom prst="rect">
            <a:avLst/>
          </a:prstGeom>
          <a:noFill/>
        </p:spPr>
        <p:txBody>
          <a:bodyPr wrap="none" rtlCol="0">
            <a:spAutoFit/>
          </a:bodyPr>
          <a:lstStyle/>
          <a:p>
            <a:r>
              <a:rPr lang="en-US" sz="2600" cap="all" spc="200" dirty="0" err="1">
                <a:solidFill>
                  <a:srgbClr val="262626"/>
                </a:solidFill>
              </a:rPr>
              <a:t>Resultatet</a:t>
            </a:r>
            <a:endParaRPr lang="sv-SE" sz="2600" dirty="0"/>
          </a:p>
        </p:txBody>
      </p:sp>
    </p:spTree>
    <p:extLst>
      <p:ext uri="{BB962C8B-B14F-4D97-AF65-F5344CB8AC3E}">
        <p14:creationId xmlns:p14="http://schemas.microsoft.com/office/powerpoint/2010/main" val="144461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500"/>
                                        <p:tgtEl>
                                          <p:spTgt spid="2">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34B46-9F98-460A-973C-2C3282DBBB34}"/>
              </a:ext>
            </a:extLst>
          </p:cNvPr>
          <p:cNvSpPr>
            <a:spLocks noGrp="1"/>
          </p:cNvSpPr>
          <p:nvPr>
            <p:ph type="title"/>
          </p:nvPr>
        </p:nvSpPr>
        <p:spPr>
          <a:xfrm>
            <a:off x="2224754" y="297576"/>
            <a:ext cx="7742490" cy="1188720"/>
          </a:xfrm>
        </p:spPr>
        <p:txBody>
          <a:bodyPr>
            <a:normAutofit/>
          </a:bodyPr>
          <a:lstStyle/>
          <a:p>
            <a:r>
              <a:rPr lang="sv-SE" dirty="0"/>
              <a:t>Sekulariseringens apostlar</a:t>
            </a:r>
          </a:p>
        </p:txBody>
      </p:sp>
      <p:sp>
        <p:nvSpPr>
          <p:cNvPr id="3" name="Content Placeholder 2">
            <a:extLst>
              <a:ext uri="{FF2B5EF4-FFF2-40B4-BE49-F238E27FC236}">
                <a16:creationId xmlns:a16="http://schemas.microsoft.com/office/drawing/2014/main" id="{7DA4B3EB-0B83-4E39-BD71-9FDE292FD6DE}"/>
              </a:ext>
            </a:extLst>
          </p:cNvPr>
          <p:cNvSpPr>
            <a:spLocks noGrp="1"/>
          </p:cNvSpPr>
          <p:nvPr>
            <p:ph idx="1"/>
          </p:nvPr>
        </p:nvSpPr>
        <p:spPr>
          <a:xfrm>
            <a:off x="337929" y="1610131"/>
            <a:ext cx="11536019" cy="5135225"/>
          </a:xfrm>
        </p:spPr>
        <p:txBody>
          <a:bodyPr>
            <a:normAutofit lnSpcReduction="10000"/>
          </a:bodyPr>
          <a:lstStyle/>
          <a:p>
            <a:pPr marL="0" indent="0">
              <a:buNone/>
            </a:pPr>
            <a:r>
              <a:rPr lang="sv-SE" sz="2000" dirty="0"/>
              <a:t>Huvudsakliga pådrivande: Alva Myrdal, Stellan Arvidson</a:t>
            </a:r>
          </a:p>
          <a:p>
            <a:pPr marL="0" indent="0">
              <a:buNone/>
            </a:pPr>
            <a:r>
              <a:rPr lang="sv-SE" sz="2000" dirty="0"/>
              <a:t>Alva: Uppgörelse med Gud som 16-åring, därefter motståndare. </a:t>
            </a:r>
            <a:r>
              <a:rPr lang="sv-SE" sz="2000" dirty="0" err="1"/>
              <a:t>Religonen</a:t>
            </a:r>
            <a:r>
              <a:rPr lang="sv-SE" sz="2000" dirty="0"/>
              <a:t> och dess socialetik är passé, och sociala problem ofta kopplade till ”den kristna askesmoralen”. Nästa generation formas av ideal som ”kritik, opposition och en sund självhävdelse”.</a:t>
            </a:r>
          </a:p>
          <a:p>
            <a:pPr marL="0" indent="0">
              <a:buNone/>
            </a:pPr>
            <a:r>
              <a:rPr lang="sv-SE" sz="2000" dirty="0"/>
              <a:t>Föreslår införandet av en ny deistisk religion, som ”</a:t>
            </a:r>
            <a:r>
              <a:rPr lang="sv-SE" altLang="sv-SE" sz="2000" dirty="0">
                <a:solidFill>
                  <a:schemeClr val="tx1"/>
                </a:solidFill>
                <a:ea typeface="Calibri" panose="020F0502020204030204" pitchFamily="34" charset="0"/>
                <a:cs typeface="Times New Roman" panose="02020603050405020304" pitchFamily="18" charset="0"/>
              </a:rPr>
              <a:t>frimodigt rensade ut dogmgodset ur såväl kristendom som judendom”.</a:t>
            </a:r>
            <a:r>
              <a:rPr lang="sv-SE" altLang="sv-SE" dirty="0">
                <a:solidFill>
                  <a:schemeClr val="tx1"/>
                </a:solidFill>
              </a:rPr>
              <a:t> </a:t>
            </a:r>
            <a:r>
              <a:rPr lang="sv-SE" altLang="sv-SE" sz="2000" dirty="0"/>
              <a:t>Lämplig personal på s</a:t>
            </a:r>
            <a:r>
              <a:rPr lang="sv-SE" sz="2000" dirty="0"/>
              <a:t>kolor och storbarnkammare personer ”utan all konfessionsbundenhet”.</a:t>
            </a:r>
          </a:p>
          <a:p>
            <a:pPr marL="0" indent="0">
              <a:buNone/>
            </a:pPr>
            <a:r>
              <a:rPr lang="sv-SE" sz="2000" dirty="0"/>
              <a:t>Gentemot statskyrka och frikyrkor välvillig ton endast i den mån hon anser dem uppfylla regeringens politik.</a:t>
            </a:r>
          </a:p>
          <a:p>
            <a:pPr marL="0" indent="0">
              <a:buNone/>
            </a:pPr>
            <a:r>
              <a:rPr lang="sv-SE" sz="2000" dirty="0"/>
              <a:t>Arvidson: Ateist som 18-åring.  Föreslår en ny religion byggd på Marx, evolutionism och socialismens förmåga att bygga det goda samhället.</a:t>
            </a:r>
          </a:p>
          <a:p>
            <a:pPr marL="0" indent="0">
              <a:buNone/>
            </a:pPr>
            <a:r>
              <a:rPr lang="sv-SE" sz="2000" dirty="0"/>
              <a:t>Förespråkar ”gudfrihet” i boken </a:t>
            </a:r>
            <a:r>
              <a:rPr lang="sv-SE" sz="2000" i="1" dirty="0"/>
              <a:t>Kristendomen: Mot-för, </a:t>
            </a:r>
            <a:r>
              <a:rPr lang="sv-SE" sz="2000" dirty="0"/>
              <a:t>främst</a:t>
            </a:r>
            <a:r>
              <a:rPr lang="sv-SE" sz="2000" i="1" dirty="0"/>
              <a:t> </a:t>
            </a:r>
            <a:r>
              <a:rPr lang="sv-SE" sz="2000" dirty="0"/>
              <a:t>byggd på Internationalen, v 2 och avvisandet av en högre makt än människan. Argumenterar för motsättningen mellan humanistisk socialism och kristendom.</a:t>
            </a:r>
          </a:p>
          <a:p>
            <a:pPr marL="0" indent="0">
              <a:buNone/>
            </a:pPr>
            <a:r>
              <a:rPr lang="sv-SE" sz="2000" dirty="0"/>
              <a:t>Bildar opinion för utträde ur statskyrkan, bildar ”Förbundet för religionsfrihet”, gör sig ovän med S-ledningen.</a:t>
            </a:r>
          </a:p>
          <a:p>
            <a:pPr marL="0" indent="0">
              <a:buNone/>
            </a:pPr>
            <a:r>
              <a:rPr lang="sv-SE" sz="2000" dirty="0"/>
              <a:t>Likafullt: central roll i Skolkommissionen 1946 och framöver. Blir ”Sveriges främste makthavare sedan krigsslutet” (Christian </a:t>
            </a:r>
            <a:r>
              <a:rPr lang="sv-SE" sz="2000" dirty="0" err="1"/>
              <a:t>Braw</a:t>
            </a:r>
            <a:r>
              <a:rPr lang="sv-SE" sz="2000" dirty="0"/>
              <a:t>)</a:t>
            </a:r>
          </a:p>
          <a:p>
            <a:pPr marL="0" indent="0">
              <a:buNone/>
            </a:pPr>
            <a:endParaRPr lang="sv-SE" sz="2000" dirty="0"/>
          </a:p>
          <a:p>
            <a:pPr marL="0" indent="0">
              <a:buNone/>
            </a:pPr>
            <a:endParaRPr lang="sv-SE" altLang="sv-SE" sz="3200" dirty="0">
              <a:solidFill>
                <a:schemeClr val="tx1"/>
              </a:solidFill>
            </a:endParaRPr>
          </a:p>
          <a:p>
            <a:pPr marL="0" indent="0">
              <a:buNone/>
            </a:pPr>
            <a:endParaRPr lang="sv-SE" sz="2000" dirty="0"/>
          </a:p>
        </p:txBody>
      </p:sp>
    </p:spTree>
    <p:extLst>
      <p:ext uri="{BB962C8B-B14F-4D97-AF65-F5344CB8AC3E}">
        <p14:creationId xmlns:p14="http://schemas.microsoft.com/office/powerpoint/2010/main" val="51288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aket">
  <a:themeElements>
    <a:clrScheme name="Paket">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ke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ket">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TM10001115[[fn=Paket]]</Template>
  <TotalTime>13164</TotalTime>
  <Words>1706</Words>
  <Application>Microsoft Office PowerPoint</Application>
  <PresentationFormat>Bredbild</PresentationFormat>
  <Paragraphs>116</Paragraphs>
  <Slides>17</Slides>
  <Notes>0</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17</vt:i4>
      </vt:variant>
    </vt:vector>
  </HeadingPairs>
  <TitlesOfParts>
    <vt:vector size="20" baseType="lpstr">
      <vt:lpstr>Arial</vt:lpstr>
      <vt:lpstr>Gill Sans MT</vt:lpstr>
      <vt:lpstr>Paket</vt:lpstr>
      <vt:lpstr>Så blev sverige världens mest sekulära land  och Hur agerar vi här?</vt:lpstr>
      <vt:lpstr>Spelplanen</vt:lpstr>
      <vt:lpstr>Begreppet seKulär</vt:lpstr>
      <vt:lpstr>sverige: Självklar kristen grund  hos de flesta partier under 1900-talet</vt:lpstr>
      <vt:lpstr>Det dominerande partiet och dess ledare</vt:lpstr>
      <vt:lpstr>Socialdemokraternas inställning till tro och kyrka</vt:lpstr>
      <vt:lpstr>Ledande gestalter: Arthur Engberg &amp; Harald hallén</vt:lpstr>
      <vt:lpstr>PowerPoint-presentation</vt:lpstr>
      <vt:lpstr>Sekulariseringens apostlar</vt:lpstr>
      <vt:lpstr>Konkreta förändringar i skolan</vt:lpstr>
      <vt:lpstr>Resultatet av det sekulär-individualistiska projektet</vt:lpstr>
      <vt:lpstr>En ny tid?</vt:lpstr>
      <vt:lpstr>Ett gryende postsekulärt samhälle?</vt:lpstr>
      <vt:lpstr>Den överraskande vändningen</vt:lpstr>
      <vt:lpstr>Är Utvecklingen Lagbunden, eller resultatet av specifika processer, unika för Sverige?</vt:lpstr>
      <vt:lpstr>Att bemöta tankebyggnader 2 kor 10:4-5</vt:lpstr>
      <vt:lpstr>Vad ska vi då göra?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Sekulariseringens uppgång - och fall?  Hur agerar vi i ett postsekulärt samhälle?</dc:title>
  <dc:creator>Per och Therése Ewert</dc:creator>
  <cp:lastModifiedBy>Per och Therése Ewert</cp:lastModifiedBy>
  <cp:revision>35</cp:revision>
  <dcterms:created xsi:type="dcterms:W3CDTF">2020-01-29T11:32:04Z</dcterms:created>
  <dcterms:modified xsi:type="dcterms:W3CDTF">2020-03-08T21:22:00Z</dcterms:modified>
</cp:coreProperties>
</file>