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302" r:id="rId2"/>
    <p:sldId id="307" r:id="rId3"/>
    <p:sldId id="300" r:id="rId4"/>
    <p:sldId id="325" r:id="rId5"/>
    <p:sldId id="316" r:id="rId6"/>
    <p:sldId id="289" r:id="rId7"/>
    <p:sldId id="295" r:id="rId8"/>
    <p:sldId id="321" r:id="rId9"/>
    <p:sldId id="326" r:id="rId10"/>
    <p:sldId id="314" r:id="rId11"/>
    <p:sldId id="335" r:id="rId12"/>
    <p:sldId id="327" r:id="rId13"/>
    <p:sldId id="329" r:id="rId14"/>
    <p:sldId id="332" r:id="rId15"/>
    <p:sldId id="333" r:id="rId16"/>
    <p:sldId id="331" r:id="rId17"/>
    <p:sldId id="319" r:id="rId18"/>
    <p:sldId id="334" r:id="rId19"/>
    <p:sldId id="31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7989A3-2205-49A6-BD5A-52CF751DA80B}" v="246" dt="2021-06-04T14:01:51.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5" autoAdjust="0"/>
    <p:restoredTop sz="66436" autoAdjust="0"/>
  </p:normalViewPr>
  <p:slideViewPr>
    <p:cSldViewPr snapToGrid="0">
      <p:cViewPr varScale="1">
        <p:scale>
          <a:sx n="79" d="100"/>
          <a:sy n="79" d="100"/>
        </p:scale>
        <p:origin x="1478" y="77"/>
      </p:cViewPr>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0AF8D-382B-4C0F-96D3-9926FC5B1C85}" type="datetimeFigureOut">
              <a:rPr lang="en-US" smtClean="0"/>
              <a:t>6/4/2021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176F9F-AAE5-49D7-BC94-F30CAB54C0E3}" type="slidenum">
              <a:rPr lang="en-US" smtClean="0"/>
              <a:t>‹#›</a:t>
            </a:fld>
            <a:endParaRPr lang="en-US"/>
          </a:p>
        </p:txBody>
      </p:sp>
    </p:spTree>
    <p:extLst>
      <p:ext uri="{BB962C8B-B14F-4D97-AF65-F5344CB8AC3E}">
        <p14:creationId xmlns:p14="http://schemas.microsoft.com/office/powerpoint/2010/main" val="751049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76F9F-AAE5-49D7-BC94-F30CAB54C0E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30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noProof="0" dirty="0"/>
              <a:t>Två tidsaxlar. Hur förhåller sig dessa till varann?</a:t>
            </a:r>
          </a:p>
          <a:p>
            <a:endParaRPr lang="sv-SE" noProof="0" dirty="0"/>
          </a:p>
          <a:p>
            <a:r>
              <a:rPr lang="sv-SE" noProof="0" dirty="0"/>
              <a:t>Daniel: Slutet av det framtida romarriket, start Guds rike = Jesu återkomst. </a:t>
            </a:r>
          </a:p>
          <a:p>
            <a:r>
              <a:rPr lang="sv-SE" noProof="0" dirty="0"/>
              <a:t>Kopplingen till Uppenbarelseboken enkelt att göra.</a:t>
            </a:r>
          </a:p>
          <a:p>
            <a:r>
              <a:rPr lang="sv-SE" noProof="0" dirty="0"/>
              <a:t>Några av katastroferna som beskrivs i Uppenbarelseboken är så omfattande att de måste ske precis innan återkomsten.</a:t>
            </a:r>
          </a:p>
          <a:p>
            <a:endParaRPr lang="sv-SE" noProof="0" dirty="0"/>
          </a:p>
          <a:p>
            <a:r>
              <a:rPr lang="sv-SE" noProof="0" dirty="0"/>
              <a:t>Vad händer under vredestiden i Uppenbarelseboken?</a:t>
            </a:r>
          </a:p>
          <a:p>
            <a:pPr marL="171450" indent="-171450">
              <a:buFont typeface="Arial" panose="020B0604020202020204" pitchFamily="34" charset="0"/>
              <a:buChar char="•"/>
            </a:pPr>
            <a:r>
              <a:rPr lang="sv-SE" sz="1200" kern="1200" noProof="0" dirty="0">
                <a:solidFill>
                  <a:schemeClr val="tx1"/>
                </a:solidFill>
                <a:effectLst/>
                <a:latin typeface="+mn-lt"/>
                <a:ea typeface="+mn-ea"/>
                <a:cs typeface="+mn-cs"/>
              </a:rPr>
              <a:t>3½ år, 42 månader, eller 1 260 dagar - återkommer 5 gånger i beskrivningen av vredestiden i Uppenbarelseboken</a:t>
            </a:r>
          </a:p>
          <a:p>
            <a:pPr marL="171450" indent="-171450">
              <a:buFont typeface="Arial" panose="020B0604020202020204" pitchFamily="34" charset="0"/>
              <a:buChar char="•"/>
            </a:pPr>
            <a:r>
              <a:rPr lang="sv-SE" sz="1200" kern="1200" noProof="0" dirty="0">
                <a:solidFill>
                  <a:schemeClr val="tx1"/>
                </a:solidFill>
                <a:effectLst/>
                <a:latin typeface="+mn-lt"/>
                <a:ea typeface="+mn-ea"/>
                <a:cs typeface="+mn-cs"/>
              </a:rPr>
              <a:t>Vilddjuret som uppträder under vredestiden beskrivs bland annan som ett djur med 10 horn, som liknar en leopard med fötter som en björn och ett gap som ett lejon.</a:t>
            </a:r>
          </a:p>
          <a:p>
            <a:pPr marL="171450" indent="-171450">
              <a:buFont typeface="Arial" panose="020B0604020202020204" pitchFamily="34" charset="0"/>
              <a:buChar char="•"/>
            </a:pPr>
            <a:r>
              <a:rPr lang="sv-SE" sz="1200" kern="1200" noProof="0" dirty="0">
                <a:solidFill>
                  <a:schemeClr val="tx1"/>
                </a:solidFill>
                <a:effectLst/>
                <a:latin typeface="+mn-lt"/>
                <a:ea typeface="+mn-ea"/>
                <a:cs typeface="+mn-cs"/>
              </a:rPr>
              <a:t>Templet beskrivs.</a:t>
            </a:r>
          </a:p>
          <a:p>
            <a:pPr marL="0" indent="0">
              <a:buFont typeface="Arial" panose="020B0604020202020204" pitchFamily="34" charset="0"/>
              <a:buNone/>
            </a:pPr>
            <a:r>
              <a:rPr lang="sv-SE" sz="1200" kern="1200" noProof="0" dirty="0">
                <a:solidFill>
                  <a:schemeClr val="tx1"/>
                </a:solidFill>
                <a:effectLst/>
                <a:latin typeface="+mn-lt"/>
                <a:ea typeface="+mn-ea"/>
                <a:cs typeface="+mn-cs"/>
              </a:rPr>
              <a:t>Slutsats: stort överlapp mellan vredestiden och Daniels sista årsvecka</a:t>
            </a:r>
          </a:p>
          <a:p>
            <a:pPr marL="0" indent="0">
              <a:buFont typeface="Arial" panose="020B0604020202020204" pitchFamily="34" charset="0"/>
              <a:buNone/>
            </a:pPr>
            <a:endParaRPr lang="sv-SE" sz="1200" kern="1200" noProof="0" dirty="0">
              <a:solidFill>
                <a:schemeClr val="tx1"/>
              </a:solidFill>
              <a:effectLst/>
              <a:latin typeface="+mn-lt"/>
              <a:ea typeface="+mn-ea"/>
              <a:cs typeface="+mn-cs"/>
            </a:endParaRPr>
          </a:p>
          <a:p>
            <a:pPr marL="0" indent="0">
              <a:buFont typeface="Arial" panose="020B0604020202020204" pitchFamily="34" charset="0"/>
              <a:buNone/>
            </a:pPr>
            <a:r>
              <a:rPr lang="sv-SE" sz="1200" kern="1200" noProof="0" dirty="0">
                <a:solidFill>
                  <a:schemeClr val="tx1"/>
                </a:solidFill>
                <a:effectLst/>
                <a:latin typeface="+mn-lt"/>
                <a:ea typeface="+mn-ea"/>
                <a:cs typeface="+mn-cs"/>
              </a:rPr>
              <a:t>Vad beskriver Upp mer om början av vredestiden?</a:t>
            </a:r>
          </a:p>
          <a:p>
            <a:pPr marL="171450" indent="-171450">
              <a:buFont typeface="Arial" panose="020B0604020202020204" pitchFamily="34" charset="0"/>
              <a:buChar char="•"/>
            </a:pPr>
            <a:r>
              <a:rPr lang="sv-SE" sz="1200" kern="1200" noProof="0" dirty="0">
                <a:solidFill>
                  <a:schemeClr val="tx1"/>
                </a:solidFill>
                <a:effectLst/>
                <a:latin typeface="+mn-lt"/>
                <a:ea typeface="+mn-ea"/>
                <a:cs typeface="+mn-cs"/>
              </a:rPr>
              <a:t>Vit häst som kommer med fred</a:t>
            </a:r>
          </a:p>
          <a:p>
            <a:pPr marL="0" indent="0">
              <a:buFont typeface="Arial" panose="020B0604020202020204" pitchFamily="34" charset="0"/>
              <a:buNone/>
            </a:pPr>
            <a:r>
              <a:rPr lang="sv-SE" sz="1200" kern="1200" noProof="0" dirty="0">
                <a:solidFill>
                  <a:schemeClr val="tx1"/>
                </a:solidFill>
                <a:effectLst/>
                <a:latin typeface="+mn-lt"/>
                <a:ea typeface="+mn-ea"/>
                <a:cs typeface="+mn-cs"/>
              </a:rPr>
              <a:t>Daniel: sista årsveckan börjar också med (sken)fred; tempelförbundet</a:t>
            </a:r>
          </a:p>
          <a:p>
            <a:pPr marL="0" indent="0">
              <a:buFont typeface="Arial" panose="020B0604020202020204" pitchFamily="34" charset="0"/>
              <a:buNone/>
            </a:pPr>
            <a:endParaRPr lang="sv-SE" sz="1200" kern="1200" noProof="0" dirty="0">
              <a:solidFill>
                <a:schemeClr val="tx1"/>
              </a:solidFill>
              <a:effectLst/>
              <a:latin typeface="+mn-lt"/>
              <a:ea typeface="+mn-ea"/>
              <a:cs typeface="+mn-cs"/>
            </a:endParaRPr>
          </a:p>
          <a:p>
            <a:pPr marL="0" indent="0">
              <a:buFont typeface="Arial" panose="020B0604020202020204" pitchFamily="34" charset="0"/>
              <a:buNone/>
            </a:pPr>
            <a:r>
              <a:rPr lang="sv-SE" sz="1200" kern="1200" noProof="0" dirty="0">
                <a:solidFill>
                  <a:schemeClr val="tx1"/>
                </a:solidFill>
                <a:effectLst/>
                <a:latin typeface="+mn-lt"/>
                <a:ea typeface="+mn-ea"/>
                <a:cs typeface="+mn-cs"/>
              </a:rPr>
              <a:t>Slutsats: Inte 100% säker, men förmodligen börjar vredestiden med start 70:e årsvecka.</a:t>
            </a:r>
          </a:p>
          <a:p>
            <a:pPr marL="0" indent="0">
              <a:buFont typeface="Arial" panose="020B0604020202020204" pitchFamily="34" charset="0"/>
              <a:buNone/>
            </a:pPr>
            <a:r>
              <a:rPr lang="sv-SE" sz="1200" kern="1200" noProof="0" dirty="0">
                <a:solidFill>
                  <a:schemeClr val="tx1"/>
                </a:solidFill>
                <a:effectLst/>
                <a:latin typeface="+mn-lt"/>
                <a:ea typeface="+mn-ea"/>
                <a:cs typeface="+mn-cs"/>
              </a:rPr>
              <a:t>Dessutom: Vad vi kan se idag lever vi fortfarande i nådetiden.</a:t>
            </a:r>
          </a:p>
          <a:p>
            <a:pPr marL="0" indent="0">
              <a:buFont typeface="Arial" panose="020B0604020202020204" pitchFamily="34" charset="0"/>
              <a:buNone/>
            </a:pPr>
            <a:endParaRPr lang="sv-SE"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3176F9F-AAE5-49D7-BC94-F30CAB54C0E3}" type="slidenum">
              <a:rPr lang="en-US" smtClean="0"/>
              <a:t>12</a:t>
            </a:fld>
            <a:endParaRPr lang="en-US"/>
          </a:p>
        </p:txBody>
      </p:sp>
    </p:spTree>
    <p:extLst>
      <p:ext uri="{BB962C8B-B14F-4D97-AF65-F5344CB8AC3E}">
        <p14:creationId xmlns:p14="http://schemas.microsoft.com/office/powerpoint/2010/main" val="1592459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noProof="0" dirty="0"/>
          </a:p>
          <a:p>
            <a:endParaRPr lang="en-US" dirty="0"/>
          </a:p>
        </p:txBody>
      </p:sp>
      <p:sp>
        <p:nvSpPr>
          <p:cNvPr id="4" name="Slide Number Placeholder 3"/>
          <p:cNvSpPr>
            <a:spLocks noGrp="1"/>
          </p:cNvSpPr>
          <p:nvPr>
            <p:ph type="sldNum" sz="quarter" idx="5"/>
          </p:nvPr>
        </p:nvSpPr>
        <p:spPr/>
        <p:txBody>
          <a:bodyPr/>
          <a:lstStyle/>
          <a:p>
            <a:fld id="{D3176F9F-AAE5-49D7-BC94-F30CAB54C0E3}" type="slidenum">
              <a:rPr lang="en-US" smtClean="0"/>
              <a:t>13</a:t>
            </a:fld>
            <a:endParaRPr lang="en-US"/>
          </a:p>
        </p:txBody>
      </p:sp>
    </p:spTree>
    <p:extLst>
      <p:ext uri="{BB962C8B-B14F-4D97-AF65-F5344CB8AC3E}">
        <p14:creationId xmlns:p14="http://schemas.microsoft.com/office/powerpoint/2010/main" val="3214015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176F9F-AAE5-49D7-BC94-F30CAB54C0E3}" type="slidenum">
              <a:rPr lang="en-US" smtClean="0"/>
              <a:t>18</a:t>
            </a:fld>
            <a:endParaRPr lang="en-US"/>
          </a:p>
        </p:txBody>
      </p:sp>
    </p:spTree>
    <p:extLst>
      <p:ext uri="{BB962C8B-B14F-4D97-AF65-F5344CB8AC3E}">
        <p14:creationId xmlns:p14="http://schemas.microsoft.com/office/powerpoint/2010/main" val="4282142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Inte</a:t>
            </a:r>
            <a:r>
              <a:rPr lang="en-US" dirty="0"/>
              <a:t>: </a:t>
            </a:r>
          </a:p>
          <a:p>
            <a:r>
              <a:rPr lang="en-US" dirty="0" err="1"/>
              <a:t>Evigheten</a:t>
            </a:r>
            <a:endParaRPr lang="en-US" dirty="0"/>
          </a:p>
          <a:p>
            <a:r>
              <a:rPr lang="en-US" dirty="0"/>
              <a:t>1000-åriga </a:t>
            </a:r>
            <a:r>
              <a:rPr lang="en-US" dirty="0" err="1"/>
              <a:t>riket</a:t>
            </a:r>
            <a:endParaRPr lang="en-US" dirty="0"/>
          </a:p>
          <a:p>
            <a:r>
              <a:rPr lang="en-US" dirty="0" err="1"/>
              <a:t>Domen</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76F9F-AAE5-49D7-BC94-F30CAB54C0E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4110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76F9F-AAE5-49D7-BC94-F30CAB54C0E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3055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kern="1200" noProof="0" dirty="0">
                <a:solidFill>
                  <a:schemeClr val="tx1"/>
                </a:solidFill>
                <a:effectLst/>
                <a:latin typeface="+mn-lt"/>
                <a:ea typeface="+mn-ea"/>
                <a:cs typeface="+mn-cs"/>
              </a:rPr>
              <a:t>Yttersta tiden – handlar om tiden kring Jesu återkomst</a:t>
            </a:r>
          </a:p>
          <a:p>
            <a:r>
              <a:rPr lang="sv-SE" sz="1200" kern="1200" noProof="0" dirty="0">
                <a:solidFill>
                  <a:schemeClr val="tx1"/>
                </a:solidFill>
                <a:effectLst/>
                <a:latin typeface="+mn-lt"/>
                <a:ea typeface="+mn-ea"/>
                <a:cs typeface="+mn-cs"/>
              </a:rPr>
              <a:t>Yttersta tiden - i grunden ett budskap om hopp och längtan. </a:t>
            </a:r>
          </a:p>
          <a:p>
            <a:endParaRPr lang="sv-SE" sz="12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noProof="0" dirty="0">
                <a:solidFill>
                  <a:schemeClr val="tx1"/>
                </a:solidFill>
                <a:effectLst/>
                <a:latin typeface="+mn-lt"/>
                <a:ea typeface="+mn-ea"/>
                <a:cs typeface="+mn-cs"/>
              </a:rPr>
              <a:t>Jesus kallar tiden precis före hans återkomst för ”</a:t>
            </a:r>
            <a:r>
              <a:rPr lang="sv-SE" sz="1200" i="1" kern="1200" noProof="0" dirty="0">
                <a:solidFill>
                  <a:schemeClr val="tx1"/>
                </a:solidFill>
                <a:effectLst/>
                <a:latin typeface="+mn-lt"/>
                <a:ea typeface="+mn-ea"/>
                <a:cs typeface="+mn-cs"/>
              </a:rPr>
              <a:t>födslovåndorna</a:t>
            </a:r>
            <a:r>
              <a:rPr lang="sv-SE" sz="1200" kern="1200" noProof="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noProof="0" dirty="0">
                <a:solidFill>
                  <a:schemeClr val="tx1"/>
                </a:solidFill>
                <a:effectLst/>
                <a:latin typeface="+mn-lt"/>
                <a:ea typeface="+mn-ea"/>
                <a:cs typeface="+mn-cs"/>
              </a:rPr>
              <a:t>Därför uppmanar Bibeln oss att vara vakna, så att vi inte blir överraskade eller rädda: </a:t>
            </a:r>
            <a:r>
              <a:rPr lang="sv-SE" sz="1200" i="1" kern="1200" noProof="0" dirty="0">
                <a:solidFill>
                  <a:schemeClr val="tx1"/>
                </a:solidFill>
                <a:effectLst/>
                <a:latin typeface="+mn-lt"/>
                <a:ea typeface="+mn-ea"/>
                <a:cs typeface="+mn-cs"/>
              </a:rPr>
              <a:t>… att Herrens dag kommer som en tjuv om natten. … Men ni, bröder, lever inte i mörker, så att den dagen kan överraska er som en tjuv. Ni är alla ljusets barn och dagens barn. Vi tillhör inte natten eller mörkret. Låt oss därför inte sova som de andra utan hålla oss vakna och nyktra. … </a:t>
            </a:r>
            <a:r>
              <a:rPr lang="sv-SE" sz="1200" kern="1200" noProof="0" dirty="0">
                <a:solidFill>
                  <a:schemeClr val="tx1"/>
                </a:solidFill>
                <a:effectLst/>
                <a:latin typeface="+mn-lt"/>
                <a:ea typeface="+mn-ea"/>
                <a:cs typeface="+mn-cs"/>
              </a:rPr>
              <a:t>(1 Tes 5:1-11)</a:t>
            </a:r>
          </a:p>
          <a:p>
            <a:endParaRPr lang="sv-SE" noProof="0" dirty="0"/>
          </a:p>
        </p:txBody>
      </p:sp>
      <p:sp>
        <p:nvSpPr>
          <p:cNvPr id="4" name="Slide Number Placeholder 3"/>
          <p:cNvSpPr>
            <a:spLocks noGrp="1"/>
          </p:cNvSpPr>
          <p:nvPr>
            <p:ph type="sldNum" sz="quarter" idx="5"/>
          </p:nvPr>
        </p:nvSpPr>
        <p:spPr/>
        <p:txBody>
          <a:bodyPr/>
          <a:lstStyle/>
          <a:p>
            <a:fld id="{D3176F9F-AAE5-49D7-BC94-F30CAB54C0E3}" type="slidenum">
              <a:rPr lang="en-US" smtClean="0"/>
              <a:t>3</a:t>
            </a:fld>
            <a:endParaRPr lang="en-US"/>
          </a:p>
        </p:txBody>
      </p:sp>
    </p:spTree>
    <p:extLst>
      <p:ext uri="{BB962C8B-B14F-4D97-AF65-F5344CB8AC3E}">
        <p14:creationId xmlns:p14="http://schemas.microsoft.com/office/powerpoint/2010/main" val="850200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176F9F-AAE5-49D7-BC94-F30CAB54C0E3}" type="slidenum">
              <a:rPr lang="en-US" smtClean="0"/>
              <a:t>4</a:t>
            </a:fld>
            <a:endParaRPr lang="en-US"/>
          </a:p>
        </p:txBody>
      </p:sp>
    </p:spTree>
    <p:extLst>
      <p:ext uri="{BB962C8B-B14F-4D97-AF65-F5344CB8AC3E}">
        <p14:creationId xmlns:p14="http://schemas.microsoft.com/office/powerpoint/2010/main" val="3318764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176F9F-AAE5-49D7-BC94-F30CAB54C0E3}" type="slidenum">
              <a:rPr lang="en-US" smtClean="0"/>
              <a:t>6</a:t>
            </a:fld>
            <a:endParaRPr lang="en-US"/>
          </a:p>
        </p:txBody>
      </p:sp>
    </p:spTree>
    <p:extLst>
      <p:ext uri="{BB962C8B-B14F-4D97-AF65-F5344CB8AC3E}">
        <p14:creationId xmlns:p14="http://schemas.microsoft.com/office/powerpoint/2010/main" val="3255456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noProof="0" dirty="0"/>
              <a:t>Vad säger Bibeln mer om den yttersta tiden?</a:t>
            </a:r>
          </a:p>
          <a:p>
            <a:endParaRPr lang="sv-SE" noProof="0" dirty="0"/>
          </a:p>
          <a:p>
            <a:r>
              <a:rPr lang="sv-SE" noProof="0" dirty="0"/>
              <a:t>Daniel + Uppenbarelseboken</a:t>
            </a:r>
          </a:p>
          <a:p>
            <a:endParaRPr lang="sv-SE" noProof="0" dirty="0"/>
          </a:p>
          <a:p>
            <a:r>
              <a:rPr lang="sv-SE" dirty="0"/>
              <a:t>Tillsammans formar de en bra bas för förståelse om den yttersta tiden. Utifrån denna bas kan man sedan utforska andra bibelstycken om den yttersta tiden.</a:t>
            </a:r>
          </a:p>
          <a:p>
            <a:endParaRPr lang="sv-SE" dirty="0"/>
          </a:p>
          <a:p>
            <a:r>
              <a:rPr lang="sv-SE" dirty="0"/>
              <a:t>Hur läser man Uppenbarelseboken?</a:t>
            </a:r>
          </a:p>
          <a:p>
            <a:r>
              <a:rPr lang="sv-SE" dirty="0"/>
              <a:t>Vi börjar med strukturen!</a:t>
            </a:r>
          </a:p>
        </p:txBody>
      </p:sp>
      <p:sp>
        <p:nvSpPr>
          <p:cNvPr id="4" name="Slide Number Placeholder 3"/>
          <p:cNvSpPr>
            <a:spLocks noGrp="1"/>
          </p:cNvSpPr>
          <p:nvPr>
            <p:ph type="sldNum" sz="quarter" idx="5"/>
          </p:nvPr>
        </p:nvSpPr>
        <p:spPr/>
        <p:txBody>
          <a:bodyPr/>
          <a:lstStyle/>
          <a:p>
            <a:fld id="{D3176F9F-AAE5-49D7-BC94-F30CAB54C0E3}" type="slidenum">
              <a:rPr lang="en-US" smtClean="0"/>
              <a:t>8</a:t>
            </a:fld>
            <a:endParaRPr lang="en-US"/>
          </a:p>
        </p:txBody>
      </p:sp>
    </p:spTree>
    <p:extLst>
      <p:ext uri="{BB962C8B-B14F-4D97-AF65-F5344CB8AC3E}">
        <p14:creationId xmlns:p14="http://schemas.microsoft.com/office/powerpoint/2010/main" val="3865344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noProof="0" dirty="0"/>
              <a:t>Boken heter “apokalypsen av Jesus Kristus”. Så vad säger Jesus? Han kommer till tals en hel del i boken!</a:t>
            </a:r>
          </a:p>
          <a:p>
            <a:endParaRPr lang="sv-SE" noProof="0" dirty="0"/>
          </a:p>
          <a:p>
            <a:r>
              <a:rPr lang="sv-SE" noProof="0" dirty="0"/>
              <a:t>Upp 1:19</a:t>
            </a:r>
          </a:p>
          <a:p>
            <a:r>
              <a:rPr lang="sv-SE" noProof="0" dirty="0"/>
              <a:t>Upp 4:1</a:t>
            </a:r>
          </a:p>
          <a:p>
            <a:endParaRPr lang="sv-SE" noProof="0" dirty="0"/>
          </a:p>
        </p:txBody>
      </p:sp>
      <p:sp>
        <p:nvSpPr>
          <p:cNvPr id="4" name="Slide Number Placeholder 3"/>
          <p:cNvSpPr>
            <a:spLocks noGrp="1"/>
          </p:cNvSpPr>
          <p:nvPr>
            <p:ph type="sldNum" sz="quarter" idx="5"/>
          </p:nvPr>
        </p:nvSpPr>
        <p:spPr/>
        <p:txBody>
          <a:bodyPr/>
          <a:lstStyle/>
          <a:p>
            <a:fld id="{D3176F9F-AAE5-49D7-BC94-F30CAB54C0E3}" type="slidenum">
              <a:rPr lang="en-US" smtClean="0"/>
              <a:t>9</a:t>
            </a:fld>
            <a:endParaRPr lang="en-US"/>
          </a:p>
        </p:txBody>
      </p:sp>
    </p:spTree>
    <p:extLst>
      <p:ext uri="{BB962C8B-B14F-4D97-AF65-F5344CB8AC3E}">
        <p14:creationId xmlns:p14="http://schemas.microsoft.com/office/powerpoint/2010/main" val="2720960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sv-SE" noProof="0" dirty="0"/>
              <a:t>I, II, III är en tidsaxel (enligt tolkningsnyckeln…)</a:t>
            </a:r>
          </a:p>
          <a:p>
            <a:pPr marL="171450" indent="-171450">
              <a:buFont typeface="Arial" panose="020B0604020202020204" pitchFamily="34" charset="0"/>
              <a:buChar char="•"/>
            </a:pPr>
            <a:endParaRPr lang="sv-SE" noProof="0" dirty="0"/>
          </a:p>
          <a:p>
            <a:pPr marL="171450" indent="-171450">
              <a:buFont typeface="Arial" panose="020B0604020202020204" pitchFamily="34" charset="0"/>
              <a:buChar char="•"/>
            </a:pPr>
            <a:r>
              <a:rPr lang="sv-SE" noProof="0" dirty="0"/>
              <a:t>III har en understruktur; i de flesta studiebiblar finns en sådan struktur.</a:t>
            </a:r>
          </a:p>
          <a:p>
            <a:pPr marL="171450" indent="-171450">
              <a:buFont typeface="Arial" panose="020B0604020202020204" pitchFamily="34" charset="0"/>
              <a:buChar char="•"/>
            </a:pPr>
            <a:r>
              <a:rPr lang="sv-SE" noProof="0" dirty="0"/>
              <a:t>Är understrukturen för III också en tidsaxel?</a:t>
            </a:r>
          </a:p>
          <a:p>
            <a:pPr marL="171450" indent="-171450">
              <a:buFont typeface="Arial" panose="020B0604020202020204" pitchFamily="34" charset="0"/>
              <a:buChar char="•"/>
            </a:pPr>
            <a:endParaRPr lang="sv-SE" noProof="0" dirty="0"/>
          </a:p>
          <a:p>
            <a:pPr marL="171450" indent="-171450">
              <a:buFont typeface="Arial" panose="020B0604020202020204" pitchFamily="34" charset="0"/>
              <a:buChar char="•"/>
            </a:pPr>
            <a:r>
              <a:rPr lang="sv-SE" noProof="0" dirty="0"/>
              <a:t>Ja, när det gäller b och c. Även c och e. Och e och f. Många tolkningar kring var d hamnar i tid. </a:t>
            </a:r>
          </a:p>
          <a:p>
            <a:pPr marL="171450" indent="-171450">
              <a:buFont typeface="Arial" panose="020B0604020202020204" pitchFamily="34" charset="0"/>
              <a:buChar char="•"/>
            </a:pPr>
            <a:r>
              <a:rPr lang="sv-SE" noProof="0" dirty="0"/>
              <a:t>I en bokstavlig tolkning ligger d mellan c och e.</a:t>
            </a:r>
          </a:p>
          <a:p>
            <a:pPr marL="171450" indent="-171450">
              <a:buFont typeface="Arial" panose="020B0604020202020204" pitchFamily="34" charset="0"/>
              <a:buChar char="•"/>
            </a:pPr>
            <a:endParaRPr lang="sv-SE" noProof="0" dirty="0"/>
          </a:p>
          <a:p>
            <a:pPr marL="171450" indent="-171450">
              <a:buFont typeface="Arial" panose="020B0604020202020204" pitchFamily="34" charset="0"/>
              <a:buChar char="•"/>
            </a:pPr>
            <a:r>
              <a:rPr lang="sv-SE" noProof="0" dirty="0"/>
              <a:t>Slutsats: ja, även understrukturen för III är en tidsaxel.</a:t>
            </a:r>
          </a:p>
          <a:p>
            <a:endParaRPr lang="sv-SE" noProof="0" dirty="0"/>
          </a:p>
          <a:p>
            <a:endParaRPr lang="en-US" dirty="0"/>
          </a:p>
        </p:txBody>
      </p:sp>
      <p:sp>
        <p:nvSpPr>
          <p:cNvPr id="4" name="Slide Number Placeholder 3"/>
          <p:cNvSpPr>
            <a:spLocks noGrp="1"/>
          </p:cNvSpPr>
          <p:nvPr>
            <p:ph type="sldNum" sz="quarter" idx="5"/>
          </p:nvPr>
        </p:nvSpPr>
        <p:spPr/>
        <p:txBody>
          <a:bodyPr/>
          <a:lstStyle/>
          <a:p>
            <a:fld id="{D3176F9F-AAE5-49D7-BC94-F30CAB54C0E3}" type="slidenum">
              <a:rPr lang="en-US" smtClean="0"/>
              <a:t>10</a:t>
            </a:fld>
            <a:endParaRPr lang="en-US"/>
          </a:p>
        </p:txBody>
      </p:sp>
    </p:spTree>
    <p:extLst>
      <p:ext uri="{BB962C8B-B14F-4D97-AF65-F5344CB8AC3E}">
        <p14:creationId xmlns:p14="http://schemas.microsoft.com/office/powerpoint/2010/main" val="1665081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noProof="0" dirty="0"/>
              <a:t>Uppenbarelsebokens struktur ger oss alltså en tidsaxel!</a:t>
            </a:r>
          </a:p>
          <a:p>
            <a:r>
              <a:rPr lang="sv-SE" noProof="0" dirty="0"/>
              <a:t>Öppen fråga: när går “vad som är” över i “vad som skall ske härefter”?</a:t>
            </a:r>
          </a:p>
          <a:p>
            <a:endParaRPr lang="en-US" dirty="0"/>
          </a:p>
        </p:txBody>
      </p:sp>
      <p:sp>
        <p:nvSpPr>
          <p:cNvPr id="4" name="Slide Number Placeholder 3"/>
          <p:cNvSpPr>
            <a:spLocks noGrp="1"/>
          </p:cNvSpPr>
          <p:nvPr>
            <p:ph type="sldNum" sz="quarter" idx="5"/>
          </p:nvPr>
        </p:nvSpPr>
        <p:spPr/>
        <p:txBody>
          <a:bodyPr/>
          <a:lstStyle/>
          <a:p>
            <a:fld id="{D3176F9F-AAE5-49D7-BC94-F30CAB54C0E3}" type="slidenum">
              <a:rPr lang="en-US" smtClean="0"/>
              <a:t>11</a:t>
            </a:fld>
            <a:endParaRPr lang="en-US"/>
          </a:p>
        </p:txBody>
      </p:sp>
    </p:spTree>
    <p:extLst>
      <p:ext uri="{BB962C8B-B14F-4D97-AF65-F5344CB8AC3E}">
        <p14:creationId xmlns:p14="http://schemas.microsoft.com/office/powerpoint/2010/main" val="252090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183A-83B5-4710-A201-75F182882D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11491A-6B89-4EDC-AFB2-ED612B788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11C17A-59D8-4426-AC8E-9DCAD88F719C}"/>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5" name="Footer Placeholder 4">
            <a:extLst>
              <a:ext uri="{FF2B5EF4-FFF2-40B4-BE49-F238E27FC236}">
                <a16:creationId xmlns:a16="http://schemas.microsoft.com/office/drawing/2014/main" id="{6AE775CD-BB68-468F-B370-DF4A55691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74CE36-5CF0-49FB-BF45-7E6E03E98F42}"/>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367409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BEE69-D8D2-40F3-AD34-0E536589AE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D38657-9758-43E9-88A0-4F8218EAD7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2D026-742F-4F47-839B-4C27AD00FBA0}"/>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5" name="Footer Placeholder 4">
            <a:extLst>
              <a:ext uri="{FF2B5EF4-FFF2-40B4-BE49-F238E27FC236}">
                <a16:creationId xmlns:a16="http://schemas.microsoft.com/office/drawing/2014/main" id="{F96E05E5-1C9F-4B42-BF68-2CF2DF913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521ED-5357-451F-9C84-5E2A6AF3B4EA}"/>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397068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05539-B018-4E4B-8A02-58734B6822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AD998-B815-4F0D-8900-6ABFEC5FAC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BD5394-215C-45C6-BA84-0597AC6B3E8A}"/>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5" name="Footer Placeholder 4">
            <a:extLst>
              <a:ext uri="{FF2B5EF4-FFF2-40B4-BE49-F238E27FC236}">
                <a16:creationId xmlns:a16="http://schemas.microsoft.com/office/drawing/2014/main" id="{AE71DE39-CC9C-4F64-B974-B9E036D240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76285-2724-4D14-B032-5702D7A73D1F}"/>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3400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43125-B02A-4566-A405-418CE2C8A3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EDCBF4-F0BF-4EC8-A9F4-9800D8CABE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578A9-F792-4928-863A-425F09184D22}"/>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5" name="Footer Placeholder 4">
            <a:extLst>
              <a:ext uri="{FF2B5EF4-FFF2-40B4-BE49-F238E27FC236}">
                <a16:creationId xmlns:a16="http://schemas.microsoft.com/office/drawing/2014/main" id="{2963B49F-7EEA-4EEF-9F01-C89E44A595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41E9E7-8562-4FA3-8AEC-E3C3C3C7C2D9}"/>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127485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F4847-197E-40F0-A878-0AA87C114F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D7E0F6-D60D-4374-95E0-2D01CAF782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903709-E4D1-429A-811C-B39590E44F31}"/>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5" name="Footer Placeholder 4">
            <a:extLst>
              <a:ext uri="{FF2B5EF4-FFF2-40B4-BE49-F238E27FC236}">
                <a16:creationId xmlns:a16="http://schemas.microsoft.com/office/drawing/2014/main" id="{A3F54DAE-0108-4247-96DC-5A58DB0FB2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8763C7-1A38-4A3D-B350-0B0BBA89D6E6}"/>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52335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2CA2-6EFC-483B-A3BD-02AF180F4D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3DFC84-A737-43D7-A9A7-9ECCACCC6A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1328C6-C793-4790-B2FA-A74E8E19A8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B13A0B-41DD-4820-8FE7-9468E03DAC2A}"/>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6" name="Footer Placeholder 5">
            <a:extLst>
              <a:ext uri="{FF2B5EF4-FFF2-40B4-BE49-F238E27FC236}">
                <a16:creationId xmlns:a16="http://schemas.microsoft.com/office/drawing/2014/main" id="{81C6E03A-4CCF-4E59-A2F7-9C535F1C3E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3FDF8-3A58-49B0-98A9-CFB5B5CE25F1}"/>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360731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717DB-0D21-4936-82DF-6582A6AFC1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C883B1-7F1A-45F8-A4BD-2DC8251EF1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663A3D-6B3F-48A5-8265-D503456F25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C9C4D3-1A0C-492E-BC26-DAD48D2EE0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F5D3CA-BE53-4359-BED2-7A48F3D609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BB7835-4813-48B1-A1C1-1CA8759B75D7}"/>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8" name="Footer Placeholder 7">
            <a:extLst>
              <a:ext uri="{FF2B5EF4-FFF2-40B4-BE49-F238E27FC236}">
                <a16:creationId xmlns:a16="http://schemas.microsoft.com/office/drawing/2014/main" id="{C3E6D19B-37BB-4763-BFA8-882AA70B45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9BD235-A860-4F1F-8A65-6B6462608984}"/>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271379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0A38-027A-4AA2-B727-E822EE55B2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EEA22B-AF30-4790-9550-8B205913B115}"/>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4" name="Footer Placeholder 3">
            <a:extLst>
              <a:ext uri="{FF2B5EF4-FFF2-40B4-BE49-F238E27FC236}">
                <a16:creationId xmlns:a16="http://schemas.microsoft.com/office/drawing/2014/main" id="{4F8640E6-7E3C-4F68-B655-66CF9E4BFB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1FEDFE-BBB0-42C6-A8B5-E9E47A9AC4E4}"/>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168467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033093-EF8B-4CBF-9842-DD46BEA3C37B}"/>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3" name="Footer Placeholder 2">
            <a:extLst>
              <a:ext uri="{FF2B5EF4-FFF2-40B4-BE49-F238E27FC236}">
                <a16:creationId xmlns:a16="http://schemas.microsoft.com/office/drawing/2014/main" id="{3B931AA2-4204-4E0F-B687-E377C60902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14BE86-8C4A-4109-9810-FE047C739B4A}"/>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358329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4B846-3329-424E-AE20-E1456AA1A5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2FABBB-FFD5-460E-93A8-BCE366EACB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25E397-F744-4F83-B62A-30C8AF12A2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EDDCCF-A426-44B4-BA34-2FF66A7A129B}"/>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6" name="Footer Placeholder 5">
            <a:extLst>
              <a:ext uri="{FF2B5EF4-FFF2-40B4-BE49-F238E27FC236}">
                <a16:creationId xmlns:a16="http://schemas.microsoft.com/office/drawing/2014/main" id="{922A0ED2-3106-474E-96F6-C1BBB9E799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8D1501-755E-4BFC-98C2-534B040C1EBC}"/>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395605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A7746-8FB3-412E-95E0-365667182A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AAA700-1C19-49C8-8015-1D5BADFC0C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FFE19F-66BB-4CBC-9C07-8BD4604C6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529216-424F-4D5A-BB8E-9E3280DB85B0}"/>
              </a:ext>
            </a:extLst>
          </p:cNvPr>
          <p:cNvSpPr>
            <a:spLocks noGrp="1"/>
          </p:cNvSpPr>
          <p:nvPr>
            <p:ph type="dt" sz="half" idx="10"/>
          </p:nvPr>
        </p:nvSpPr>
        <p:spPr/>
        <p:txBody>
          <a:bodyPr/>
          <a:lstStyle/>
          <a:p>
            <a:fld id="{F80ADE5D-843C-4947-9AF1-FB10988E70FC}" type="datetimeFigureOut">
              <a:rPr lang="en-US" smtClean="0"/>
              <a:t>6/4/2021</a:t>
            </a:fld>
            <a:endParaRPr lang="en-US"/>
          </a:p>
        </p:txBody>
      </p:sp>
      <p:sp>
        <p:nvSpPr>
          <p:cNvPr id="6" name="Footer Placeholder 5">
            <a:extLst>
              <a:ext uri="{FF2B5EF4-FFF2-40B4-BE49-F238E27FC236}">
                <a16:creationId xmlns:a16="http://schemas.microsoft.com/office/drawing/2014/main" id="{A86C6054-77F8-40E8-A68C-923F82B17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6CEEC-BD5A-4382-88E1-059BEB8B2BCD}"/>
              </a:ext>
            </a:extLst>
          </p:cNvPr>
          <p:cNvSpPr>
            <a:spLocks noGrp="1"/>
          </p:cNvSpPr>
          <p:nvPr>
            <p:ph type="sldNum" sz="quarter" idx="12"/>
          </p:nvPr>
        </p:nvSpPr>
        <p:spPr/>
        <p:txBody>
          <a:bodyPr/>
          <a:lstStyle/>
          <a:p>
            <a:fld id="{3FE092AE-BCD5-461B-AB80-8CE61701B1EC}" type="slidenum">
              <a:rPr lang="en-US" smtClean="0"/>
              <a:t>‹#›</a:t>
            </a:fld>
            <a:endParaRPr lang="en-US"/>
          </a:p>
        </p:txBody>
      </p:sp>
    </p:spTree>
    <p:extLst>
      <p:ext uri="{BB962C8B-B14F-4D97-AF65-F5344CB8AC3E}">
        <p14:creationId xmlns:p14="http://schemas.microsoft.com/office/powerpoint/2010/main" val="96914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6681AC-5787-47D6-8042-6A68BD0B00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0C71FE-A8E8-4949-80C3-DFA0256D26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167BE-559B-4781-8B48-73DE96F01E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ADE5D-843C-4947-9AF1-FB10988E70FC}" type="datetimeFigureOut">
              <a:rPr lang="en-US" smtClean="0"/>
              <a:t>6/4/2021</a:t>
            </a:fld>
            <a:endParaRPr lang="en-US"/>
          </a:p>
        </p:txBody>
      </p:sp>
      <p:sp>
        <p:nvSpPr>
          <p:cNvPr id="5" name="Footer Placeholder 4">
            <a:extLst>
              <a:ext uri="{FF2B5EF4-FFF2-40B4-BE49-F238E27FC236}">
                <a16:creationId xmlns:a16="http://schemas.microsoft.com/office/drawing/2014/main" id="{CDDF7429-6A10-4108-94A4-D454A4CEE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F8CCF5-F9ED-4C75-BB8E-1707AC9D36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092AE-BCD5-461B-AB80-8CE61701B1EC}" type="slidenum">
              <a:rPr lang="en-US" smtClean="0"/>
              <a:t>‹#›</a:t>
            </a:fld>
            <a:endParaRPr lang="en-US"/>
          </a:p>
        </p:txBody>
      </p:sp>
    </p:spTree>
    <p:extLst>
      <p:ext uri="{BB962C8B-B14F-4D97-AF65-F5344CB8AC3E}">
        <p14:creationId xmlns:p14="http://schemas.microsoft.com/office/powerpoint/2010/main" val="1190269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94E4729-1DB1-4A03-8326-63588E384F27}"/>
              </a:ext>
            </a:extLst>
          </p:cNvPr>
          <p:cNvSpPr>
            <a:spLocks noGrp="1"/>
          </p:cNvSpPr>
          <p:nvPr>
            <p:ph type="ctrTitle"/>
          </p:nvPr>
        </p:nvSpPr>
        <p:spPr>
          <a:xfrm>
            <a:off x="804672" y="962246"/>
            <a:ext cx="6967728" cy="2611967"/>
          </a:xfrm>
        </p:spPr>
        <p:txBody>
          <a:bodyPr anchor="t">
            <a:normAutofit/>
          </a:bodyPr>
          <a:lstStyle/>
          <a:p>
            <a:pPr algn="l"/>
            <a:r>
              <a:rPr lang="sv-SE" dirty="0"/>
              <a:t>Vad säger Bibeln om… </a:t>
            </a:r>
            <a:br>
              <a:rPr lang="sv-SE" dirty="0"/>
            </a:br>
            <a:r>
              <a:rPr lang="sv-SE" dirty="0"/>
              <a:t>Den yttersta tiden?</a:t>
            </a:r>
          </a:p>
        </p:txBody>
      </p:sp>
      <p:sp>
        <p:nvSpPr>
          <p:cNvPr id="3" name="Subtitle 2">
            <a:extLst>
              <a:ext uri="{FF2B5EF4-FFF2-40B4-BE49-F238E27FC236}">
                <a16:creationId xmlns:a16="http://schemas.microsoft.com/office/drawing/2014/main" id="{2CF1A5E8-65A9-4644-9E8A-92F63097E7DF}"/>
              </a:ext>
            </a:extLst>
          </p:cNvPr>
          <p:cNvSpPr>
            <a:spLocks noGrp="1"/>
          </p:cNvSpPr>
          <p:nvPr>
            <p:ph type="subTitle" idx="1"/>
          </p:nvPr>
        </p:nvSpPr>
        <p:spPr>
          <a:xfrm>
            <a:off x="804671" y="3719618"/>
            <a:ext cx="5596129" cy="1155525"/>
          </a:xfrm>
        </p:spPr>
        <p:txBody>
          <a:bodyPr anchor="t">
            <a:normAutofit/>
          </a:bodyPr>
          <a:lstStyle/>
          <a:p>
            <a:pPr algn="l"/>
            <a:r>
              <a:rPr lang="sv-SE" sz="3200" dirty="0"/>
              <a:t>Apologetik tisdag 1 juni 2021</a:t>
            </a:r>
          </a:p>
          <a:p>
            <a:pPr algn="l"/>
            <a:r>
              <a:rPr lang="sv-SE" sz="3200" dirty="0"/>
              <a:t>Vi sätter igång 19:00</a:t>
            </a:r>
          </a:p>
        </p:txBody>
      </p:sp>
    </p:spTree>
    <p:extLst>
      <p:ext uri="{BB962C8B-B14F-4D97-AF65-F5344CB8AC3E}">
        <p14:creationId xmlns:p14="http://schemas.microsoft.com/office/powerpoint/2010/main" val="391827142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CB5C0DC-E4A2-46C6-A830-4B078B40B834}"/>
              </a:ext>
            </a:extLst>
          </p:cNvPr>
          <p:cNvSpPr txBox="1"/>
          <p:nvPr/>
        </p:nvSpPr>
        <p:spPr>
          <a:xfrm>
            <a:off x="1318845" y="1676172"/>
            <a:ext cx="10445429" cy="4816703"/>
          </a:xfrm>
          <a:prstGeom prst="rect">
            <a:avLst/>
          </a:prstGeom>
          <a:noFill/>
        </p:spPr>
        <p:txBody>
          <a:bodyPr wrap="square" rtlCol="0">
            <a:spAutoFit/>
          </a:bodyPr>
          <a:lstStyle/>
          <a:p>
            <a:pPr marL="400050" indent="-400050">
              <a:spcBef>
                <a:spcPts val="1200"/>
              </a:spcBef>
              <a:buFont typeface="+mj-lt"/>
              <a:buAutoNum type="romanUcPeriod"/>
            </a:pPr>
            <a:r>
              <a:rPr lang="sv-SE" sz="2800" dirty="0"/>
              <a:t>”</a:t>
            </a:r>
            <a:r>
              <a:rPr lang="sv-SE" sz="2800" i="1" dirty="0"/>
              <a:t>vad du har sett</a:t>
            </a:r>
            <a:r>
              <a:rPr lang="sv-SE" sz="2800" dirty="0"/>
              <a:t>” (Upp 1) - Jesus visar sig för Johannes</a:t>
            </a:r>
          </a:p>
          <a:p>
            <a:pPr marL="400050" indent="-400050">
              <a:spcBef>
                <a:spcPts val="1200"/>
              </a:spcBef>
              <a:buFont typeface="+mj-lt"/>
              <a:buAutoNum type="romanUcPeriod"/>
            </a:pPr>
            <a:r>
              <a:rPr lang="sv-SE" sz="2800" dirty="0"/>
              <a:t>”</a:t>
            </a:r>
            <a:r>
              <a:rPr lang="sv-SE" sz="2800" i="1" dirty="0"/>
              <a:t>vad som är</a:t>
            </a:r>
            <a:r>
              <a:rPr lang="sv-SE" sz="2800" dirty="0"/>
              <a:t>” (Upp 2-3) - Jesus skriver till 7 församlingar</a:t>
            </a:r>
          </a:p>
          <a:p>
            <a:pPr marL="400050" indent="-400050">
              <a:spcBef>
                <a:spcPts val="1200"/>
              </a:spcBef>
              <a:buFont typeface="+mj-lt"/>
              <a:buAutoNum type="romanUcPeriod"/>
            </a:pPr>
            <a:r>
              <a:rPr lang="sv-SE" sz="2800" dirty="0"/>
              <a:t>”</a:t>
            </a:r>
            <a:r>
              <a:rPr lang="sv-SE" sz="2800" i="1" dirty="0"/>
              <a:t>vad som skall ske härefter</a:t>
            </a:r>
            <a:r>
              <a:rPr lang="sv-SE" sz="2800" dirty="0"/>
              <a:t>” (Upp 4-22)</a:t>
            </a:r>
          </a:p>
          <a:p>
            <a:pPr marL="2171700" lvl="4" indent="-342900">
              <a:spcBef>
                <a:spcPts val="600"/>
              </a:spcBef>
              <a:buFont typeface="+mj-lt"/>
              <a:buAutoNum type="alphaLcParenR"/>
            </a:pPr>
            <a:r>
              <a:rPr lang="sv-SE" sz="2400" dirty="0"/>
              <a:t>Framför tronen (Upp 4 – 5)</a:t>
            </a:r>
          </a:p>
          <a:p>
            <a:pPr marL="2171700" lvl="4" indent="-342900">
              <a:spcBef>
                <a:spcPts val="600"/>
              </a:spcBef>
              <a:buFont typeface="+mj-lt"/>
              <a:buAutoNum type="alphaLcParenR"/>
            </a:pPr>
            <a:r>
              <a:rPr lang="sv-SE" sz="2400" dirty="0"/>
              <a:t>Vredestiden (Upp 6:1 – 19:10)</a:t>
            </a:r>
          </a:p>
          <a:p>
            <a:pPr marL="2171700" lvl="4" indent="-342900">
              <a:spcBef>
                <a:spcPts val="600"/>
              </a:spcBef>
              <a:buFont typeface="+mj-lt"/>
              <a:buAutoNum type="alphaLcParenR"/>
            </a:pPr>
            <a:r>
              <a:rPr lang="sv-SE" sz="2400" dirty="0"/>
              <a:t>Jesu återkomst (Upp 19:11 – 19:21)</a:t>
            </a:r>
          </a:p>
          <a:p>
            <a:pPr marL="2171700" lvl="4" indent="-342900">
              <a:spcBef>
                <a:spcPts val="600"/>
              </a:spcBef>
              <a:buFont typeface="+mj-lt"/>
              <a:buAutoNum type="alphaLcParenR"/>
            </a:pPr>
            <a:r>
              <a:rPr lang="sv-SE" sz="2400" dirty="0"/>
              <a:t>Det tusenåriga riket (Upp 20:1 – 20:10)</a:t>
            </a:r>
          </a:p>
          <a:p>
            <a:pPr marL="2171700" lvl="4" indent="-342900">
              <a:spcBef>
                <a:spcPts val="600"/>
              </a:spcBef>
              <a:buFont typeface="+mj-lt"/>
              <a:buAutoNum type="alphaLcParenR"/>
            </a:pPr>
            <a:r>
              <a:rPr lang="sv-SE" sz="2400" dirty="0"/>
              <a:t>Den slutliga domen (Upp 20:11 – 20:15)</a:t>
            </a:r>
          </a:p>
          <a:p>
            <a:pPr marL="2171700" lvl="4" indent="-342900">
              <a:spcBef>
                <a:spcPts val="600"/>
              </a:spcBef>
              <a:buFont typeface="+mj-lt"/>
              <a:buAutoNum type="alphaLcParenR"/>
            </a:pPr>
            <a:r>
              <a:rPr lang="sv-SE" sz="2400" dirty="0"/>
              <a:t>Evigheten, en ny himmel och en ny jord (Upp 21:1 – 22:6)</a:t>
            </a:r>
          </a:p>
          <a:p>
            <a:pPr marL="2171700" lvl="4" indent="-342900">
              <a:spcBef>
                <a:spcPts val="600"/>
              </a:spcBef>
              <a:buFont typeface="+mj-lt"/>
              <a:buAutoNum type="alphaLcParenR"/>
            </a:pPr>
            <a:r>
              <a:rPr lang="sv-SE" sz="2400" dirty="0"/>
              <a:t>Slutord (Upp 22:7 – 22:20)</a:t>
            </a:r>
          </a:p>
        </p:txBody>
      </p:sp>
      <p:sp>
        <p:nvSpPr>
          <p:cNvPr id="4" name="Title 3">
            <a:extLst>
              <a:ext uri="{FF2B5EF4-FFF2-40B4-BE49-F238E27FC236}">
                <a16:creationId xmlns:a16="http://schemas.microsoft.com/office/drawing/2014/main" id="{D5BDBAB7-083F-435E-982C-9298E26B992E}"/>
              </a:ext>
            </a:extLst>
          </p:cNvPr>
          <p:cNvSpPr>
            <a:spLocks noGrp="1"/>
          </p:cNvSpPr>
          <p:nvPr>
            <p:ph type="title"/>
          </p:nvPr>
        </p:nvSpPr>
        <p:spPr>
          <a:xfrm>
            <a:off x="427725" y="365125"/>
            <a:ext cx="10926075" cy="1325563"/>
          </a:xfrm>
        </p:spPr>
        <p:txBody>
          <a:bodyPr/>
          <a:lstStyle/>
          <a:p>
            <a:r>
              <a:rPr lang="sv-SE" dirty="0"/>
              <a:t>Struktur Uppenbarelseboken</a:t>
            </a:r>
          </a:p>
        </p:txBody>
      </p:sp>
      <p:cxnSp>
        <p:nvCxnSpPr>
          <p:cNvPr id="7" name="Straight Arrow Connector 6">
            <a:extLst>
              <a:ext uri="{FF2B5EF4-FFF2-40B4-BE49-F238E27FC236}">
                <a16:creationId xmlns:a16="http://schemas.microsoft.com/office/drawing/2014/main" id="{ADA847A8-FAAC-42DB-BC08-AED00BE6176D}"/>
              </a:ext>
            </a:extLst>
          </p:cNvPr>
          <p:cNvCxnSpPr/>
          <p:nvPr/>
        </p:nvCxnSpPr>
        <p:spPr>
          <a:xfrm>
            <a:off x="509954" y="1793631"/>
            <a:ext cx="0" cy="1424354"/>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FE45D28-955B-43AD-B32B-0C39C8B3CC2E}"/>
              </a:ext>
            </a:extLst>
          </p:cNvPr>
          <p:cNvSpPr txBox="1"/>
          <p:nvPr/>
        </p:nvSpPr>
        <p:spPr>
          <a:xfrm>
            <a:off x="171400" y="1600200"/>
            <a:ext cx="338554" cy="646331"/>
          </a:xfrm>
          <a:prstGeom prst="rect">
            <a:avLst/>
          </a:prstGeom>
          <a:noFill/>
        </p:spPr>
        <p:txBody>
          <a:bodyPr wrap="none" rtlCol="0">
            <a:spAutoFit/>
          </a:bodyPr>
          <a:lstStyle/>
          <a:p>
            <a:r>
              <a:rPr lang="en-US" sz="3600" dirty="0">
                <a:solidFill>
                  <a:schemeClr val="accent1"/>
                </a:solidFill>
              </a:rPr>
              <a:t>t</a:t>
            </a:r>
          </a:p>
        </p:txBody>
      </p:sp>
      <p:cxnSp>
        <p:nvCxnSpPr>
          <p:cNvPr id="9" name="Straight Arrow Connector 8">
            <a:extLst>
              <a:ext uri="{FF2B5EF4-FFF2-40B4-BE49-F238E27FC236}">
                <a16:creationId xmlns:a16="http://schemas.microsoft.com/office/drawing/2014/main" id="{62756C4B-F8D2-4DA4-A0DA-49AC9E11155C}"/>
              </a:ext>
            </a:extLst>
          </p:cNvPr>
          <p:cNvCxnSpPr>
            <a:cxnSpLocks/>
          </p:cNvCxnSpPr>
          <p:nvPr/>
        </p:nvCxnSpPr>
        <p:spPr>
          <a:xfrm>
            <a:off x="1532792" y="3429000"/>
            <a:ext cx="0" cy="2910254"/>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DD6A88C-0A6F-4E1E-8A22-C0DA38A2883B}"/>
              </a:ext>
            </a:extLst>
          </p:cNvPr>
          <p:cNvSpPr txBox="1"/>
          <p:nvPr/>
        </p:nvSpPr>
        <p:spPr>
          <a:xfrm>
            <a:off x="981037" y="3288812"/>
            <a:ext cx="551754" cy="646331"/>
          </a:xfrm>
          <a:prstGeom prst="rect">
            <a:avLst/>
          </a:prstGeom>
          <a:noFill/>
        </p:spPr>
        <p:txBody>
          <a:bodyPr wrap="none" rtlCol="0">
            <a:spAutoFit/>
          </a:bodyPr>
          <a:lstStyle/>
          <a:p>
            <a:r>
              <a:rPr lang="en-US" sz="3600" dirty="0">
                <a:solidFill>
                  <a:schemeClr val="accent1"/>
                </a:solidFill>
              </a:rPr>
              <a:t>t?</a:t>
            </a:r>
          </a:p>
        </p:txBody>
      </p:sp>
      <p:sp>
        <p:nvSpPr>
          <p:cNvPr id="12" name="TextBox 11">
            <a:extLst>
              <a:ext uri="{FF2B5EF4-FFF2-40B4-BE49-F238E27FC236}">
                <a16:creationId xmlns:a16="http://schemas.microsoft.com/office/drawing/2014/main" id="{4051E70D-DEC0-4F34-9A0B-B7E138734F5B}"/>
              </a:ext>
            </a:extLst>
          </p:cNvPr>
          <p:cNvSpPr txBox="1"/>
          <p:nvPr/>
        </p:nvSpPr>
        <p:spPr>
          <a:xfrm>
            <a:off x="2250540" y="3364604"/>
            <a:ext cx="967124" cy="461665"/>
          </a:xfrm>
          <a:prstGeom prst="rect">
            <a:avLst/>
          </a:prstGeom>
          <a:noFill/>
        </p:spPr>
        <p:txBody>
          <a:bodyPr wrap="none" rtlCol="0">
            <a:spAutoFit/>
          </a:bodyPr>
          <a:lstStyle/>
          <a:p>
            <a:r>
              <a:rPr lang="en-US" sz="2400" dirty="0">
                <a:solidFill>
                  <a:schemeClr val="accent1"/>
                </a:solidFill>
              </a:rPr>
              <a:t>(intro)</a:t>
            </a:r>
          </a:p>
        </p:txBody>
      </p:sp>
      <p:sp>
        <p:nvSpPr>
          <p:cNvPr id="13" name="TextBox 12">
            <a:extLst>
              <a:ext uri="{FF2B5EF4-FFF2-40B4-BE49-F238E27FC236}">
                <a16:creationId xmlns:a16="http://schemas.microsoft.com/office/drawing/2014/main" id="{D6D0C4E6-9B71-4605-A1A2-E9887E366C92}"/>
              </a:ext>
            </a:extLst>
          </p:cNvPr>
          <p:cNvSpPr txBox="1"/>
          <p:nvPr/>
        </p:nvSpPr>
        <p:spPr>
          <a:xfrm>
            <a:off x="2391797" y="6031210"/>
            <a:ext cx="825867" cy="461665"/>
          </a:xfrm>
          <a:prstGeom prst="rect">
            <a:avLst/>
          </a:prstGeom>
          <a:noFill/>
        </p:spPr>
        <p:txBody>
          <a:bodyPr wrap="none" rtlCol="0">
            <a:spAutoFit/>
          </a:bodyPr>
          <a:lstStyle/>
          <a:p>
            <a:r>
              <a:rPr lang="en-US" sz="2400" dirty="0">
                <a:solidFill>
                  <a:schemeClr val="accent1"/>
                </a:solidFill>
              </a:rPr>
              <a:t>(slut)</a:t>
            </a:r>
          </a:p>
        </p:txBody>
      </p:sp>
      <p:sp>
        <p:nvSpPr>
          <p:cNvPr id="14" name="Arrow: Curved Right 13">
            <a:extLst>
              <a:ext uri="{FF2B5EF4-FFF2-40B4-BE49-F238E27FC236}">
                <a16:creationId xmlns:a16="http://schemas.microsoft.com/office/drawing/2014/main" id="{3D6E5533-EF43-4455-A8DA-DA5938DEF26D}"/>
              </a:ext>
            </a:extLst>
          </p:cNvPr>
          <p:cNvSpPr/>
          <p:nvPr/>
        </p:nvSpPr>
        <p:spPr>
          <a:xfrm>
            <a:off x="2672564" y="3935143"/>
            <a:ext cx="412912" cy="57531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Arrow: Curved Right 14">
            <a:extLst>
              <a:ext uri="{FF2B5EF4-FFF2-40B4-BE49-F238E27FC236}">
                <a16:creationId xmlns:a16="http://schemas.microsoft.com/office/drawing/2014/main" id="{EC95509A-A114-4886-A3F9-25F478E4AFBC}"/>
              </a:ext>
            </a:extLst>
          </p:cNvPr>
          <p:cNvSpPr/>
          <p:nvPr/>
        </p:nvSpPr>
        <p:spPr>
          <a:xfrm>
            <a:off x="2672564" y="4577169"/>
            <a:ext cx="412912" cy="7698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Arrow: Curved Right 16">
            <a:extLst>
              <a:ext uri="{FF2B5EF4-FFF2-40B4-BE49-F238E27FC236}">
                <a16:creationId xmlns:a16="http://schemas.microsoft.com/office/drawing/2014/main" id="{EA1E0689-EBDC-456E-AF27-2D836F152F54}"/>
              </a:ext>
            </a:extLst>
          </p:cNvPr>
          <p:cNvSpPr/>
          <p:nvPr/>
        </p:nvSpPr>
        <p:spPr>
          <a:xfrm>
            <a:off x="2672564" y="5409940"/>
            <a:ext cx="412912" cy="4616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8705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P spid="14" grpId="0" animBg="1"/>
      <p:bldP spid="15"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1B6F4C-A62D-4AF5-8FDD-842B5F30C532}"/>
              </a:ext>
            </a:extLst>
          </p:cNvPr>
          <p:cNvPicPr>
            <a:picLocks noChangeAspect="1"/>
          </p:cNvPicPr>
          <p:nvPr/>
        </p:nvPicPr>
        <p:blipFill>
          <a:blip r:embed="rId3"/>
          <a:stretch>
            <a:fillRect/>
          </a:stretch>
        </p:blipFill>
        <p:spPr>
          <a:xfrm>
            <a:off x="2123281" y="306959"/>
            <a:ext cx="8138865" cy="1359526"/>
          </a:xfrm>
          <a:prstGeom prst="rect">
            <a:avLst/>
          </a:prstGeom>
        </p:spPr>
      </p:pic>
      <p:sp>
        <p:nvSpPr>
          <p:cNvPr id="8" name="Arrow: Down 7">
            <a:extLst>
              <a:ext uri="{FF2B5EF4-FFF2-40B4-BE49-F238E27FC236}">
                <a16:creationId xmlns:a16="http://schemas.microsoft.com/office/drawing/2014/main" id="{6C5813FF-21F2-4BCA-A62B-F0A4A675614C}"/>
              </a:ext>
            </a:extLst>
          </p:cNvPr>
          <p:cNvSpPr/>
          <p:nvPr/>
        </p:nvSpPr>
        <p:spPr>
          <a:xfrm>
            <a:off x="5522504" y="2128877"/>
            <a:ext cx="1713565"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4860D8C5-AB95-4D48-8E06-03411570C77B}"/>
              </a:ext>
            </a:extLst>
          </p:cNvPr>
          <p:cNvPicPr>
            <a:picLocks noChangeAspect="1"/>
          </p:cNvPicPr>
          <p:nvPr/>
        </p:nvPicPr>
        <p:blipFill>
          <a:blip r:embed="rId4"/>
          <a:stretch>
            <a:fillRect/>
          </a:stretch>
        </p:blipFill>
        <p:spPr>
          <a:xfrm>
            <a:off x="113108" y="3569677"/>
            <a:ext cx="11790686" cy="2676376"/>
          </a:xfrm>
          <a:prstGeom prst="rect">
            <a:avLst/>
          </a:prstGeom>
        </p:spPr>
      </p:pic>
    </p:spTree>
    <p:extLst>
      <p:ext uri="{BB962C8B-B14F-4D97-AF65-F5344CB8AC3E}">
        <p14:creationId xmlns:p14="http://schemas.microsoft.com/office/powerpoint/2010/main" val="407417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56F4DB-29B9-4259-9DB6-C0D720E875C0}"/>
              </a:ext>
            </a:extLst>
          </p:cNvPr>
          <p:cNvPicPr>
            <a:picLocks noChangeAspect="1"/>
          </p:cNvPicPr>
          <p:nvPr/>
        </p:nvPicPr>
        <p:blipFill>
          <a:blip r:embed="rId3"/>
          <a:stretch>
            <a:fillRect/>
          </a:stretch>
        </p:blipFill>
        <p:spPr>
          <a:xfrm>
            <a:off x="2354273" y="4699884"/>
            <a:ext cx="8437900" cy="1915325"/>
          </a:xfrm>
          <a:prstGeom prst="rect">
            <a:avLst/>
          </a:prstGeom>
        </p:spPr>
      </p:pic>
      <p:pic>
        <p:nvPicPr>
          <p:cNvPr id="6" name="Picture 5">
            <a:extLst>
              <a:ext uri="{FF2B5EF4-FFF2-40B4-BE49-F238E27FC236}">
                <a16:creationId xmlns:a16="http://schemas.microsoft.com/office/drawing/2014/main" id="{46B97985-3C43-458A-8917-2B2DB8CA90EB}"/>
              </a:ext>
            </a:extLst>
          </p:cNvPr>
          <p:cNvPicPr>
            <a:picLocks noChangeAspect="1"/>
          </p:cNvPicPr>
          <p:nvPr/>
        </p:nvPicPr>
        <p:blipFill>
          <a:blip r:embed="rId4"/>
          <a:stretch>
            <a:fillRect/>
          </a:stretch>
        </p:blipFill>
        <p:spPr>
          <a:xfrm>
            <a:off x="199385" y="316522"/>
            <a:ext cx="3133986" cy="851315"/>
          </a:xfrm>
          <a:prstGeom prst="rect">
            <a:avLst/>
          </a:prstGeom>
        </p:spPr>
      </p:pic>
      <p:sp>
        <p:nvSpPr>
          <p:cNvPr id="9" name="TextBox 8">
            <a:extLst>
              <a:ext uri="{FF2B5EF4-FFF2-40B4-BE49-F238E27FC236}">
                <a16:creationId xmlns:a16="http://schemas.microsoft.com/office/drawing/2014/main" id="{FB504956-C9E5-4C76-8BED-4795A0DF26F2}"/>
              </a:ext>
            </a:extLst>
          </p:cNvPr>
          <p:cNvSpPr txBox="1"/>
          <p:nvPr/>
        </p:nvSpPr>
        <p:spPr>
          <a:xfrm>
            <a:off x="427986" y="2348052"/>
            <a:ext cx="1638207" cy="1077218"/>
          </a:xfrm>
          <a:prstGeom prst="rect">
            <a:avLst/>
          </a:prstGeom>
          <a:noFill/>
        </p:spPr>
        <p:txBody>
          <a:bodyPr wrap="square" rtlCol="0">
            <a:spAutoFit/>
          </a:bodyPr>
          <a:lstStyle/>
          <a:p>
            <a:pPr algn="ctr"/>
            <a:r>
              <a:rPr lang="en-US" sz="3200" dirty="0" err="1"/>
              <a:t>Tidsaxel</a:t>
            </a:r>
            <a:r>
              <a:rPr lang="en-US" sz="3200" dirty="0"/>
              <a:t> Daniel</a:t>
            </a:r>
          </a:p>
        </p:txBody>
      </p:sp>
      <p:sp>
        <p:nvSpPr>
          <p:cNvPr id="10" name="TextBox 9">
            <a:extLst>
              <a:ext uri="{FF2B5EF4-FFF2-40B4-BE49-F238E27FC236}">
                <a16:creationId xmlns:a16="http://schemas.microsoft.com/office/drawing/2014/main" id="{67D1749D-8726-478C-8D99-0C0C2ED287C7}"/>
              </a:ext>
            </a:extLst>
          </p:cNvPr>
          <p:cNvSpPr txBox="1"/>
          <p:nvPr/>
        </p:nvSpPr>
        <p:spPr>
          <a:xfrm>
            <a:off x="354716" y="4833038"/>
            <a:ext cx="1784745" cy="1077218"/>
          </a:xfrm>
          <a:prstGeom prst="rect">
            <a:avLst/>
          </a:prstGeom>
          <a:noFill/>
        </p:spPr>
        <p:txBody>
          <a:bodyPr wrap="square" rtlCol="0">
            <a:spAutoFit/>
          </a:bodyPr>
          <a:lstStyle/>
          <a:p>
            <a:pPr algn="ctr"/>
            <a:r>
              <a:rPr lang="en-US" sz="3200" dirty="0" err="1"/>
              <a:t>Tidsaxel</a:t>
            </a:r>
            <a:r>
              <a:rPr lang="en-US" sz="3200" dirty="0"/>
              <a:t> </a:t>
            </a:r>
            <a:r>
              <a:rPr lang="en-US" sz="3200" dirty="0" err="1"/>
              <a:t>Upp</a:t>
            </a:r>
            <a:r>
              <a:rPr lang="en-US" sz="3200" dirty="0"/>
              <a:t>.</a:t>
            </a:r>
          </a:p>
        </p:txBody>
      </p:sp>
      <p:pic>
        <p:nvPicPr>
          <p:cNvPr id="26" name="Picture 25">
            <a:extLst>
              <a:ext uri="{FF2B5EF4-FFF2-40B4-BE49-F238E27FC236}">
                <a16:creationId xmlns:a16="http://schemas.microsoft.com/office/drawing/2014/main" id="{ED135D80-0C00-4F5E-938F-CB53938EBFA8}"/>
              </a:ext>
            </a:extLst>
          </p:cNvPr>
          <p:cNvPicPr>
            <a:picLocks noChangeAspect="1"/>
          </p:cNvPicPr>
          <p:nvPr/>
        </p:nvPicPr>
        <p:blipFill>
          <a:blip r:embed="rId5"/>
          <a:stretch>
            <a:fillRect/>
          </a:stretch>
        </p:blipFill>
        <p:spPr>
          <a:xfrm>
            <a:off x="2857501" y="2247146"/>
            <a:ext cx="7614808" cy="1178124"/>
          </a:xfrm>
          <a:prstGeom prst="rect">
            <a:avLst/>
          </a:prstGeom>
        </p:spPr>
      </p:pic>
      <p:cxnSp>
        <p:nvCxnSpPr>
          <p:cNvPr id="37" name="Straight Arrow Connector 36">
            <a:extLst>
              <a:ext uri="{FF2B5EF4-FFF2-40B4-BE49-F238E27FC236}">
                <a16:creationId xmlns:a16="http://schemas.microsoft.com/office/drawing/2014/main" id="{23E0A265-B9F9-4D24-98F0-A574CA2671C2}"/>
              </a:ext>
            </a:extLst>
          </p:cNvPr>
          <p:cNvCxnSpPr>
            <a:cxnSpLocks/>
          </p:cNvCxnSpPr>
          <p:nvPr/>
        </p:nvCxnSpPr>
        <p:spPr>
          <a:xfrm flipV="1">
            <a:off x="8264770" y="3050932"/>
            <a:ext cx="0" cy="835268"/>
          </a:xfrm>
          <a:prstGeom prst="straightConnector1">
            <a:avLst/>
          </a:prstGeom>
          <a:ln w="635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119B569F-39B9-45D0-BD54-A0E9F2E7B2E1}"/>
              </a:ext>
            </a:extLst>
          </p:cNvPr>
          <p:cNvCxnSpPr>
            <a:cxnSpLocks/>
          </p:cNvCxnSpPr>
          <p:nvPr/>
        </p:nvCxnSpPr>
        <p:spPr>
          <a:xfrm>
            <a:off x="6700073" y="3882390"/>
            <a:ext cx="0" cy="1146810"/>
          </a:xfrm>
          <a:prstGeom prst="straightConnector1">
            <a:avLst/>
          </a:prstGeom>
          <a:ln w="635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84ADB2C-AEB8-49D2-8914-C51ED0713140}"/>
              </a:ext>
            </a:extLst>
          </p:cNvPr>
          <p:cNvCxnSpPr>
            <a:cxnSpLocks/>
          </p:cNvCxnSpPr>
          <p:nvPr/>
        </p:nvCxnSpPr>
        <p:spPr>
          <a:xfrm flipH="1">
            <a:off x="6676335" y="3886200"/>
            <a:ext cx="1599865" cy="0"/>
          </a:xfrm>
          <a:prstGeom prst="line">
            <a:avLst/>
          </a:prstGeom>
          <a:ln w="635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9EC6DCD-A0B9-4EB6-BD53-55995FF6F1AB}"/>
              </a:ext>
            </a:extLst>
          </p:cNvPr>
          <p:cNvCxnSpPr>
            <a:cxnSpLocks/>
          </p:cNvCxnSpPr>
          <p:nvPr/>
        </p:nvCxnSpPr>
        <p:spPr>
          <a:xfrm flipV="1">
            <a:off x="6241130" y="3047122"/>
            <a:ext cx="0" cy="835268"/>
          </a:xfrm>
          <a:prstGeom prst="straightConnector1">
            <a:avLst/>
          </a:prstGeom>
          <a:ln w="635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7F4B0C58-4925-4F3E-A063-CDE35471A3B2}"/>
              </a:ext>
            </a:extLst>
          </p:cNvPr>
          <p:cNvCxnSpPr>
            <a:cxnSpLocks/>
          </p:cNvCxnSpPr>
          <p:nvPr/>
        </p:nvCxnSpPr>
        <p:spPr>
          <a:xfrm flipH="1">
            <a:off x="4792183" y="3878580"/>
            <a:ext cx="7620" cy="1082040"/>
          </a:xfrm>
          <a:prstGeom prst="straightConnector1">
            <a:avLst/>
          </a:prstGeom>
          <a:ln w="635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B83A064-8EB2-4732-B2DA-0C8BEB7C62DF}"/>
              </a:ext>
            </a:extLst>
          </p:cNvPr>
          <p:cNvCxnSpPr>
            <a:cxnSpLocks/>
          </p:cNvCxnSpPr>
          <p:nvPr/>
        </p:nvCxnSpPr>
        <p:spPr>
          <a:xfrm flipH="1">
            <a:off x="4792183" y="3882390"/>
            <a:ext cx="1460378" cy="0"/>
          </a:xfrm>
          <a:prstGeom prst="line">
            <a:avLst/>
          </a:prstGeom>
          <a:ln w="635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38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CB5C0DC-E4A2-46C6-A830-4B078B40B834}"/>
              </a:ext>
            </a:extLst>
          </p:cNvPr>
          <p:cNvSpPr txBox="1"/>
          <p:nvPr/>
        </p:nvSpPr>
        <p:spPr>
          <a:xfrm>
            <a:off x="1318845" y="1676172"/>
            <a:ext cx="10445429" cy="4816703"/>
          </a:xfrm>
          <a:prstGeom prst="rect">
            <a:avLst/>
          </a:prstGeom>
          <a:noFill/>
        </p:spPr>
        <p:txBody>
          <a:bodyPr wrap="square" rtlCol="0">
            <a:spAutoFit/>
          </a:bodyPr>
          <a:lstStyle/>
          <a:p>
            <a:pPr marL="400050" indent="-400050">
              <a:spcBef>
                <a:spcPts val="1200"/>
              </a:spcBef>
              <a:buFont typeface="+mj-lt"/>
              <a:buAutoNum type="romanUcPeriod"/>
            </a:pPr>
            <a:r>
              <a:rPr lang="sv-SE" sz="2800" dirty="0"/>
              <a:t>”</a:t>
            </a:r>
            <a:r>
              <a:rPr lang="sv-SE" sz="2800" i="1" dirty="0"/>
              <a:t>vad du har sett</a:t>
            </a:r>
            <a:r>
              <a:rPr lang="sv-SE" sz="2800" dirty="0"/>
              <a:t>” (Upp 1) - Jesus visar sig för Johannes</a:t>
            </a:r>
          </a:p>
          <a:p>
            <a:pPr marL="400050" indent="-400050">
              <a:spcBef>
                <a:spcPts val="1200"/>
              </a:spcBef>
              <a:buFont typeface="+mj-lt"/>
              <a:buAutoNum type="romanUcPeriod"/>
            </a:pPr>
            <a:r>
              <a:rPr lang="sv-SE" sz="2800" dirty="0"/>
              <a:t>”</a:t>
            </a:r>
            <a:r>
              <a:rPr lang="sv-SE" sz="2800" i="1" dirty="0"/>
              <a:t>vad som är</a:t>
            </a:r>
            <a:r>
              <a:rPr lang="sv-SE" sz="2800" dirty="0"/>
              <a:t>” (Upp 2-3) - Jesus skriver till 7 församlingar</a:t>
            </a:r>
          </a:p>
          <a:p>
            <a:pPr marL="400050" indent="-400050">
              <a:spcBef>
                <a:spcPts val="1200"/>
              </a:spcBef>
              <a:buFont typeface="+mj-lt"/>
              <a:buAutoNum type="romanUcPeriod"/>
            </a:pPr>
            <a:r>
              <a:rPr lang="sv-SE" sz="2800" dirty="0"/>
              <a:t>”</a:t>
            </a:r>
            <a:r>
              <a:rPr lang="sv-SE" sz="2800" i="1" dirty="0"/>
              <a:t>vad som skall ske härefter</a:t>
            </a:r>
            <a:r>
              <a:rPr lang="sv-SE" sz="2800" dirty="0"/>
              <a:t>” (Upp 4-22)</a:t>
            </a:r>
          </a:p>
          <a:p>
            <a:pPr marL="2171700" lvl="4" indent="-342900">
              <a:spcBef>
                <a:spcPts val="600"/>
              </a:spcBef>
              <a:buFont typeface="+mj-lt"/>
              <a:buAutoNum type="alphaLcParenR"/>
            </a:pPr>
            <a:r>
              <a:rPr lang="sv-SE" sz="2400" dirty="0"/>
              <a:t>Framför tronen (Upp 4 – 5)</a:t>
            </a:r>
          </a:p>
          <a:p>
            <a:pPr marL="2171700" lvl="4" indent="-342900">
              <a:spcBef>
                <a:spcPts val="600"/>
              </a:spcBef>
              <a:buFont typeface="+mj-lt"/>
              <a:buAutoNum type="alphaLcParenR"/>
            </a:pPr>
            <a:r>
              <a:rPr lang="sv-SE" sz="2400" dirty="0"/>
              <a:t>Vredestiden (Upp 6:1 – 19:10)</a:t>
            </a:r>
          </a:p>
          <a:p>
            <a:pPr marL="2171700" lvl="4" indent="-342900">
              <a:spcBef>
                <a:spcPts val="600"/>
              </a:spcBef>
              <a:buFont typeface="+mj-lt"/>
              <a:buAutoNum type="alphaLcParenR"/>
            </a:pPr>
            <a:r>
              <a:rPr lang="sv-SE" sz="2400" dirty="0"/>
              <a:t>Jesu återkomst (Upp 19:11 – 19:21)</a:t>
            </a:r>
          </a:p>
          <a:p>
            <a:pPr marL="2171700" lvl="4" indent="-342900">
              <a:spcBef>
                <a:spcPts val="600"/>
              </a:spcBef>
              <a:buFont typeface="+mj-lt"/>
              <a:buAutoNum type="alphaLcParenR"/>
            </a:pPr>
            <a:r>
              <a:rPr lang="sv-SE" sz="2400" dirty="0"/>
              <a:t>Det tusenåriga riket (Upp 20:1 – 20:10)</a:t>
            </a:r>
          </a:p>
          <a:p>
            <a:pPr marL="2171700" lvl="4" indent="-342900">
              <a:spcBef>
                <a:spcPts val="600"/>
              </a:spcBef>
              <a:buFont typeface="+mj-lt"/>
              <a:buAutoNum type="alphaLcParenR"/>
            </a:pPr>
            <a:r>
              <a:rPr lang="sv-SE" sz="2400" dirty="0"/>
              <a:t>Den slutliga domen (Upp 20:11 – 20:15)</a:t>
            </a:r>
          </a:p>
          <a:p>
            <a:pPr marL="2171700" lvl="4" indent="-342900">
              <a:spcBef>
                <a:spcPts val="600"/>
              </a:spcBef>
              <a:buFont typeface="+mj-lt"/>
              <a:buAutoNum type="alphaLcParenR"/>
            </a:pPr>
            <a:r>
              <a:rPr lang="sv-SE" sz="2400" dirty="0"/>
              <a:t>Evigheten, en ny himmel och en ny jord (Upp 21:1 – 22:6)</a:t>
            </a:r>
          </a:p>
          <a:p>
            <a:pPr marL="2171700" lvl="4" indent="-342900">
              <a:spcBef>
                <a:spcPts val="600"/>
              </a:spcBef>
              <a:buFont typeface="+mj-lt"/>
              <a:buAutoNum type="alphaLcParenR"/>
            </a:pPr>
            <a:r>
              <a:rPr lang="sv-SE" sz="2400" dirty="0"/>
              <a:t>Slutord (Upp 22:7 – 22:20)</a:t>
            </a:r>
          </a:p>
        </p:txBody>
      </p:sp>
      <p:sp>
        <p:nvSpPr>
          <p:cNvPr id="4" name="Title 3">
            <a:extLst>
              <a:ext uri="{FF2B5EF4-FFF2-40B4-BE49-F238E27FC236}">
                <a16:creationId xmlns:a16="http://schemas.microsoft.com/office/drawing/2014/main" id="{D5BDBAB7-083F-435E-982C-9298E26B992E}"/>
              </a:ext>
            </a:extLst>
          </p:cNvPr>
          <p:cNvSpPr>
            <a:spLocks noGrp="1"/>
          </p:cNvSpPr>
          <p:nvPr>
            <p:ph type="title"/>
          </p:nvPr>
        </p:nvSpPr>
        <p:spPr>
          <a:xfrm>
            <a:off x="427725" y="365125"/>
            <a:ext cx="10926075" cy="1325563"/>
          </a:xfrm>
        </p:spPr>
        <p:txBody>
          <a:bodyPr/>
          <a:lstStyle/>
          <a:p>
            <a:r>
              <a:rPr lang="sv-SE" dirty="0"/>
              <a:t>Struktur Uppenbarelseboken</a:t>
            </a:r>
          </a:p>
        </p:txBody>
      </p:sp>
      <p:sp>
        <p:nvSpPr>
          <p:cNvPr id="19" name="Rectangle: Rounded Corners 18">
            <a:extLst>
              <a:ext uri="{FF2B5EF4-FFF2-40B4-BE49-F238E27FC236}">
                <a16:creationId xmlns:a16="http://schemas.microsoft.com/office/drawing/2014/main" id="{8D41F8E5-AD09-40A9-A356-63648B74EA98}"/>
              </a:ext>
            </a:extLst>
          </p:cNvPr>
          <p:cNvSpPr/>
          <p:nvPr/>
        </p:nvSpPr>
        <p:spPr>
          <a:xfrm>
            <a:off x="2950029" y="3314700"/>
            <a:ext cx="4757057" cy="909731"/>
          </a:xfrm>
          <a:prstGeom prst="roundRect">
            <a:avLst/>
          </a:prstGeom>
          <a:solidFill>
            <a:srgbClr val="FF0000">
              <a:alpha val="20000"/>
            </a:srgb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8800" dirty="0">
              <a:solidFill>
                <a:srgbClr val="FF0000"/>
              </a:solidFill>
            </a:endParaRPr>
          </a:p>
        </p:txBody>
      </p:sp>
    </p:spTree>
    <p:extLst>
      <p:ext uri="{BB962C8B-B14F-4D97-AF65-F5344CB8AC3E}">
        <p14:creationId xmlns:p14="http://schemas.microsoft.com/office/powerpoint/2010/main" val="93783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572DE11-7E9C-41CF-97E3-91EC6DB89B57}"/>
              </a:ext>
            </a:extLst>
          </p:cNvPr>
          <p:cNvGraphicFramePr>
            <a:graphicFrameLocks noGrp="1"/>
          </p:cNvGraphicFramePr>
          <p:nvPr>
            <p:extLst>
              <p:ext uri="{D42A27DB-BD31-4B8C-83A1-F6EECF244321}">
                <p14:modId xmlns:p14="http://schemas.microsoft.com/office/powerpoint/2010/main" val="2315760320"/>
              </p:ext>
            </p:extLst>
          </p:nvPr>
        </p:nvGraphicFramePr>
        <p:xfrm>
          <a:off x="297180" y="167640"/>
          <a:ext cx="8519160" cy="6416040"/>
        </p:xfrm>
        <a:graphic>
          <a:graphicData uri="http://schemas.openxmlformats.org/drawingml/2006/table">
            <a:tbl>
              <a:tblPr firstRow="1" bandRow="1"/>
              <a:tblGrid>
                <a:gridCol w="2339340">
                  <a:extLst>
                    <a:ext uri="{9D8B030D-6E8A-4147-A177-3AD203B41FA5}">
                      <a16:colId xmlns:a16="http://schemas.microsoft.com/office/drawing/2014/main" val="3427487100"/>
                    </a:ext>
                  </a:extLst>
                </a:gridCol>
                <a:gridCol w="6179820">
                  <a:extLst>
                    <a:ext uri="{9D8B030D-6E8A-4147-A177-3AD203B41FA5}">
                      <a16:colId xmlns:a16="http://schemas.microsoft.com/office/drawing/2014/main" val="2727864661"/>
                    </a:ext>
                  </a:extLst>
                </a:gridCol>
              </a:tblGrid>
              <a:tr h="472440">
                <a:tc>
                  <a:txBody>
                    <a:bodyPr/>
                    <a:lstStyle/>
                    <a:p>
                      <a:pPr algn="ctr">
                        <a:lnSpc>
                          <a:spcPct val="107000"/>
                        </a:lnSpc>
                        <a:spcAft>
                          <a:spcPts val="800"/>
                        </a:spcAft>
                      </a:pPr>
                      <a:r>
                        <a:rPr lang="sv-SE" sz="2400" b="1" noProof="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Avsnitt i Upp</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nSpc>
                          <a:spcPct val="107000"/>
                        </a:lnSpc>
                        <a:spcAft>
                          <a:spcPts val="800"/>
                        </a:spcAft>
                      </a:pPr>
                      <a:r>
                        <a:rPr lang="sv-SE" sz="2400" b="1" noProof="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Sammanfattning</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168544157"/>
                  </a:ext>
                </a:extLst>
              </a:tr>
              <a:tr h="396240">
                <a:tc>
                  <a:txBody>
                    <a:bodyPr/>
                    <a:lstStyle/>
                    <a:p>
                      <a:pPr algn="ct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Framför tronen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377106661"/>
                  </a:ext>
                </a:extLst>
              </a:tr>
              <a:tr h="396240">
                <a:tc>
                  <a:txBody>
                    <a:bodyPr/>
                    <a:lstStyle/>
                    <a:p>
                      <a:pPr algn="ct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Lammet och bokrullen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220900951"/>
                  </a:ext>
                </a:extLst>
              </a:tr>
              <a:tr h="396240">
                <a:tc>
                  <a:txBody>
                    <a:bodyPr/>
                    <a:lstStyle/>
                    <a:p>
                      <a:pPr algn="ct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Sigill 1 till 6</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055700398"/>
                  </a:ext>
                </a:extLst>
              </a:tr>
              <a:tr h="396240">
                <a:tc>
                  <a:txBody>
                    <a:bodyPr/>
                    <a:lstStyle/>
                    <a:p>
                      <a:pPr algn="ctr">
                        <a:lnSpc>
                          <a:spcPct val="107000"/>
                        </a:lnSpc>
                        <a:spcAft>
                          <a:spcPts val="800"/>
                        </a:spcAft>
                      </a:pPr>
                      <a:r>
                        <a:rPr lang="sv-SE" sz="2400" noProof="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144 000 och en stor vit skara</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3977807543"/>
                  </a:ext>
                </a:extLst>
              </a:tr>
              <a:tr h="396240">
                <a:tc>
                  <a:txBody>
                    <a:bodyPr/>
                    <a:lstStyle/>
                    <a:p>
                      <a:pPr algn="ct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8-9</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Sigill 7. Basun 1 till 6</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587392772"/>
                  </a:ext>
                </a:extLst>
              </a:tr>
              <a:tr h="396240">
                <a:tc>
                  <a:txBody>
                    <a:bodyPr/>
                    <a:lstStyle/>
                    <a:p>
                      <a:pPr algn="ctr">
                        <a:lnSpc>
                          <a:spcPct val="107000"/>
                        </a:lnSpc>
                        <a:spcAft>
                          <a:spcPts val="800"/>
                        </a:spcAft>
                      </a:pPr>
                      <a:r>
                        <a:rPr lang="sv-SE" sz="2400" noProof="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10:1 – 11:14</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två vittnen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4041676718"/>
                  </a:ext>
                </a:extLst>
              </a:tr>
              <a:tr h="396240">
                <a:tc>
                  <a:txBody>
                    <a:bodyPr/>
                    <a:lstStyle/>
                    <a:p>
                      <a:pPr algn="ct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11:15 – 11:19</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Basun 7. Guds tempel i himlen öppnas</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310386019"/>
                  </a:ext>
                </a:extLst>
              </a:tr>
              <a:tr h="396240">
                <a:tc>
                  <a:txBody>
                    <a:bodyPr/>
                    <a:lstStyle/>
                    <a:p>
                      <a:pPr algn="ctr">
                        <a:lnSpc>
                          <a:spcPct val="107000"/>
                        </a:lnSpc>
                        <a:spcAft>
                          <a:spcPts val="800"/>
                        </a:spcAft>
                      </a:pPr>
                      <a:r>
                        <a:rPr lang="sv-SE" sz="2400" noProof="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Kvinnan och draken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3928432467"/>
                  </a:ext>
                </a:extLst>
              </a:tr>
              <a:tr h="396240">
                <a:tc>
                  <a:txBody>
                    <a:bodyPr/>
                    <a:lstStyle/>
                    <a:p>
                      <a:pPr algn="ctr">
                        <a:lnSpc>
                          <a:spcPct val="107000"/>
                        </a:lnSpc>
                        <a:spcAft>
                          <a:spcPts val="800"/>
                        </a:spcAft>
                      </a:pPr>
                      <a:r>
                        <a:rPr lang="sv-SE" sz="2400" noProof="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Två vilddjur</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112898389"/>
                  </a:ext>
                </a:extLst>
              </a:tr>
              <a:tr h="396240">
                <a:tc>
                  <a:txBody>
                    <a:bodyPr/>
                    <a:lstStyle/>
                    <a:p>
                      <a:pPr algn="ctr">
                        <a:lnSpc>
                          <a:spcPct val="107000"/>
                        </a:lnSpc>
                        <a:spcAft>
                          <a:spcPts val="800"/>
                        </a:spcAft>
                      </a:pPr>
                      <a:r>
                        <a:rPr lang="sv-SE" sz="2400" noProof="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14:1 – 14:5</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Lammet står på Sions berg</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105274601"/>
                  </a:ext>
                </a:extLst>
              </a:tr>
              <a:tr h="396240">
                <a:tc>
                  <a:txBody>
                    <a:bodyPr/>
                    <a:lstStyle/>
                    <a:p>
                      <a:pPr algn="ctr">
                        <a:lnSpc>
                          <a:spcPct val="107000"/>
                        </a:lnSpc>
                        <a:spcAft>
                          <a:spcPts val="800"/>
                        </a:spcAft>
                      </a:pPr>
                      <a:r>
                        <a:rPr lang="sv-SE" sz="2400" noProof="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14:6 – 14:12</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Tre änglar</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034193435"/>
                  </a:ext>
                </a:extLst>
              </a:tr>
              <a:tr h="396240">
                <a:tc>
                  <a:txBody>
                    <a:bodyPr/>
                    <a:lstStyle/>
                    <a:p>
                      <a:pPr algn="ctr">
                        <a:lnSpc>
                          <a:spcPct val="107000"/>
                        </a:lnSpc>
                        <a:spcAft>
                          <a:spcPts val="800"/>
                        </a:spcAft>
                      </a:pPr>
                      <a:r>
                        <a:rPr lang="sv-SE" sz="2400" noProof="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14:13 – 14:20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Skördetiden har kommit</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445918061"/>
                  </a:ext>
                </a:extLst>
              </a:tr>
              <a:tr h="396240">
                <a:tc>
                  <a:txBody>
                    <a:bodyPr/>
                    <a:lstStyle/>
                    <a:p>
                      <a:pPr algn="ct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 – 16</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Guds tempel i himlen öppnas. Skål 1 till 7</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001510677"/>
                  </a:ext>
                </a:extLst>
              </a:tr>
              <a:tr h="396240">
                <a:tc>
                  <a:txBody>
                    <a:bodyPr/>
                    <a:lstStyle/>
                    <a:p>
                      <a:pPr algn="ctr">
                        <a:lnSpc>
                          <a:spcPct val="107000"/>
                        </a:lnSpc>
                        <a:spcAft>
                          <a:spcPts val="800"/>
                        </a:spcAft>
                      </a:pPr>
                      <a:r>
                        <a:rPr lang="sv-SE" sz="2400" noProof="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17:1 - 19:5</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Babylon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748090357"/>
                  </a:ext>
                </a:extLst>
              </a:tr>
              <a:tr h="396240">
                <a:tc>
                  <a:txBody>
                    <a:bodyPr/>
                    <a:lstStyle/>
                    <a:p>
                      <a:pPr algn="ctr">
                        <a:lnSpc>
                          <a:spcPct val="107000"/>
                        </a:lnSpc>
                        <a:spcAft>
                          <a:spcPts val="800"/>
                        </a:spcAft>
                      </a:pPr>
                      <a:r>
                        <a:rPr lang="sv-SE" sz="2400" noProof="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19:6 - 19:10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Lammets bröllopsmåltid i himlen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341663025"/>
                  </a:ext>
                </a:extLst>
              </a:tr>
            </a:tbl>
          </a:graphicData>
        </a:graphic>
      </p:graphicFrame>
    </p:spTree>
    <p:extLst>
      <p:ext uri="{BB962C8B-B14F-4D97-AF65-F5344CB8AC3E}">
        <p14:creationId xmlns:p14="http://schemas.microsoft.com/office/powerpoint/2010/main" val="2405394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A89304-2976-4666-9194-B43A887FB64A}"/>
              </a:ext>
            </a:extLst>
          </p:cNvPr>
          <p:cNvSpPr/>
          <p:nvPr/>
        </p:nvSpPr>
        <p:spPr>
          <a:xfrm>
            <a:off x="9014460" y="2118360"/>
            <a:ext cx="3040380" cy="2689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2572DE11-7E9C-41CF-97E3-91EC6DB89B57}"/>
              </a:ext>
            </a:extLst>
          </p:cNvPr>
          <p:cNvGraphicFramePr>
            <a:graphicFrameLocks noGrp="1"/>
          </p:cNvGraphicFramePr>
          <p:nvPr/>
        </p:nvGraphicFramePr>
        <p:xfrm>
          <a:off x="297180" y="167640"/>
          <a:ext cx="8519160" cy="6416040"/>
        </p:xfrm>
        <a:graphic>
          <a:graphicData uri="http://schemas.openxmlformats.org/drawingml/2006/table">
            <a:tbl>
              <a:tblPr firstRow="1" bandRow="1"/>
              <a:tblGrid>
                <a:gridCol w="2339340">
                  <a:extLst>
                    <a:ext uri="{9D8B030D-6E8A-4147-A177-3AD203B41FA5}">
                      <a16:colId xmlns:a16="http://schemas.microsoft.com/office/drawing/2014/main" val="3427487100"/>
                    </a:ext>
                  </a:extLst>
                </a:gridCol>
                <a:gridCol w="6179820">
                  <a:extLst>
                    <a:ext uri="{9D8B030D-6E8A-4147-A177-3AD203B41FA5}">
                      <a16:colId xmlns:a16="http://schemas.microsoft.com/office/drawing/2014/main" val="2727864661"/>
                    </a:ext>
                  </a:extLst>
                </a:gridCol>
              </a:tblGrid>
              <a:tr h="472440">
                <a:tc>
                  <a:txBody>
                    <a:bodyPr/>
                    <a:lstStyle/>
                    <a:p>
                      <a:pPr algn="ctr">
                        <a:lnSpc>
                          <a:spcPct val="107000"/>
                        </a:lnSpc>
                        <a:spcAft>
                          <a:spcPts val="800"/>
                        </a:spcAft>
                      </a:pPr>
                      <a:r>
                        <a:rPr lang="sv-SE" sz="2400" b="1" noProof="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Avsnitt i Upp</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nSpc>
                          <a:spcPct val="107000"/>
                        </a:lnSpc>
                        <a:spcAft>
                          <a:spcPts val="800"/>
                        </a:spcAft>
                      </a:pPr>
                      <a:r>
                        <a:rPr lang="sv-SE" sz="2400" b="1" noProof="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Sammanfattning</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168544157"/>
                  </a:ext>
                </a:extLst>
              </a:tr>
              <a:tr h="396240">
                <a:tc>
                  <a:txBody>
                    <a:bodyPr/>
                    <a:lstStyle/>
                    <a:p>
                      <a:pPr algn="ctr">
                        <a:lnSpc>
                          <a:spcPct val="107000"/>
                        </a:lnSpc>
                        <a:spcAft>
                          <a:spcPts val="800"/>
                        </a:spcAft>
                      </a:pPr>
                      <a:r>
                        <a:rPr lang="sv-SE" sz="2400" noProof="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Framför tronen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377106661"/>
                  </a:ext>
                </a:extLst>
              </a:tr>
              <a:tr h="396240">
                <a:tc>
                  <a:txBody>
                    <a:bodyPr/>
                    <a:lstStyle/>
                    <a:p>
                      <a:pPr algn="ctr">
                        <a:lnSpc>
                          <a:spcPct val="107000"/>
                        </a:lnSpc>
                        <a:spcAft>
                          <a:spcPts val="800"/>
                        </a:spcAft>
                      </a:pPr>
                      <a:r>
                        <a:rPr lang="sv-SE" sz="2400" noProof="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Lammet och bokrullen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220900951"/>
                  </a:ext>
                </a:extLst>
              </a:tr>
              <a:tr h="396240">
                <a:tc>
                  <a:txBody>
                    <a:bodyPr/>
                    <a:lstStyle/>
                    <a:p>
                      <a:pPr algn="ctr">
                        <a:lnSpc>
                          <a:spcPct val="107000"/>
                        </a:lnSpc>
                        <a:spcAft>
                          <a:spcPts val="800"/>
                        </a:spcAft>
                      </a:pPr>
                      <a:r>
                        <a:rPr lang="sv-SE" sz="24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Sigill 1 till 6</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055700398"/>
                  </a:ext>
                </a:extLst>
              </a:tr>
              <a:tr h="396240">
                <a:tc>
                  <a:txBody>
                    <a:bodyPr/>
                    <a:lstStyle/>
                    <a:p>
                      <a:pPr algn="ctr">
                        <a:lnSpc>
                          <a:spcPct val="107000"/>
                        </a:lnSpc>
                        <a:spcAft>
                          <a:spcPts val="800"/>
                        </a:spcAft>
                      </a:pPr>
                      <a:r>
                        <a:rPr lang="sv-SE" sz="2400" noProof="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 144 000 och en stor vit skara</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3977807543"/>
                  </a:ext>
                </a:extLst>
              </a:tr>
              <a:tr h="396240">
                <a:tc>
                  <a:txBody>
                    <a:bodyPr/>
                    <a:lstStyle/>
                    <a:p>
                      <a:pPr algn="ctr">
                        <a:lnSpc>
                          <a:spcPct val="107000"/>
                        </a:lnSpc>
                        <a:spcAft>
                          <a:spcPts val="800"/>
                        </a:spcAft>
                      </a:pPr>
                      <a:r>
                        <a:rPr lang="sv-SE" sz="24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8-9</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Sigill 7. Basun 1 till 6</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587392772"/>
                  </a:ext>
                </a:extLst>
              </a:tr>
              <a:tr h="396240">
                <a:tc>
                  <a:txBody>
                    <a:bodyPr/>
                    <a:lstStyle/>
                    <a:p>
                      <a:pPr algn="ctr">
                        <a:lnSpc>
                          <a:spcPct val="107000"/>
                        </a:lnSpc>
                        <a:spcAft>
                          <a:spcPts val="800"/>
                        </a:spcAft>
                      </a:pPr>
                      <a:r>
                        <a:rPr lang="sv-SE" sz="2400" noProof="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10:1 – 11:14</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 två vittnen</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4041676718"/>
                  </a:ext>
                </a:extLst>
              </a:tr>
              <a:tr h="396240">
                <a:tc>
                  <a:txBody>
                    <a:bodyPr/>
                    <a:lstStyle/>
                    <a:p>
                      <a:pPr algn="ctr">
                        <a:lnSpc>
                          <a:spcPct val="107000"/>
                        </a:lnSpc>
                        <a:spcAft>
                          <a:spcPts val="800"/>
                        </a:spcAft>
                      </a:pPr>
                      <a:r>
                        <a:rPr lang="sv-SE" sz="24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11:15 – 11:19</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Basun 7. Guds tempel i himlen öppnas</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310386019"/>
                  </a:ext>
                </a:extLst>
              </a:tr>
              <a:tr h="396240">
                <a:tc>
                  <a:txBody>
                    <a:bodyPr/>
                    <a:lstStyle/>
                    <a:p>
                      <a:pPr algn="ctr">
                        <a:lnSpc>
                          <a:spcPct val="107000"/>
                        </a:lnSpc>
                        <a:spcAft>
                          <a:spcPts val="800"/>
                        </a:spcAft>
                      </a:pPr>
                      <a:r>
                        <a:rPr lang="sv-SE" sz="2400" noProof="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Kvinnan och draken</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3928432467"/>
                  </a:ext>
                </a:extLst>
              </a:tr>
              <a:tr h="396240">
                <a:tc>
                  <a:txBody>
                    <a:bodyPr/>
                    <a:lstStyle/>
                    <a:p>
                      <a:pPr algn="ctr">
                        <a:lnSpc>
                          <a:spcPct val="107000"/>
                        </a:lnSpc>
                        <a:spcAft>
                          <a:spcPts val="800"/>
                        </a:spcAft>
                      </a:pPr>
                      <a:r>
                        <a:rPr lang="sv-SE" sz="2400" noProof="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Två vilddjur</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112898389"/>
                  </a:ext>
                </a:extLst>
              </a:tr>
              <a:tr h="396240">
                <a:tc>
                  <a:txBody>
                    <a:bodyPr/>
                    <a:lstStyle/>
                    <a:p>
                      <a:pPr algn="ctr">
                        <a:lnSpc>
                          <a:spcPct val="107000"/>
                        </a:lnSpc>
                        <a:spcAft>
                          <a:spcPts val="800"/>
                        </a:spcAft>
                      </a:pPr>
                      <a:r>
                        <a:rPr lang="sv-SE" sz="2400" noProof="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14:1 – 14:5</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Lammet står på Sions berg</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105274601"/>
                  </a:ext>
                </a:extLst>
              </a:tr>
              <a:tr h="396240">
                <a:tc>
                  <a:txBody>
                    <a:bodyPr/>
                    <a:lstStyle/>
                    <a:p>
                      <a:pPr algn="ctr">
                        <a:lnSpc>
                          <a:spcPct val="107000"/>
                        </a:lnSpc>
                        <a:spcAft>
                          <a:spcPts val="800"/>
                        </a:spcAft>
                      </a:pPr>
                      <a:r>
                        <a:rPr lang="sv-SE" sz="2400" noProof="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14:6 – 14:12</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Tre änglar</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034193435"/>
                  </a:ext>
                </a:extLst>
              </a:tr>
              <a:tr h="396240">
                <a:tc>
                  <a:txBody>
                    <a:bodyPr/>
                    <a:lstStyle/>
                    <a:p>
                      <a:pPr algn="ctr">
                        <a:lnSpc>
                          <a:spcPct val="107000"/>
                        </a:lnSpc>
                        <a:spcAft>
                          <a:spcPts val="800"/>
                        </a:spcAft>
                      </a:pPr>
                      <a:r>
                        <a:rPr lang="sv-SE" sz="2400" noProof="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14:13 – 14:20</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Skördetiden har kommit</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445918061"/>
                  </a:ext>
                </a:extLst>
              </a:tr>
              <a:tr h="396240">
                <a:tc>
                  <a:txBody>
                    <a:bodyPr/>
                    <a:lstStyle/>
                    <a:p>
                      <a:pPr algn="ctr">
                        <a:lnSpc>
                          <a:spcPct val="107000"/>
                        </a:lnSpc>
                        <a:spcAft>
                          <a:spcPts val="800"/>
                        </a:spcAft>
                      </a:pPr>
                      <a:r>
                        <a:rPr lang="sv-SE" sz="24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 – 16</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Guds tempel i himlen öppnas. Skål 1 till 7</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001510677"/>
                  </a:ext>
                </a:extLst>
              </a:tr>
              <a:tr h="396240">
                <a:tc>
                  <a:txBody>
                    <a:bodyPr/>
                    <a:lstStyle/>
                    <a:p>
                      <a:pPr algn="ctr">
                        <a:lnSpc>
                          <a:spcPct val="107000"/>
                        </a:lnSpc>
                        <a:spcAft>
                          <a:spcPts val="800"/>
                        </a:spcAft>
                      </a:pPr>
                      <a:r>
                        <a:rPr lang="sv-SE" sz="2400" noProof="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17:1 - 19:5</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nSpc>
                          <a:spcPct val="107000"/>
                        </a:lnSpc>
                        <a:spcAft>
                          <a:spcPts val="800"/>
                        </a:spcAft>
                      </a:pPr>
                      <a:r>
                        <a:rPr lang="sv-SE" sz="2400" noProof="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Babylon</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748090357"/>
                  </a:ext>
                </a:extLst>
              </a:tr>
              <a:tr h="396240">
                <a:tc>
                  <a:txBody>
                    <a:bodyPr/>
                    <a:lstStyle/>
                    <a:p>
                      <a:pPr algn="ctr">
                        <a:lnSpc>
                          <a:spcPct val="107000"/>
                        </a:lnSpc>
                        <a:spcAft>
                          <a:spcPts val="800"/>
                        </a:spcAft>
                      </a:pPr>
                      <a:r>
                        <a:rPr lang="sv-SE" sz="2400" noProof="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19:6 - 19:10</a:t>
                      </a:r>
                      <a:endParaRPr lang="sv-SE"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nSpc>
                          <a:spcPct val="107000"/>
                        </a:lnSpc>
                        <a:spcAft>
                          <a:spcPts val="800"/>
                        </a:spcAft>
                      </a:pPr>
                      <a:r>
                        <a:rPr lang="sv-SE" sz="2400" noProof="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Lammets bröllopsmåltid i himlen</a:t>
                      </a:r>
                      <a:endParaRPr lang="sv-SE"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341663025"/>
                  </a:ext>
                </a:extLst>
              </a:tr>
            </a:tbl>
          </a:graphicData>
        </a:graphic>
      </p:graphicFrame>
      <p:sp>
        <p:nvSpPr>
          <p:cNvPr id="4" name="TextBox 3">
            <a:extLst>
              <a:ext uri="{FF2B5EF4-FFF2-40B4-BE49-F238E27FC236}">
                <a16:creationId xmlns:a16="http://schemas.microsoft.com/office/drawing/2014/main" id="{2633F582-4742-4AF3-82E2-4745DC79C376}"/>
              </a:ext>
            </a:extLst>
          </p:cNvPr>
          <p:cNvSpPr txBox="1"/>
          <p:nvPr/>
        </p:nvSpPr>
        <p:spPr>
          <a:xfrm>
            <a:off x="9174480" y="2445277"/>
            <a:ext cx="2659380" cy="523220"/>
          </a:xfrm>
          <a:prstGeom prst="rect">
            <a:avLst/>
          </a:prstGeom>
          <a:solidFill>
            <a:schemeClr val="accent5">
              <a:lumMod val="40000"/>
              <a:lumOff val="60000"/>
            </a:schemeClr>
          </a:solidFill>
          <a:ln>
            <a:solidFill>
              <a:schemeClr val="tx1"/>
            </a:solidFill>
          </a:ln>
        </p:spPr>
        <p:txBody>
          <a:bodyPr wrap="square" rtlCol="0" anchor="ctr">
            <a:spAutoFit/>
          </a:bodyPr>
          <a:lstStyle/>
          <a:p>
            <a:pPr algn="ctr"/>
            <a:r>
              <a:rPr lang="sv-SE" sz="2800">
                <a:solidFill>
                  <a:schemeClr val="bg1">
                    <a:lumMod val="65000"/>
                  </a:schemeClr>
                </a:solidFill>
              </a:rPr>
              <a:t>Inledning</a:t>
            </a:r>
          </a:p>
        </p:txBody>
      </p:sp>
      <p:sp>
        <p:nvSpPr>
          <p:cNvPr id="5" name="TextBox 4">
            <a:extLst>
              <a:ext uri="{FF2B5EF4-FFF2-40B4-BE49-F238E27FC236}">
                <a16:creationId xmlns:a16="http://schemas.microsoft.com/office/drawing/2014/main" id="{D96615C5-1FCB-4381-9A3E-73A55A3A7DBA}"/>
              </a:ext>
            </a:extLst>
          </p:cNvPr>
          <p:cNvSpPr txBox="1"/>
          <p:nvPr/>
        </p:nvSpPr>
        <p:spPr>
          <a:xfrm>
            <a:off x="9174480" y="3243171"/>
            <a:ext cx="2659380" cy="523220"/>
          </a:xfrm>
          <a:prstGeom prst="rect">
            <a:avLst/>
          </a:prstGeom>
          <a:solidFill>
            <a:schemeClr val="accent5">
              <a:lumMod val="40000"/>
              <a:lumOff val="60000"/>
            </a:schemeClr>
          </a:solidFill>
          <a:ln>
            <a:solidFill>
              <a:schemeClr val="tx1"/>
            </a:solidFill>
          </a:ln>
        </p:spPr>
        <p:txBody>
          <a:bodyPr wrap="square" rtlCol="0" anchor="ctr">
            <a:spAutoFit/>
          </a:bodyPr>
          <a:lstStyle/>
          <a:p>
            <a:pPr algn="ctr"/>
            <a:r>
              <a:rPr lang="sv-SE" sz="2800" dirty="0">
                <a:solidFill>
                  <a:srgbClr val="FF0000"/>
                </a:solidFill>
              </a:rPr>
              <a:t>Den röda tråden</a:t>
            </a:r>
          </a:p>
        </p:txBody>
      </p:sp>
      <p:sp>
        <p:nvSpPr>
          <p:cNvPr id="6" name="TextBox 5">
            <a:extLst>
              <a:ext uri="{FF2B5EF4-FFF2-40B4-BE49-F238E27FC236}">
                <a16:creationId xmlns:a16="http://schemas.microsoft.com/office/drawing/2014/main" id="{2CDCBD7B-0154-4F74-BCF5-8CE073BE6A1C}"/>
              </a:ext>
            </a:extLst>
          </p:cNvPr>
          <p:cNvSpPr txBox="1"/>
          <p:nvPr/>
        </p:nvSpPr>
        <p:spPr>
          <a:xfrm>
            <a:off x="9174480" y="4041065"/>
            <a:ext cx="2659380" cy="523220"/>
          </a:xfrm>
          <a:prstGeom prst="rect">
            <a:avLst/>
          </a:prstGeom>
          <a:solidFill>
            <a:schemeClr val="accent5">
              <a:lumMod val="40000"/>
              <a:lumOff val="60000"/>
            </a:schemeClr>
          </a:solidFill>
          <a:ln>
            <a:solidFill>
              <a:schemeClr val="tx1"/>
            </a:solidFill>
          </a:ln>
        </p:spPr>
        <p:txBody>
          <a:bodyPr wrap="square" rtlCol="0" anchor="ctr">
            <a:spAutoFit/>
          </a:bodyPr>
          <a:lstStyle/>
          <a:p>
            <a:pPr algn="ctr"/>
            <a:r>
              <a:rPr lang="sv-SE" sz="2800" dirty="0"/>
              <a:t>Intermezzo</a:t>
            </a:r>
          </a:p>
        </p:txBody>
      </p:sp>
    </p:spTree>
    <p:extLst>
      <p:ext uri="{BB962C8B-B14F-4D97-AF65-F5344CB8AC3E}">
        <p14:creationId xmlns:p14="http://schemas.microsoft.com/office/powerpoint/2010/main" val="3680130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6515B-59D4-463C-BBA0-54AEC7028E93}"/>
              </a:ext>
            </a:extLst>
          </p:cNvPr>
          <p:cNvSpPr>
            <a:spLocks noGrp="1"/>
          </p:cNvSpPr>
          <p:nvPr>
            <p:ph type="title"/>
          </p:nvPr>
        </p:nvSpPr>
        <p:spPr>
          <a:xfrm>
            <a:off x="1018572" y="406241"/>
            <a:ext cx="10207903" cy="1002507"/>
          </a:xfrm>
        </p:spPr>
        <p:txBody>
          <a:bodyPr/>
          <a:lstStyle/>
          <a:p>
            <a:r>
              <a:rPr lang="sv-SE" dirty="0"/>
              <a:t>Vredestiden</a:t>
            </a:r>
          </a:p>
        </p:txBody>
      </p:sp>
      <p:sp>
        <p:nvSpPr>
          <p:cNvPr id="3" name="Content Placeholder 2">
            <a:extLst>
              <a:ext uri="{FF2B5EF4-FFF2-40B4-BE49-F238E27FC236}">
                <a16:creationId xmlns:a16="http://schemas.microsoft.com/office/drawing/2014/main" id="{F55E1C46-03CD-416C-A474-210A9A4A9A69}"/>
              </a:ext>
            </a:extLst>
          </p:cNvPr>
          <p:cNvSpPr>
            <a:spLocks noGrp="1"/>
          </p:cNvSpPr>
          <p:nvPr>
            <p:ph idx="1"/>
          </p:nvPr>
        </p:nvSpPr>
        <p:spPr>
          <a:xfrm>
            <a:off x="710876" y="1543685"/>
            <a:ext cx="10515600" cy="4667250"/>
          </a:xfrm>
        </p:spPr>
        <p:txBody>
          <a:bodyPr numCol="3">
            <a:normAutofit fontScale="85000" lnSpcReduction="20000"/>
          </a:bodyPr>
          <a:lstStyle/>
          <a:p>
            <a:pPr marL="360363" indent="0">
              <a:buNone/>
            </a:pPr>
            <a:r>
              <a:rPr lang="sv-SE" dirty="0"/>
              <a:t>Inledning</a:t>
            </a:r>
          </a:p>
          <a:p>
            <a:pPr marL="360363" indent="0">
              <a:buNone/>
            </a:pPr>
            <a:r>
              <a:rPr lang="sv-SE" dirty="0"/>
              <a:t>. . . . . . . . . . . . . . . . . . . . . . . . . . . . . . . . . . . . . . . . . . . . . . . . . . . . . . . . . . . . . . . </a:t>
            </a:r>
          </a:p>
          <a:p>
            <a:pPr marL="360363" indent="0">
              <a:buNone/>
            </a:pPr>
            <a:r>
              <a:rPr lang="sv-SE" dirty="0"/>
              <a:t>Sju sigill</a:t>
            </a:r>
          </a:p>
          <a:p>
            <a:pPr marL="360363" indent="0">
              <a:buNone/>
            </a:pPr>
            <a:r>
              <a:rPr lang="sv-SE" dirty="0"/>
              <a: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a:t>
            </a:r>
          </a:p>
          <a:p>
            <a:pPr marL="360363" indent="0">
              <a:buNone/>
            </a:pPr>
            <a:r>
              <a:rPr lang="sv-SE" dirty="0"/>
              <a:t>Sju basuner</a:t>
            </a:r>
          </a:p>
          <a:p>
            <a:pPr marL="360363" indent="0">
              <a:buNone/>
            </a:pPr>
            <a:r>
              <a:rPr lang="sv-SE" dirty="0"/>
              <a:t>. . . . . . . . . . . . . . . . . . . . . . . . . . . . . . . . . . . . . . . . . . . . . . . . . . . . . . . . . . . . . . . . . . . . . . . . . . . . . . . . . . . . . . . . . . . . . . . . . . . . . . . . . . . . . . . . . . . . . . . . . . . . . . . . . . . . . . . . . . . . . . . . . . . . . . . . . . . . . . . . . . . . . . . . </a:t>
            </a:r>
          </a:p>
          <a:p>
            <a:pPr marL="360363" indent="0">
              <a:buNone/>
            </a:pPr>
            <a:r>
              <a:rPr lang="sv-SE" dirty="0"/>
              <a:t>Sju skålar</a:t>
            </a:r>
          </a:p>
          <a:p>
            <a:pPr marL="360363" indent="0">
              <a:buNone/>
            </a:pPr>
            <a:r>
              <a:rPr lang="sv-SE" dirty="0"/>
              <a:t>. . . . . . . . . . . . . . . . . . . . . . . . . . . . . . . . . . . . . . . . . . . . . . . . . . . . . . . . . . . . . . . . . . . . . . . . . . . . . . . . . . . . . . . . . . . . . . . . . . . . . . . . . . . . . . . . . . . . . . . . . . . . . . . . .</a:t>
            </a:r>
          </a:p>
          <a:p>
            <a:pPr marL="360363" indent="0">
              <a:buNone/>
            </a:pPr>
            <a:endParaRPr lang="sv-SE" dirty="0"/>
          </a:p>
          <a:p>
            <a:pPr marL="360363" indent="0">
              <a:buNone/>
            </a:pPr>
            <a:endParaRPr lang="sv-SE" dirty="0"/>
          </a:p>
          <a:p>
            <a:pPr marL="0" indent="0">
              <a:buNone/>
            </a:pPr>
            <a:endParaRPr lang="sv-SE" dirty="0"/>
          </a:p>
        </p:txBody>
      </p:sp>
      <p:sp>
        <p:nvSpPr>
          <p:cNvPr id="4" name="TextBox 3">
            <a:extLst>
              <a:ext uri="{FF2B5EF4-FFF2-40B4-BE49-F238E27FC236}">
                <a16:creationId xmlns:a16="http://schemas.microsoft.com/office/drawing/2014/main" id="{05CADB36-5772-4EBC-821A-ED2DE0CB9563}"/>
              </a:ext>
            </a:extLst>
          </p:cNvPr>
          <p:cNvSpPr txBox="1"/>
          <p:nvPr/>
        </p:nvSpPr>
        <p:spPr>
          <a:xfrm>
            <a:off x="2011868" y="4829798"/>
            <a:ext cx="2223083" cy="1200329"/>
          </a:xfrm>
          <a:prstGeom prst="rect">
            <a:avLst/>
          </a:prstGeom>
          <a:solidFill>
            <a:schemeClr val="bg1">
              <a:lumMod val="75000"/>
            </a:schemeClr>
          </a:solidFill>
          <a:ln w="25400">
            <a:solidFill>
              <a:schemeClr val="tx1"/>
            </a:solidFill>
          </a:ln>
        </p:spPr>
        <p:txBody>
          <a:bodyPr wrap="square" rtlCol="0">
            <a:spAutoFit/>
          </a:bodyPr>
          <a:lstStyle/>
          <a:p>
            <a:r>
              <a:rPr lang="sv-SE" dirty="0"/>
              <a:t>Kvinnan och draken</a:t>
            </a:r>
          </a:p>
          <a:p>
            <a:r>
              <a:rPr lang="sv-SE" dirty="0"/>
              <a:t>. . . . . . . . . . . . . . . . . . . . . . . . . . . . . . . . . . . . . . . . . . . . . . . . . . . . . . . . . </a:t>
            </a:r>
            <a:endParaRPr lang="en-US" dirty="0"/>
          </a:p>
        </p:txBody>
      </p:sp>
      <p:sp>
        <p:nvSpPr>
          <p:cNvPr id="5" name="TextBox 4">
            <a:extLst>
              <a:ext uri="{FF2B5EF4-FFF2-40B4-BE49-F238E27FC236}">
                <a16:creationId xmlns:a16="http://schemas.microsoft.com/office/drawing/2014/main" id="{A3D3D58F-0195-4A90-8B94-F5C2E2E9CEDC}"/>
              </a:ext>
            </a:extLst>
          </p:cNvPr>
          <p:cNvSpPr txBox="1"/>
          <p:nvPr/>
        </p:nvSpPr>
        <p:spPr>
          <a:xfrm>
            <a:off x="8011394" y="3873162"/>
            <a:ext cx="3094141" cy="1200329"/>
          </a:xfrm>
          <a:prstGeom prst="rect">
            <a:avLst/>
          </a:prstGeom>
          <a:solidFill>
            <a:schemeClr val="bg1">
              <a:lumMod val="75000"/>
            </a:schemeClr>
          </a:solidFill>
          <a:ln w="25400">
            <a:solidFill>
              <a:schemeClr val="tx1"/>
            </a:solidFill>
          </a:ln>
        </p:spPr>
        <p:txBody>
          <a:bodyPr wrap="square" rtlCol="0">
            <a:spAutoFit/>
          </a:bodyPr>
          <a:lstStyle/>
          <a:p>
            <a:r>
              <a:rPr lang="sv-SE" dirty="0"/>
              <a:t>Babylon och vilddjuret</a:t>
            </a:r>
          </a:p>
          <a:p>
            <a:r>
              <a:rPr lang="sv-SE" dirty="0"/>
              <a:t>. . . . . . . . . . . . . . . . . . . . . . . . . . . . . . . . . . . . . . . . . . . . . . . . . . . . . . . . . </a:t>
            </a:r>
            <a:endParaRPr lang="en-US" dirty="0"/>
          </a:p>
        </p:txBody>
      </p:sp>
      <p:sp>
        <p:nvSpPr>
          <p:cNvPr id="6" name="TextBox 5">
            <a:extLst>
              <a:ext uri="{FF2B5EF4-FFF2-40B4-BE49-F238E27FC236}">
                <a16:creationId xmlns:a16="http://schemas.microsoft.com/office/drawing/2014/main" id="{BAE498E2-5F61-4CD3-80C8-B4D535928FE2}"/>
              </a:ext>
            </a:extLst>
          </p:cNvPr>
          <p:cNvSpPr txBox="1"/>
          <p:nvPr/>
        </p:nvSpPr>
        <p:spPr>
          <a:xfrm>
            <a:off x="8011393" y="5145543"/>
            <a:ext cx="3094141" cy="1200329"/>
          </a:xfrm>
          <a:prstGeom prst="rect">
            <a:avLst/>
          </a:prstGeom>
          <a:solidFill>
            <a:schemeClr val="bg1">
              <a:lumMod val="75000"/>
            </a:schemeClr>
          </a:solidFill>
          <a:ln w="25400">
            <a:solidFill>
              <a:schemeClr val="tx1"/>
            </a:solidFill>
          </a:ln>
        </p:spPr>
        <p:txBody>
          <a:bodyPr wrap="square" rtlCol="0">
            <a:spAutoFit/>
          </a:bodyPr>
          <a:lstStyle/>
          <a:p>
            <a:r>
              <a:rPr lang="sv-SE" dirty="0"/>
              <a:t>Lammets bröllopsmåltid</a:t>
            </a:r>
          </a:p>
          <a:p>
            <a:r>
              <a:rPr lang="sv-SE" dirty="0"/>
              <a:t>. . . . . . . . . . . . . . . . . . . . . . . . . . . . . . . . . . . . . . . . . . . . . . . . . . . . . . . . . </a:t>
            </a:r>
            <a:endParaRPr lang="en-US" dirty="0"/>
          </a:p>
        </p:txBody>
      </p:sp>
      <p:sp>
        <p:nvSpPr>
          <p:cNvPr id="7" name="TextBox 6">
            <a:extLst>
              <a:ext uri="{FF2B5EF4-FFF2-40B4-BE49-F238E27FC236}">
                <a16:creationId xmlns:a16="http://schemas.microsoft.com/office/drawing/2014/main" id="{4AD8EDBD-FF35-4668-87B8-5B6A953AA2FC}"/>
              </a:ext>
            </a:extLst>
          </p:cNvPr>
          <p:cNvSpPr txBox="1"/>
          <p:nvPr/>
        </p:nvSpPr>
        <p:spPr>
          <a:xfrm>
            <a:off x="5435975" y="1483989"/>
            <a:ext cx="2223083" cy="1200329"/>
          </a:xfrm>
          <a:prstGeom prst="rect">
            <a:avLst/>
          </a:prstGeom>
          <a:solidFill>
            <a:schemeClr val="bg1">
              <a:lumMod val="75000"/>
            </a:schemeClr>
          </a:solidFill>
          <a:ln w="25400">
            <a:solidFill>
              <a:schemeClr val="tx1"/>
            </a:solidFill>
          </a:ln>
        </p:spPr>
        <p:txBody>
          <a:bodyPr wrap="square" rtlCol="0">
            <a:spAutoFit/>
          </a:bodyPr>
          <a:lstStyle/>
          <a:p>
            <a:r>
              <a:rPr lang="sv-SE" dirty="0"/>
              <a:t>De två vittnen</a:t>
            </a:r>
          </a:p>
          <a:p>
            <a:r>
              <a:rPr lang="sv-SE" dirty="0"/>
              <a:t>. . . . . . . . . . . . . . . . . . . . . . . . . . . . . . . . . . . . . . . . . . . . . . . . . . . . . . . . . </a:t>
            </a:r>
            <a:endParaRPr lang="en-US" dirty="0"/>
          </a:p>
        </p:txBody>
      </p:sp>
    </p:spTree>
    <p:extLst>
      <p:ext uri="{BB962C8B-B14F-4D97-AF65-F5344CB8AC3E}">
        <p14:creationId xmlns:p14="http://schemas.microsoft.com/office/powerpoint/2010/main" val="112026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4EDB31B5-19D2-4C8E-B35F-7CC46758A177}"/>
              </a:ext>
            </a:extLst>
          </p:cNvPr>
          <p:cNvPicPr>
            <a:picLocks noChangeAspect="1"/>
          </p:cNvPicPr>
          <p:nvPr/>
        </p:nvPicPr>
        <p:blipFill rotWithShape="1">
          <a:blip r:embed="rId2"/>
          <a:srcRect t="26816"/>
          <a:stretch/>
        </p:blipFill>
        <p:spPr>
          <a:xfrm>
            <a:off x="655320" y="3910818"/>
            <a:ext cx="9575211" cy="2539803"/>
          </a:xfrm>
          <a:prstGeom prst="rect">
            <a:avLst/>
          </a:prstGeom>
        </p:spPr>
      </p:pic>
      <p:cxnSp>
        <p:nvCxnSpPr>
          <p:cNvPr id="41" name="Straight Connector 40">
            <a:extLst>
              <a:ext uri="{FF2B5EF4-FFF2-40B4-BE49-F238E27FC236}">
                <a16:creationId xmlns:a16="http://schemas.microsoft.com/office/drawing/2014/main" id="{1625DBD4-DAB1-4852-8451-D0B2275258D2}"/>
              </a:ext>
            </a:extLst>
          </p:cNvPr>
          <p:cNvCxnSpPr/>
          <p:nvPr/>
        </p:nvCxnSpPr>
        <p:spPr>
          <a:xfrm flipH="1">
            <a:off x="723900" y="2095500"/>
            <a:ext cx="2644140" cy="166878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BEEE533-37C8-4440-BCCE-26AB44B17D03}"/>
              </a:ext>
            </a:extLst>
          </p:cNvPr>
          <p:cNvCxnSpPr>
            <a:cxnSpLocks/>
          </p:cNvCxnSpPr>
          <p:nvPr/>
        </p:nvCxnSpPr>
        <p:spPr>
          <a:xfrm>
            <a:off x="6096000" y="2082018"/>
            <a:ext cx="4134531" cy="1613682"/>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8DD667D0-0AED-44E1-A3F7-7B11C9EEB806}"/>
              </a:ext>
            </a:extLst>
          </p:cNvPr>
          <p:cNvPicPr>
            <a:picLocks noChangeAspect="1"/>
          </p:cNvPicPr>
          <p:nvPr/>
        </p:nvPicPr>
        <p:blipFill>
          <a:blip r:embed="rId3"/>
          <a:stretch>
            <a:fillRect/>
          </a:stretch>
        </p:blipFill>
        <p:spPr>
          <a:xfrm>
            <a:off x="0" y="251426"/>
            <a:ext cx="11790686" cy="1530229"/>
          </a:xfrm>
          <a:prstGeom prst="rect">
            <a:avLst/>
          </a:prstGeom>
        </p:spPr>
      </p:pic>
    </p:spTree>
    <p:extLst>
      <p:ext uri="{BB962C8B-B14F-4D97-AF65-F5344CB8AC3E}">
        <p14:creationId xmlns:p14="http://schemas.microsoft.com/office/powerpoint/2010/main" val="749935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95008-7151-4BD5-B38E-AAB04029A332}"/>
              </a:ext>
            </a:extLst>
          </p:cNvPr>
          <p:cNvSpPr>
            <a:spLocks noGrp="1"/>
          </p:cNvSpPr>
          <p:nvPr>
            <p:ph type="title"/>
          </p:nvPr>
        </p:nvSpPr>
        <p:spPr>
          <a:xfrm>
            <a:off x="0" y="5532437"/>
            <a:ext cx="12192000" cy="1325563"/>
          </a:xfrm>
          <a:solidFill>
            <a:schemeClr val="accent1"/>
          </a:solidFill>
        </p:spPr>
        <p:txBody>
          <a:bodyPr/>
          <a:lstStyle/>
          <a:p>
            <a:pPr algn="ctr"/>
            <a:r>
              <a:rPr lang="sv-SE" dirty="0">
                <a:solidFill>
                  <a:schemeClr val="bg1"/>
                </a:solidFill>
              </a:rPr>
              <a:t>hemläxa: läs hela boken, använd strukturen ovan</a:t>
            </a:r>
          </a:p>
        </p:txBody>
      </p:sp>
      <p:pic>
        <p:nvPicPr>
          <p:cNvPr id="3" name="Picture 2">
            <a:extLst>
              <a:ext uri="{FF2B5EF4-FFF2-40B4-BE49-F238E27FC236}">
                <a16:creationId xmlns:a16="http://schemas.microsoft.com/office/drawing/2014/main" id="{C3B82927-4FA6-4C7C-8050-8593F41B7543}"/>
              </a:ext>
            </a:extLst>
          </p:cNvPr>
          <p:cNvPicPr>
            <a:picLocks noChangeAspect="1"/>
          </p:cNvPicPr>
          <p:nvPr/>
        </p:nvPicPr>
        <p:blipFill rotWithShape="1">
          <a:blip r:embed="rId3"/>
          <a:srcRect l="3798" t="55696" r="14615" b="4983"/>
          <a:stretch/>
        </p:blipFill>
        <p:spPr>
          <a:xfrm>
            <a:off x="8103139" y="4049574"/>
            <a:ext cx="3842425" cy="1041646"/>
          </a:xfrm>
          <a:prstGeom prst="rect">
            <a:avLst/>
          </a:prstGeom>
        </p:spPr>
      </p:pic>
      <p:pic>
        <p:nvPicPr>
          <p:cNvPr id="6" name="Picture 5">
            <a:extLst>
              <a:ext uri="{FF2B5EF4-FFF2-40B4-BE49-F238E27FC236}">
                <a16:creationId xmlns:a16="http://schemas.microsoft.com/office/drawing/2014/main" id="{F041DB24-FB75-4489-A059-338F533945FA}"/>
              </a:ext>
            </a:extLst>
          </p:cNvPr>
          <p:cNvPicPr>
            <a:picLocks noChangeAspect="1"/>
          </p:cNvPicPr>
          <p:nvPr/>
        </p:nvPicPr>
        <p:blipFill>
          <a:blip r:embed="rId4"/>
          <a:stretch>
            <a:fillRect/>
          </a:stretch>
        </p:blipFill>
        <p:spPr>
          <a:xfrm>
            <a:off x="3804551" y="3357181"/>
            <a:ext cx="3743076" cy="2105480"/>
          </a:xfrm>
          <a:prstGeom prst="rect">
            <a:avLst/>
          </a:prstGeom>
          <a:solidFill>
            <a:schemeClr val="tx2">
              <a:lumMod val="40000"/>
              <a:lumOff val="60000"/>
            </a:schemeClr>
          </a:solidFill>
        </p:spPr>
      </p:pic>
      <p:pic>
        <p:nvPicPr>
          <p:cNvPr id="7" name="Picture 6">
            <a:extLst>
              <a:ext uri="{FF2B5EF4-FFF2-40B4-BE49-F238E27FC236}">
                <a16:creationId xmlns:a16="http://schemas.microsoft.com/office/drawing/2014/main" id="{5AA11C97-A0BC-4348-97F4-25ABE713756E}"/>
              </a:ext>
            </a:extLst>
          </p:cNvPr>
          <p:cNvPicPr>
            <a:picLocks noChangeAspect="1"/>
          </p:cNvPicPr>
          <p:nvPr/>
        </p:nvPicPr>
        <p:blipFill rotWithShape="1">
          <a:blip r:embed="rId5"/>
          <a:srcRect r="33248"/>
          <a:stretch/>
        </p:blipFill>
        <p:spPr>
          <a:xfrm>
            <a:off x="246436" y="2600354"/>
            <a:ext cx="3313887" cy="2792530"/>
          </a:xfrm>
          <a:prstGeom prst="rect">
            <a:avLst/>
          </a:prstGeom>
        </p:spPr>
      </p:pic>
      <p:pic>
        <p:nvPicPr>
          <p:cNvPr id="9" name="Picture 8">
            <a:extLst>
              <a:ext uri="{FF2B5EF4-FFF2-40B4-BE49-F238E27FC236}">
                <a16:creationId xmlns:a16="http://schemas.microsoft.com/office/drawing/2014/main" id="{26A0C948-B876-4041-BC90-A05C3CBE0715}"/>
              </a:ext>
            </a:extLst>
          </p:cNvPr>
          <p:cNvPicPr>
            <a:picLocks noChangeAspect="1"/>
          </p:cNvPicPr>
          <p:nvPr/>
        </p:nvPicPr>
        <p:blipFill>
          <a:blip r:embed="rId6"/>
          <a:stretch>
            <a:fillRect/>
          </a:stretch>
        </p:blipFill>
        <p:spPr>
          <a:xfrm>
            <a:off x="527908" y="373990"/>
            <a:ext cx="4222203" cy="1985774"/>
          </a:xfrm>
          <a:prstGeom prst="rect">
            <a:avLst/>
          </a:prstGeom>
          <a:solidFill>
            <a:schemeClr val="accent2">
              <a:lumMod val="40000"/>
              <a:lumOff val="60000"/>
            </a:schemeClr>
          </a:solidFill>
        </p:spPr>
      </p:pic>
      <p:pic>
        <p:nvPicPr>
          <p:cNvPr id="4" name="Picture 3">
            <a:extLst>
              <a:ext uri="{FF2B5EF4-FFF2-40B4-BE49-F238E27FC236}">
                <a16:creationId xmlns:a16="http://schemas.microsoft.com/office/drawing/2014/main" id="{F9A3E020-9575-4D7A-B4EE-91EB25A599B7}"/>
              </a:ext>
            </a:extLst>
          </p:cNvPr>
          <p:cNvPicPr>
            <a:picLocks noChangeAspect="1"/>
          </p:cNvPicPr>
          <p:nvPr/>
        </p:nvPicPr>
        <p:blipFill>
          <a:blip r:embed="rId7"/>
          <a:stretch>
            <a:fillRect/>
          </a:stretch>
        </p:blipFill>
        <p:spPr>
          <a:xfrm>
            <a:off x="5939899" y="354124"/>
            <a:ext cx="5490503" cy="2942811"/>
          </a:xfrm>
          <a:prstGeom prst="rect">
            <a:avLst/>
          </a:prstGeom>
        </p:spPr>
      </p:pic>
    </p:spTree>
    <p:extLst>
      <p:ext uri="{BB962C8B-B14F-4D97-AF65-F5344CB8AC3E}">
        <p14:creationId xmlns:p14="http://schemas.microsoft.com/office/powerpoint/2010/main" val="250285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2F56F76-B5B6-48F0-B292-071FA64C7029}"/>
              </a:ext>
            </a:extLst>
          </p:cNvPr>
          <p:cNvSpPr>
            <a:spLocks noGrp="1"/>
          </p:cNvSpPr>
          <p:nvPr>
            <p:ph type="title"/>
          </p:nvPr>
        </p:nvSpPr>
        <p:spPr>
          <a:xfrm>
            <a:off x="318539" y="548640"/>
            <a:ext cx="4123569" cy="5431536"/>
          </a:xfrm>
        </p:spPr>
        <p:txBody>
          <a:bodyPr>
            <a:normAutofit/>
          </a:bodyPr>
          <a:lstStyle/>
          <a:p>
            <a:r>
              <a:rPr lang="en-US" sz="3600" dirty="0" err="1"/>
              <a:t>Kommande</a:t>
            </a:r>
            <a:r>
              <a:rPr lang="en-US" sz="3600" dirty="0"/>
              <a:t> </a:t>
            </a:r>
            <a:r>
              <a:rPr lang="en-US" sz="3600" dirty="0" err="1"/>
              <a:t>träffar</a:t>
            </a:r>
            <a:br>
              <a:rPr lang="en-US" sz="3600" dirty="0"/>
            </a:br>
            <a:r>
              <a:rPr lang="en-US" sz="3600" dirty="0"/>
              <a:t>(</a:t>
            </a:r>
            <a:r>
              <a:rPr lang="en-US" sz="3600" dirty="0" err="1"/>
              <a:t>efter</a:t>
            </a:r>
            <a:r>
              <a:rPr lang="en-US" sz="3600" dirty="0"/>
              <a:t> </a:t>
            </a:r>
            <a:r>
              <a:rPr lang="en-US" sz="3600" dirty="0" err="1"/>
              <a:t>sommaren</a:t>
            </a:r>
            <a:r>
              <a:rPr lang="en-US" sz="3600" dirty="0"/>
              <a:t>)</a:t>
            </a:r>
          </a:p>
        </p:txBody>
      </p:sp>
      <p:sp>
        <p:nvSpPr>
          <p:cNvPr id="2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92A0806-8513-4FC5-92B7-F41AF97D2308}"/>
              </a:ext>
            </a:extLst>
          </p:cNvPr>
          <p:cNvSpPr>
            <a:spLocks noGrp="1"/>
          </p:cNvSpPr>
          <p:nvPr>
            <p:ph idx="1"/>
          </p:nvPr>
        </p:nvSpPr>
        <p:spPr>
          <a:xfrm>
            <a:off x="5126418" y="1726163"/>
            <a:ext cx="6630153" cy="4257464"/>
          </a:xfrm>
        </p:spPr>
        <p:txBody>
          <a:bodyPr anchor="ctr">
            <a:normAutofit/>
          </a:bodyPr>
          <a:lstStyle/>
          <a:p>
            <a:pPr marL="0" indent="0">
              <a:spcBef>
                <a:spcPts val="2400"/>
              </a:spcBef>
              <a:buNone/>
            </a:pPr>
            <a:r>
              <a:rPr lang="sv-SE" dirty="0"/>
              <a:t>De sju församlingarna</a:t>
            </a:r>
          </a:p>
          <a:p>
            <a:pPr marL="0" indent="0">
              <a:spcBef>
                <a:spcPts val="2400"/>
              </a:spcBef>
              <a:buNone/>
            </a:pPr>
            <a:r>
              <a:rPr lang="sv-SE" dirty="0"/>
              <a:t>Vedermödan, översikt</a:t>
            </a:r>
          </a:p>
          <a:p>
            <a:pPr marL="0" indent="0">
              <a:spcBef>
                <a:spcPts val="2400"/>
              </a:spcBef>
              <a:buNone/>
            </a:pPr>
            <a:r>
              <a:rPr lang="sv-SE" dirty="0"/>
              <a:t>Vedermödan, djupdykning</a:t>
            </a:r>
          </a:p>
          <a:p>
            <a:pPr marL="0" indent="0">
              <a:spcBef>
                <a:spcPts val="2400"/>
              </a:spcBef>
              <a:buNone/>
            </a:pPr>
            <a:r>
              <a:rPr lang="sv-SE" dirty="0"/>
              <a:t>Återkomsten och </a:t>
            </a:r>
            <a:r>
              <a:rPr lang="sv-SE" dirty="0" err="1"/>
              <a:t>uppryckandet</a:t>
            </a:r>
            <a:endParaRPr lang="en-US" dirty="0"/>
          </a:p>
          <a:p>
            <a:endParaRPr lang="en-US" dirty="0"/>
          </a:p>
          <a:p>
            <a:endParaRPr lang="en-US" dirty="0"/>
          </a:p>
        </p:txBody>
      </p:sp>
    </p:spTree>
    <p:extLst>
      <p:ext uri="{BB962C8B-B14F-4D97-AF65-F5344CB8AC3E}">
        <p14:creationId xmlns:p14="http://schemas.microsoft.com/office/powerpoint/2010/main" val="3185004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2F56F76-B5B6-48F0-B292-071FA64C7029}"/>
              </a:ext>
            </a:extLst>
          </p:cNvPr>
          <p:cNvSpPr>
            <a:spLocks noGrp="1"/>
          </p:cNvSpPr>
          <p:nvPr>
            <p:ph type="title"/>
          </p:nvPr>
        </p:nvSpPr>
        <p:spPr>
          <a:xfrm>
            <a:off x="318539" y="548640"/>
            <a:ext cx="4123569" cy="5431536"/>
          </a:xfrm>
        </p:spPr>
        <p:txBody>
          <a:bodyPr>
            <a:normAutofit/>
          </a:bodyPr>
          <a:lstStyle/>
          <a:p>
            <a:r>
              <a:rPr lang="en-US" sz="3600" dirty="0"/>
              <a:t>Agenda</a:t>
            </a:r>
          </a:p>
        </p:txBody>
      </p:sp>
      <p:sp>
        <p:nvSpPr>
          <p:cNvPr id="2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92A0806-8513-4FC5-92B7-F41AF97D2308}"/>
              </a:ext>
            </a:extLst>
          </p:cNvPr>
          <p:cNvSpPr>
            <a:spLocks noGrp="1"/>
          </p:cNvSpPr>
          <p:nvPr>
            <p:ph idx="1"/>
          </p:nvPr>
        </p:nvSpPr>
        <p:spPr>
          <a:xfrm>
            <a:off x="5126418" y="1726163"/>
            <a:ext cx="6630153" cy="4257464"/>
          </a:xfrm>
        </p:spPr>
        <p:txBody>
          <a:bodyPr anchor="ctr">
            <a:normAutofit/>
          </a:bodyPr>
          <a:lstStyle/>
          <a:p>
            <a:pPr marL="0" indent="0">
              <a:spcBef>
                <a:spcPts val="2400"/>
              </a:spcBef>
              <a:buNone/>
            </a:pPr>
            <a:r>
              <a:rPr lang="sv-SE" dirty="0"/>
              <a:t>19:00 - Välkommen</a:t>
            </a:r>
          </a:p>
          <a:p>
            <a:pPr marL="0" indent="0">
              <a:spcBef>
                <a:spcPts val="2400"/>
              </a:spcBef>
              <a:buNone/>
            </a:pPr>
            <a:r>
              <a:rPr lang="sv-SE" dirty="0"/>
              <a:t>19:10 - Presentation</a:t>
            </a:r>
          </a:p>
          <a:p>
            <a:pPr marL="0" indent="0">
              <a:spcBef>
                <a:spcPts val="2400"/>
              </a:spcBef>
              <a:buNone/>
            </a:pPr>
            <a:r>
              <a:rPr lang="sv-SE" dirty="0"/>
              <a:t>19:50 - Frågestund</a:t>
            </a:r>
          </a:p>
          <a:p>
            <a:pPr marL="0" indent="0">
              <a:spcBef>
                <a:spcPts val="2400"/>
              </a:spcBef>
              <a:buNone/>
            </a:pPr>
            <a:r>
              <a:rPr lang="sv-SE" dirty="0"/>
              <a:t>20:00 - Slut</a:t>
            </a:r>
          </a:p>
          <a:p>
            <a:pPr marL="0" indent="0">
              <a:spcBef>
                <a:spcPts val="2400"/>
              </a:spcBef>
              <a:buNone/>
            </a:pPr>
            <a:r>
              <a:rPr lang="sv-SE" dirty="0"/>
              <a:t>Eftersnack i mindre grupper för de som vill</a:t>
            </a:r>
            <a:endParaRPr lang="en-US" dirty="0"/>
          </a:p>
          <a:p>
            <a:endParaRPr lang="en-US" dirty="0"/>
          </a:p>
          <a:p>
            <a:endParaRPr lang="en-US" dirty="0"/>
          </a:p>
        </p:txBody>
      </p:sp>
    </p:spTree>
    <p:extLst>
      <p:ext uri="{BB962C8B-B14F-4D97-AF65-F5344CB8AC3E}">
        <p14:creationId xmlns:p14="http://schemas.microsoft.com/office/powerpoint/2010/main" val="27942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AD10B4-12FD-4422-A01E-638E28CAD1C2}"/>
              </a:ext>
            </a:extLst>
          </p:cNvPr>
          <p:cNvSpPr>
            <a:spLocks noGrp="1"/>
          </p:cNvSpPr>
          <p:nvPr>
            <p:ph idx="1"/>
          </p:nvPr>
        </p:nvSpPr>
        <p:spPr>
          <a:xfrm>
            <a:off x="461059" y="3634628"/>
            <a:ext cx="11375077" cy="2449886"/>
          </a:xfrm>
        </p:spPr>
        <p:txBody>
          <a:bodyPr anchor="ctr">
            <a:normAutofit/>
          </a:bodyPr>
          <a:lstStyle/>
          <a:p>
            <a:pPr marL="0" indent="0" algn="ctr">
              <a:buNone/>
            </a:pPr>
            <a:r>
              <a:rPr lang="sv-SE" sz="4800" b="1" dirty="0"/>
              <a:t>Yttersta tiden - ett budskap om hopp!</a:t>
            </a:r>
          </a:p>
        </p:txBody>
      </p:sp>
      <p:cxnSp>
        <p:nvCxnSpPr>
          <p:cNvPr id="23" name="Straight Connector 22">
            <a:extLst>
              <a:ext uri="{FF2B5EF4-FFF2-40B4-BE49-F238E27FC236}">
                <a16:creationId xmlns:a16="http://schemas.microsoft.com/office/drawing/2014/main" id="{EAC34415-4024-4D3D-AF2E-F4C13C35826D}"/>
              </a:ext>
            </a:extLst>
          </p:cNvPr>
          <p:cNvCxnSpPr>
            <a:cxnSpLocks/>
          </p:cNvCxnSpPr>
          <p:nvPr/>
        </p:nvCxnSpPr>
        <p:spPr>
          <a:xfrm>
            <a:off x="491792" y="2337268"/>
            <a:ext cx="10593817" cy="0"/>
          </a:xfrm>
          <a:prstGeom prst="line">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9C395B3-F87A-4326-BE2F-3D63EBD8FFC6}"/>
              </a:ext>
            </a:extLst>
          </p:cNvPr>
          <p:cNvCxnSpPr/>
          <p:nvPr/>
        </p:nvCxnSpPr>
        <p:spPr>
          <a:xfrm>
            <a:off x="2239909" y="2131080"/>
            <a:ext cx="0" cy="510988"/>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0CC6306-90AC-40E6-98CB-32E94EC88E6D}"/>
              </a:ext>
            </a:extLst>
          </p:cNvPr>
          <p:cNvSpPr txBox="1"/>
          <p:nvPr/>
        </p:nvSpPr>
        <p:spPr>
          <a:xfrm>
            <a:off x="1174008" y="1184905"/>
            <a:ext cx="2131802" cy="954107"/>
          </a:xfrm>
          <a:prstGeom prst="rect">
            <a:avLst/>
          </a:prstGeom>
          <a:noFill/>
        </p:spPr>
        <p:txBody>
          <a:bodyPr wrap="none" rtlCol="0">
            <a:spAutoFit/>
          </a:bodyPr>
          <a:lstStyle/>
          <a:p>
            <a:pPr algn="ctr"/>
            <a:r>
              <a:rPr lang="sv-SE" sz="2800" dirty="0"/>
              <a:t>Jesus</a:t>
            </a:r>
          </a:p>
          <a:p>
            <a:pPr algn="ctr"/>
            <a:r>
              <a:rPr lang="sv-SE" sz="2800" dirty="0"/>
              <a:t>uppståndelse</a:t>
            </a:r>
          </a:p>
        </p:txBody>
      </p:sp>
      <p:cxnSp>
        <p:nvCxnSpPr>
          <p:cNvPr id="26" name="Straight Connector 25">
            <a:extLst>
              <a:ext uri="{FF2B5EF4-FFF2-40B4-BE49-F238E27FC236}">
                <a16:creationId xmlns:a16="http://schemas.microsoft.com/office/drawing/2014/main" id="{7639C821-DDBB-4D05-BC3F-8F89C7D6621B}"/>
              </a:ext>
            </a:extLst>
          </p:cNvPr>
          <p:cNvCxnSpPr/>
          <p:nvPr/>
        </p:nvCxnSpPr>
        <p:spPr>
          <a:xfrm>
            <a:off x="5750893" y="2081774"/>
            <a:ext cx="0" cy="510988"/>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9D319F2-C9E9-4F49-8350-E19DCD0160D1}"/>
              </a:ext>
            </a:extLst>
          </p:cNvPr>
          <p:cNvSpPr txBox="1"/>
          <p:nvPr/>
        </p:nvSpPr>
        <p:spPr>
          <a:xfrm>
            <a:off x="5353187" y="1607860"/>
            <a:ext cx="795411" cy="523220"/>
          </a:xfrm>
          <a:prstGeom prst="rect">
            <a:avLst/>
          </a:prstGeom>
          <a:noFill/>
        </p:spPr>
        <p:txBody>
          <a:bodyPr wrap="none" rtlCol="0">
            <a:spAutoFit/>
          </a:bodyPr>
          <a:lstStyle/>
          <a:p>
            <a:pPr algn="ctr"/>
            <a:r>
              <a:rPr lang="sv-SE" sz="2800"/>
              <a:t>idag</a:t>
            </a:r>
          </a:p>
        </p:txBody>
      </p:sp>
      <p:cxnSp>
        <p:nvCxnSpPr>
          <p:cNvPr id="28" name="Straight Connector 27">
            <a:extLst>
              <a:ext uri="{FF2B5EF4-FFF2-40B4-BE49-F238E27FC236}">
                <a16:creationId xmlns:a16="http://schemas.microsoft.com/office/drawing/2014/main" id="{ED77C5AE-5473-47CB-8AE1-0FEBAA92C81C}"/>
              </a:ext>
            </a:extLst>
          </p:cNvPr>
          <p:cNvCxnSpPr/>
          <p:nvPr/>
        </p:nvCxnSpPr>
        <p:spPr>
          <a:xfrm>
            <a:off x="7491953" y="2131080"/>
            <a:ext cx="0" cy="510988"/>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18688B93-0B5F-43EE-8186-126B9E8C0506}"/>
              </a:ext>
            </a:extLst>
          </p:cNvPr>
          <p:cNvSpPr txBox="1"/>
          <p:nvPr/>
        </p:nvSpPr>
        <p:spPr>
          <a:xfrm>
            <a:off x="6641947" y="1225349"/>
            <a:ext cx="1758357" cy="954107"/>
          </a:xfrm>
          <a:prstGeom prst="rect">
            <a:avLst/>
          </a:prstGeom>
          <a:noFill/>
        </p:spPr>
        <p:txBody>
          <a:bodyPr wrap="square" rtlCol="0">
            <a:spAutoFit/>
          </a:bodyPr>
          <a:lstStyle/>
          <a:p>
            <a:pPr algn="ctr"/>
            <a:r>
              <a:rPr lang="sv-SE" sz="2800"/>
              <a:t>Jesu återkomst</a:t>
            </a:r>
          </a:p>
        </p:txBody>
      </p:sp>
      <p:sp>
        <p:nvSpPr>
          <p:cNvPr id="30" name="TextBox 29">
            <a:extLst>
              <a:ext uri="{FF2B5EF4-FFF2-40B4-BE49-F238E27FC236}">
                <a16:creationId xmlns:a16="http://schemas.microsoft.com/office/drawing/2014/main" id="{44991F7F-8645-4DBB-8547-2C25F4D157F0}"/>
              </a:ext>
            </a:extLst>
          </p:cNvPr>
          <p:cNvSpPr txBox="1"/>
          <p:nvPr/>
        </p:nvSpPr>
        <p:spPr>
          <a:xfrm>
            <a:off x="8816561" y="1735142"/>
            <a:ext cx="2761141" cy="523220"/>
          </a:xfrm>
          <a:prstGeom prst="rect">
            <a:avLst/>
          </a:prstGeom>
          <a:noFill/>
        </p:spPr>
        <p:txBody>
          <a:bodyPr wrap="none" rtlCol="0">
            <a:spAutoFit/>
          </a:bodyPr>
          <a:lstStyle/>
          <a:p>
            <a:pPr algn="ctr"/>
            <a:r>
              <a:rPr lang="sv-SE" sz="2800"/>
              <a:t>himlen/evigheten</a:t>
            </a:r>
          </a:p>
        </p:txBody>
      </p:sp>
      <p:sp>
        <p:nvSpPr>
          <p:cNvPr id="32" name="Rectangle 31">
            <a:extLst>
              <a:ext uri="{FF2B5EF4-FFF2-40B4-BE49-F238E27FC236}">
                <a16:creationId xmlns:a16="http://schemas.microsoft.com/office/drawing/2014/main" id="{BBFE72EF-22BE-42AD-AF4E-B0B01B11C763}"/>
              </a:ext>
            </a:extLst>
          </p:cNvPr>
          <p:cNvSpPr/>
          <p:nvPr/>
        </p:nvSpPr>
        <p:spPr>
          <a:xfrm>
            <a:off x="5468805" y="2704177"/>
            <a:ext cx="2346282" cy="367748"/>
          </a:xfrm>
          <a:prstGeom prst="rect">
            <a:avLst/>
          </a:prstGeom>
          <a:gradFill flip="none" rotWithShape="1">
            <a:gsLst>
              <a:gs pos="0">
                <a:schemeClr val="accent2"/>
              </a:gs>
              <a:gs pos="46000">
                <a:schemeClr val="accent2">
                  <a:lumMod val="89000"/>
                </a:schemeClr>
              </a:gs>
              <a:gs pos="97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47020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FC3FAB8-3650-4805-B113-78C2425CC31B}"/>
              </a:ext>
            </a:extLst>
          </p:cNvPr>
          <p:cNvCxnSpPr>
            <a:cxnSpLocks/>
          </p:cNvCxnSpPr>
          <p:nvPr/>
        </p:nvCxnSpPr>
        <p:spPr>
          <a:xfrm>
            <a:off x="5390026" y="1499347"/>
            <a:ext cx="5580495" cy="16808"/>
          </a:xfrm>
          <a:prstGeom prst="line">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58D3D8A-B381-4799-B441-6015336E1777}"/>
              </a:ext>
            </a:extLst>
          </p:cNvPr>
          <p:cNvCxnSpPr>
            <a:cxnSpLocks/>
          </p:cNvCxnSpPr>
          <p:nvPr/>
        </p:nvCxnSpPr>
        <p:spPr>
          <a:xfrm>
            <a:off x="589280" y="1499347"/>
            <a:ext cx="4776097" cy="0"/>
          </a:xfrm>
          <a:prstGeom prst="line">
            <a:avLst/>
          </a:prstGeom>
          <a:ln w="127000">
            <a:prstDash val="sysDot"/>
            <a:tailEnd type="non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10FC46D-D112-479D-9598-D5FE91BED9C3}"/>
              </a:ext>
            </a:extLst>
          </p:cNvPr>
          <p:cNvCxnSpPr/>
          <p:nvPr/>
        </p:nvCxnSpPr>
        <p:spPr>
          <a:xfrm>
            <a:off x="8204935" y="1317812"/>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2242A9D-326F-48A2-BDA8-E1CBBB73D9E4}"/>
              </a:ext>
            </a:extLst>
          </p:cNvPr>
          <p:cNvCxnSpPr/>
          <p:nvPr/>
        </p:nvCxnSpPr>
        <p:spPr>
          <a:xfrm>
            <a:off x="589280" y="1289721"/>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CE11A42-D8DA-4FEA-81B9-B1FFAE58BB2C}"/>
              </a:ext>
            </a:extLst>
          </p:cNvPr>
          <p:cNvCxnSpPr>
            <a:cxnSpLocks/>
          </p:cNvCxnSpPr>
          <p:nvPr/>
        </p:nvCxnSpPr>
        <p:spPr>
          <a:xfrm>
            <a:off x="6793669" y="1314450"/>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DDA309E-06FE-4036-845B-8AFD2BC92597}"/>
              </a:ext>
            </a:extLst>
          </p:cNvPr>
          <p:cNvCxnSpPr/>
          <p:nvPr/>
        </p:nvCxnSpPr>
        <p:spPr>
          <a:xfrm>
            <a:off x="5390026" y="1285314"/>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CC39491-F53C-4C64-A7A7-190A2BDD37B3}"/>
              </a:ext>
            </a:extLst>
          </p:cNvPr>
          <p:cNvCxnSpPr/>
          <p:nvPr/>
        </p:nvCxnSpPr>
        <p:spPr>
          <a:xfrm>
            <a:off x="1263402" y="1289721"/>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C078D11-338E-486F-B9DE-37114021305F}"/>
              </a:ext>
            </a:extLst>
          </p:cNvPr>
          <p:cNvSpPr txBox="1"/>
          <p:nvPr/>
        </p:nvSpPr>
        <p:spPr>
          <a:xfrm>
            <a:off x="1139442" y="1623934"/>
            <a:ext cx="1261820" cy="523220"/>
          </a:xfrm>
          <a:prstGeom prst="rect">
            <a:avLst/>
          </a:prstGeom>
          <a:noFill/>
        </p:spPr>
        <p:txBody>
          <a:bodyPr wrap="none" rtlCol="0">
            <a:spAutoFit/>
          </a:bodyPr>
          <a:lstStyle/>
          <a:p>
            <a:r>
              <a:rPr lang="sv-SE" sz="2800" dirty="0"/>
              <a:t>70 e.Kr.</a:t>
            </a:r>
          </a:p>
        </p:txBody>
      </p:sp>
      <p:cxnSp>
        <p:nvCxnSpPr>
          <p:cNvPr id="18" name="Straight Connector 17">
            <a:extLst>
              <a:ext uri="{FF2B5EF4-FFF2-40B4-BE49-F238E27FC236}">
                <a16:creationId xmlns:a16="http://schemas.microsoft.com/office/drawing/2014/main" id="{320FF5FB-AC17-472F-9D41-0160AEAC3227}"/>
              </a:ext>
            </a:extLst>
          </p:cNvPr>
          <p:cNvCxnSpPr/>
          <p:nvPr/>
        </p:nvCxnSpPr>
        <p:spPr>
          <a:xfrm>
            <a:off x="4498176" y="1314450"/>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56A788B-3C98-49DC-9C21-3C6AF47D39ED}"/>
              </a:ext>
            </a:extLst>
          </p:cNvPr>
          <p:cNvSpPr txBox="1"/>
          <p:nvPr/>
        </p:nvSpPr>
        <p:spPr>
          <a:xfrm>
            <a:off x="3809804" y="1623934"/>
            <a:ext cx="795411" cy="523220"/>
          </a:xfrm>
          <a:prstGeom prst="rect">
            <a:avLst/>
          </a:prstGeom>
          <a:noFill/>
        </p:spPr>
        <p:txBody>
          <a:bodyPr wrap="none" rtlCol="0">
            <a:spAutoFit/>
          </a:bodyPr>
          <a:lstStyle/>
          <a:p>
            <a:r>
              <a:rPr lang="sv-SE" sz="2800" dirty="0"/>
              <a:t>idag</a:t>
            </a:r>
          </a:p>
        </p:txBody>
      </p:sp>
      <p:sp>
        <p:nvSpPr>
          <p:cNvPr id="21" name="TextBox 20">
            <a:extLst>
              <a:ext uri="{FF2B5EF4-FFF2-40B4-BE49-F238E27FC236}">
                <a16:creationId xmlns:a16="http://schemas.microsoft.com/office/drawing/2014/main" id="{84CEEC2B-3B27-4413-B831-DF11B5368295}"/>
              </a:ext>
            </a:extLst>
          </p:cNvPr>
          <p:cNvSpPr txBox="1"/>
          <p:nvPr/>
        </p:nvSpPr>
        <p:spPr>
          <a:xfrm>
            <a:off x="5732760" y="1623934"/>
            <a:ext cx="986167" cy="523220"/>
          </a:xfrm>
          <a:prstGeom prst="rect">
            <a:avLst/>
          </a:prstGeom>
          <a:noFill/>
        </p:spPr>
        <p:txBody>
          <a:bodyPr wrap="none" rtlCol="0">
            <a:spAutoFit/>
          </a:bodyPr>
          <a:lstStyle/>
          <a:p>
            <a:r>
              <a:rPr lang="sv-SE" sz="2800" dirty="0"/>
              <a:t>3½ år</a:t>
            </a:r>
          </a:p>
        </p:txBody>
      </p:sp>
      <p:sp>
        <p:nvSpPr>
          <p:cNvPr id="22" name="TextBox 21">
            <a:extLst>
              <a:ext uri="{FF2B5EF4-FFF2-40B4-BE49-F238E27FC236}">
                <a16:creationId xmlns:a16="http://schemas.microsoft.com/office/drawing/2014/main" id="{D81A4545-D817-4E02-ACD3-E7E46253E978}"/>
              </a:ext>
            </a:extLst>
          </p:cNvPr>
          <p:cNvSpPr txBox="1"/>
          <p:nvPr/>
        </p:nvSpPr>
        <p:spPr>
          <a:xfrm>
            <a:off x="7156392" y="1623934"/>
            <a:ext cx="986167" cy="523220"/>
          </a:xfrm>
          <a:prstGeom prst="rect">
            <a:avLst/>
          </a:prstGeom>
          <a:noFill/>
        </p:spPr>
        <p:txBody>
          <a:bodyPr wrap="none" rtlCol="0">
            <a:spAutoFit/>
          </a:bodyPr>
          <a:lstStyle/>
          <a:p>
            <a:r>
              <a:rPr lang="sv-SE" sz="2800" dirty="0"/>
              <a:t>3½ år</a:t>
            </a:r>
          </a:p>
        </p:txBody>
      </p:sp>
      <p:sp>
        <p:nvSpPr>
          <p:cNvPr id="23" name="Rectangle 22">
            <a:extLst>
              <a:ext uri="{FF2B5EF4-FFF2-40B4-BE49-F238E27FC236}">
                <a16:creationId xmlns:a16="http://schemas.microsoft.com/office/drawing/2014/main" id="{B25C2D67-F74D-40F1-A0F4-6AB6AA919C12}"/>
              </a:ext>
            </a:extLst>
          </p:cNvPr>
          <p:cNvSpPr/>
          <p:nvPr/>
        </p:nvSpPr>
        <p:spPr>
          <a:xfrm>
            <a:off x="4585447" y="723892"/>
            <a:ext cx="3619481" cy="544041"/>
          </a:xfrm>
          <a:prstGeom prst="rect">
            <a:avLst/>
          </a:prstGeom>
          <a:gradFill flip="none" rotWithShape="1">
            <a:gsLst>
              <a:gs pos="30000">
                <a:schemeClr val="accent1"/>
              </a:gs>
              <a:gs pos="0">
                <a:schemeClr val="accent1">
                  <a:lumMod val="5000"/>
                  <a:lumOff val="9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a:t>Romarriket</a:t>
            </a:r>
          </a:p>
        </p:txBody>
      </p:sp>
      <p:sp>
        <p:nvSpPr>
          <p:cNvPr id="36" name="Rectangle 35">
            <a:extLst>
              <a:ext uri="{FF2B5EF4-FFF2-40B4-BE49-F238E27FC236}">
                <a16:creationId xmlns:a16="http://schemas.microsoft.com/office/drawing/2014/main" id="{8D6C29E2-8CEC-433C-BD99-F9397C9B9165}"/>
              </a:ext>
            </a:extLst>
          </p:cNvPr>
          <p:cNvSpPr/>
          <p:nvPr/>
        </p:nvSpPr>
        <p:spPr>
          <a:xfrm>
            <a:off x="8278914" y="725585"/>
            <a:ext cx="2691607" cy="544041"/>
          </a:xfrm>
          <a:prstGeom prst="rect">
            <a:avLst/>
          </a:prstGeom>
          <a:gradFill flip="none" rotWithShape="1">
            <a:gsLst>
              <a:gs pos="30000">
                <a:schemeClr val="accent1"/>
              </a:gs>
              <a:gs pos="0">
                <a:schemeClr val="accent1">
                  <a:lumMod val="5000"/>
                  <a:lumOff val="95000"/>
                </a:schemeClr>
              </a:gs>
              <a:gs pos="10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a:t>Guds rike</a:t>
            </a:r>
          </a:p>
        </p:txBody>
      </p:sp>
      <p:sp>
        <p:nvSpPr>
          <p:cNvPr id="38" name="TextBox 37">
            <a:extLst>
              <a:ext uri="{FF2B5EF4-FFF2-40B4-BE49-F238E27FC236}">
                <a16:creationId xmlns:a16="http://schemas.microsoft.com/office/drawing/2014/main" id="{23EEE19F-A881-403A-8595-4907D5DB1E54}"/>
              </a:ext>
            </a:extLst>
          </p:cNvPr>
          <p:cNvSpPr txBox="1"/>
          <p:nvPr/>
        </p:nvSpPr>
        <p:spPr>
          <a:xfrm>
            <a:off x="1713090" y="707079"/>
            <a:ext cx="1658083" cy="523220"/>
          </a:xfrm>
          <a:prstGeom prst="rect">
            <a:avLst/>
          </a:prstGeom>
          <a:noFill/>
        </p:spPr>
        <p:txBody>
          <a:bodyPr wrap="none" rtlCol="0">
            <a:spAutoFit/>
          </a:bodyPr>
          <a:lstStyle/>
          <a:p>
            <a:r>
              <a:rPr lang="sv-SE" sz="2800" dirty="0"/>
              <a:t>tidsluckan</a:t>
            </a:r>
          </a:p>
        </p:txBody>
      </p:sp>
      <p:sp>
        <p:nvSpPr>
          <p:cNvPr id="24" name="Rectangle: Rounded Corners 23">
            <a:extLst>
              <a:ext uri="{FF2B5EF4-FFF2-40B4-BE49-F238E27FC236}">
                <a16:creationId xmlns:a16="http://schemas.microsoft.com/office/drawing/2014/main" id="{CB5AA405-FB2C-4350-9D2D-1AF2DF59E011}"/>
              </a:ext>
            </a:extLst>
          </p:cNvPr>
          <p:cNvSpPr/>
          <p:nvPr/>
        </p:nvSpPr>
        <p:spPr>
          <a:xfrm>
            <a:off x="765811" y="5925654"/>
            <a:ext cx="11080740" cy="597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tabLst>
                <a:tab pos="10042525" algn="r"/>
              </a:tabLst>
            </a:pPr>
            <a:r>
              <a:rPr lang="sv-SE" sz="2800" dirty="0"/>
              <a:t>Uppståndelsen, start nådetiden, nationen Israel i förstockelse</a:t>
            </a:r>
          </a:p>
        </p:txBody>
      </p:sp>
      <p:cxnSp>
        <p:nvCxnSpPr>
          <p:cNvPr id="3" name="Connector: Elbow 2">
            <a:extLst>
              <a:ext uri="{FF2B5EF4-FFF2-40B4-BE49-F238E27FC236}">
                <a16:creationId xmlns:a16="http://schemas.microsoft.com/office/drawing/2014/main" id="{B5E4EE9A-142B-4F72-929F-09F38C1B70D4}"/>
              </a:ext>
            </a:extLst>
          </p:cNvPr>
          <p:cNvCxnSpPr>
            <a:cxnSpLocks/>
            <a:stCxn id="24" idx="1"/>
          </p:cNvCxnSpPr>
          <p:nvPr/>
        </p:nvCxnSpPr>
        <p:spPr>
          <a:xfrm rot="10800000">
            <a:off x="589287" y="2147154"/>
            <a:ext cx="176525" cy="4077032"/>
          </a:xfrm>
          <a:prstGeom prst="bentConnector2">
            <a:avLst/>
          </a:prstGeom>
          <a:ln w="34925">
            <a:prstDash val="solid"/>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26BD16BB-3FD6-43FE-97A4-B7AF84B775D4}"/>
              </a:ext>
            </a:extLst>
          </p:cNvPr>
          <p:cNvSpPr/>
          <p:nvPr/>
        </p:nvSpPr>
        <p:spPr>
          <a:xfrm>
            <a:off x="2061494" y="5137967"/>
            <a:ext cx="9785057" cy="601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2800" dirty="0"/>
              <a:t>Jerusalem och templet förstörs, start på diasporan</a:t>
            </a:r>
          </a:p>
        </p:txBody>
      </p:sp>
      <p:cxnSp>
        <p:nvCxnSpPr>
          <p:cNvPr id="27" name="Connector: Elbow 26">
            <a:extLst>
              <a:ext uri="{FF2B5EF4-FFF2-40B4-BE49-F238E27FC236}">
                <a16:creationId xmlns:a16="http://schemas.microsoft.com/office/drawing/2014/main" id="{F2569DD0-BBD3-4D7A-9098-D0A1423DB01C}"/>
              </a:ext>
            </a:extLst>
          </p:cNvPr>
          <p:cNvCxnSpPr>
            <a:cxnSpLocks/>
            <a:stCxn id="25" idx="1"/>
          </p:cNvCxnSpPr>
          <p:nvPr/>
        </p:nvCxnSpPr>
        <p:spPr>
          <a:xfrm rot="10800000">
            <a:off x="1263402" y="2147155"/>
            <a:ext cx="798092" cy="3291531"/>
          </a:xfrm>
          <a:prstGeom prst="bentConnector2">
            <a:avLst/>
          </a:prstGeom>
          <a:ln w="34925">
            <a:prstDash val="solid"/>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a:extLst>
              <a:ext uri="{FF2B5EF4-FFF2-40B4-BE49-F238E27FC236}">
                <a16:creationId xmlns:a16="http://schemas.microsoft.com/office/drawing/2014/main" id="{A7F22DE3-938B-433B-BF60-01DFC09E92A0}"/>
              </a:ext>
            </a:extLst>
          </p:cNvPr>
          <p:cNvSpPr/>
          <p:nvPr/>
        </p:nvSpPr>
        <p:spPr>
          <a:xfrm>
            <a:off x="5143516" y="3562591"/>
            <a:ext cx="6703035" cy="601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2800" dirty="0"/>
              <a:t>Romarriket återuppstår, 10 kungar</a:t>
            </a:r>
          </a:p>
        </p:txBody>
      </p:sp>
      <p:cxnSp>
        <p:nvCxnSpPr>
          <p:cNvPr id="32" name="Connector: Elbow 31">
            <a:extLst>
              <a:ext uri="{FF2B5EF4-FFF2-40B4-BE49-F238E27FC236}">
                <a16:creationId xmlns:a16="http://schemas.microsoft.com/office/drawing/2014/main" id="{D1B71A4E-4A3F-49A0-8ED7-1789B102BB89}"/>
              </a:ext>
            </a:extLst>
          </p:cNvPr>
          <p:cNvCxnSpPr>
            <a:cxnSpLocks/>
            <a:stCxn id="31" idx="1"/>
          </p:cNvCxnSpPr>
          <p:nvPr/>
        </p:nvCxnSpPr>
        <p:spPr>
          <a:xfrm rot="10800000">
            <a:off x="4723162" y="2153871"/>
            <a:ext cx="420354" cy="1709439"/>
          </a:xfrm>
          <a:prstGeom prst="bentConnector2">
            <a:avLst/>
          </a:prstGeom>
          <a:ln w="34925">
            <a:prstDash val="solid"/>
            <a:tailEnd type="triangle"/>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5ED0C0EA-CDD0-48B0-9601-46D1F84D00FB}"/>
              </a:ext>
            </a:extLst>
          </p:cNvPr>
          <p:cNvSpPr/>
          <p:nvPr/>
        </p:nvSpPr>
        <p:spPr>
          <a:xfrm>
            <a:off x="4034798" y="4350279"/>
            <a:ext cx="7811753" cy="601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2800" dirty="0"/>
              <a:t>Start på återvändningen, Jerusalem återuppbyggs</a:t>
            </a:r>
          </a:p>
        </p:txBody>
      </p:sp>
      <p:cxnSp>
        <p:nvCxnSpPr>
          <p:cNvPr id="37" name="Connector: Elbow 36">
            <a:extLst>
              <a:ext uri="{FF2B5EF4-FFF2-40B4-BE49-F238E27FC236}">
                <a16:creationId xmlns:a16="http://schemas.microsoft.com/office/drawing/2014/main" id="{436BD4E3-7940-4A78-8F07-19DDBBB0BD81}"/>
              </a:ext>
            </a:extLst>
          </p:cNvPr>
          <p:cNvCxnSpPr>
            <a:cxnSpLocks/>
            <a:stCxn id="35" idx="1"/>
          </p:cNvCxnSpPr>
          <p:nvPr/>
        </p:nvCxnSpPr>
        <p:spPr>
          <a:xfrm rot="10800000">
            <a:off x="3756950" y="2153869"/>
            <a:ext cx="277848" cy="2497128"/>
          </a:xfrm>
          <a:prstGeom prst="bentConnector2">
            <a:avLst/>
          </a:prstGeom>
          <a:ln w="34925">
            <a:prstDash val="solid"/>
            <a:tailEnd type="triangle"/>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CDB0C8DA-29F5-4372-A1E1-16CDE753ED83}"/>
              </a:ext>
            </a:extLst>
          </p:cNvPr>
          <p:cNvSpPr/>
          <p:nvPr/>
        </p:nvSpPr>
        <p:spPr>
          <a:xfrm>
            <a:off x="5566425" y="2774903"/>
            <a:ext cx="6280126" cy="601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2800" dirty="0"/>
              <a:t>Religiöst uppvaknande i Israel</a:t>
            </a:r>
          </a:p>
        </p:txBody>
      </p:sp>
      <p:cxnSp>
        <p:nvCxnSpPr>
          <p:cNvPr id="42" name="Connector: Elbow 41">
            <a:extLst>
              <a:ext uri="{FF2B5EF4-FFF2-40B4-BE49-F238E27FC236}">
                <a16:creationId xmlns:a16="http://schemas.microsoft.com/office/drawing/2014/main" id="{BD6E6298-9183-4D03-A581-AB11DC3CD2AF}"/>
              </a:ext>
            </a:extLst>
          </p:cNvPr>
          <p:cNvCxnSpPr>
            <a:cxnSpLocks/>
            <a:stCxn id="41" idx="1"/>
          </p:cNvCxnSpPr>
          <p:nvPr/>
        </p:nvCxnSpPr>
        <p:spPr>
          <a:xfrm rot="10800000">
            <a:off x="5210847" y="2147161"/>
            <a:ext cx="355578" cy="928461"/>
          </a:xfrm>
          <a:prstGeom prst="bentConnector2">
            <a:avLst/>
          </a:prstGeom>
          <a:ln w="34925">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84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31" grpId="0" animBg="1"/>
      <p:bldP spid="35" grpId="0" animBg="1"/>
      <p:bldP spid="4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FC3FAB8-3650-4805-B113-78C2425CC31B}"/>
              </a:ext>
            </a:extLst>
          </p:cNvPr>
          <p:cNvCxnSpPr>
            <a:cxnSpLocks/>
          </p:cNvCxnSpPr>
          <p:nvPr/>
        </p:nvCxnSpPr>
        <p:spPr>
          <a:xfrm>
            <a:off x="5390026" y="1499347"/>
            <a:ext cx="5580495" cy="16808"/>
          </a:xfrm>
          <a:prstGeom prst="line">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58D3D8A-B381-4799-B441-6015336E1777}"/>
              </a:ext>
            </a:extLst>
          </p:cNvPr>
          <p:cNvCxnSpPr>
            <a:cxnSpLocks/>
          </p:cNvCxnSpPr>
          <p:nvPr/>
        </p:nvCxnSpPr>
        <p:spPr>
          <a:xfrm>
            <a:off x="589280" y="1499347"/>
            <a:ext cx="4776097" cy="0"/>
          </a:xfrm>
          <a:prstGeom prst="line">
            <a:avLst/>
          </a:prstGeom>
          <a:ln w="127000">
            <a:prstDash val="sysDot"/>
            <a:tailEnd type="non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10FC46D-D112-479D-9598-D5FE91BED9C3}"/>
              </a:ext>
            </a:extLst>
          </p:cNvPr>
          <p:cNvCxnSpPr/>
          <p:nvPr/>
        </p:nvCxnSpPr>
        <p:spPr>
          <a:xfrm>
            <a:off x="8204935" y="1317812"/>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2242A9D-326F-48A2-BDA8-E1CBBB73D9E4}"/>
              </a:ext>
            </a:extLst>
          </p:cNvPr>
          <p:cNvCxnSpPr/>
          <p:nvPr/>
        </p:nvCxnSpPr>
        <p:spPr>
          <a:xfrm>
            <a:off x="589280" y="1289721"/>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CE11A42-D8DA-4FEA-81B9-B1FFAE58BB2C}"/>
              </a:ext>
            </a:extLst>
          </p:cNvPr>
          <p:cNvCxnSpPr>
            <a:cxnSpLocks/>
          </p:cNvCxnSpPr>
          <p:nvPr/>
        </p:nvCxnSpPr>
        <p:spPr>
          <a:xfrm>
            <a:off x="6793669" y="1314450"/>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DDA309E-06FE-4036-845B-8AFD2BC92597}"/>
              </a:ext>
            </a:extLst>
          </p:cNvPr>
          <p:cNvCxnSpPr/>
          <p:nvPr/>
        </p:nvCxnSpPr>
        <p:spPr>
          <a:xfrm>
            <a:off x="5390026" y="1285314"/>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CC39491-F53C-4C64-A7A7-190A2BDD37B3}"/>
              </a:ext>
            </a:extLst>
          </p:cNvPr>
          <p:cNvCxnSpPr/>
          <p:nvPr/>
        </p:nvCxnSpPr>
        <p:spPr>
          <a:xfrm>
            <a:off x="1263402" y="1289721"/>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C078D11-338E-486F-B9DE-37114021305F}"/>
              </a:ext>
            </a:extLst>
          </p:cNvPr>
          <p:cNvSpPr txBox="1"/>
          <p:nvPr/>
        </p:nvSpPr>
        <p:spPr>
          <a:xfrm>
            <a:off x="1139442" y="1623934"/>
            <a:ext cx="1261820" cy="523220"/>
          </a:xfrm>
          <a:prstGeom prst="rect">
            <a:avLst/>
          </a:prstGeom>
          <a:noFill/>
        </p:spPr>
        <p:txBody>
          <a:bodyPr wrap="none" rtlCol="0">
            <a:spAutoFit/>
          </a:bodyPr>
          <a:lstStyle/>
          <a:p>
            <a:r>
              <a:rPr lang="sv-SE" sz="2800" dirty="0"/>
              <a:t>70 e.Kr.</a:t>
            </a:r>
          </a:p>
        </p:txBody>
      </p:sp>
      <p:cxnSp>
        <p:nvCxnSpPr>
          <p:cNvPr id="18" name="Straight Connector 17">
            <a:extLst>
              <a:ext uri="{FF2B5EF4-FFF2-40B4-BE49-F238E27FC236}">
                <a16:creationId xmlns:a16="http://schemas.microsoft.com/office/drawing/2014/main" id="{320FF5FB-AC17-472F-9D41-0160AEAC3227}"/>
              </a:ext>
            </a:extLst>
          </p:cNvPr>
          <p:cNvCxnSpPr/>
          <p:nvPr/>
        </p:nvCxnSpPr>
        <p:spPr>
          <a:xfrm>
            <a:off x="4498176" y="1314450"/>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56A788B-3C98-49DC-9C21-3C6AF47D39ED}"/>
              </a:ext>
            </a:extLst>
          </p:cNvPr>
          <p:cNvSpPr txBox="1"/>
          <p:nvPr/>
        </p:nvSpPr>
        <p:spPr>
          <a:xfrm>
            <a:off x="3809804" y="1623934"/>
            <a:ext cx="795411" cy="523220"/>
          </a:xfrm>
          <a:prstGeom prst="rect">
            <a:avLst/>
          </a:prstGeom>
          <a:noFill/>
        </p:spPr>
        <p:txBody>
          <a:bodyPr wrap="none" rtlCol="0">
            <a:spAutoFit/>
          </a:bodyPr>
          <a:lstStyle/>
          <a:p>
            <a:r>
              <a:rPr lang="sv-SE" sz="2800" dirty="0"/>
              <a:t>idag</a:t>
            </a:r>
          </a:p>
        </p:txBody>
      </p:sp>
      <p:sp>
        <p:nvSpPr>
          <p:cNvPr id="21" name="TextBox 20">
            <a:extLst>
              <a:ext uri="{FF2B5EF4-FFF2-40B4-BE49-F238E27FC236}">
                <a16:creationId xmlns:a16="http://schemas.microsoft.com/office/drawing/2014/main" id="{84CEEC2B-3B27-4413-B831-DF11B5368295}"/>
              </a:ext>
            </a:extLst>
          </p:cNvPr>
          <p:cNvSpPr txBox="1"/>
          <p:nvPr/>
        </p:nvSpPr>
        <p:spPr>
          <a:xfrm>
            <a:off x="5732760" y="1623934"/>
            <a:ext cx="986167" cy="523220"/>
          </a:xfrm>
          <a:prstGeom prst="rect">
            <a:avLst/>
          </a:prstGeom>
          <a:noFill/>
        </p:spPr>
        <p:txBody>
          <a:bodyPr wrap="none" rtlCol="0">
            <a:spAutoFit/>
          </a:bodyPr>
          <a:lstStyle/>
          <a:p>
            <a:r>
              <a:rPr lang="sv-SE" sz="2800" dirty="0"/>
              <a:t>3½ år</a:t>
            </a:r>
          </a:p>
        </p:txBody>
      </p:sp>
      <p:sp>
        <p:nvSpPr>
          <p:cNvPr id="22" name="TextBox 21">
            <a:extLst>
              <a:ext uri="{FF2B5EF4-FFF2-40B4-BE49-F238E27FC236}">
                <a16:creationId xmlns:a16="http://schemas.microsoft.com/office/drawing/2014/main" id="{D81A4545-D817-4E02-ACD3-E7E46253E978}"/>
              </a:ext>
            </a:extLst>
          </p:cNvPr>
          <p:cNvSpPr txBox="1"/>
          <p:nvPr/>
        </p:nvSpPr>
        <p:spPr>
          <a:xfrm>
            <a:off x="7156392" y="1623934"/>
            <a:ext cx="986167" cy="523220"/>
          </a:xfrm>
          <a:prstGeom prst="rect">
            <a:avLst/>
          </a:prstGeom>
          <a:noFill/>
        </p:spPr>
        <p:txBody>
          <a:bodyPr wrap="none" rtlCol="0">
            <a:spAutoFit/>
          </a:bodyPr>
          <a:lstStyle/>
          <a:p>
            <a:r>
              <a:rPr lang="sv-SE" sz="2800" dirty="0"/>
              <a:t>3½ år</a:t>
            </a:r>
          </a:p>
        </p:txBody>
      </p:sp>
      <p:sp>
        <p:nvSpPr>
          <p:cNvPr id="23" name="Rectangle 22">
            <a:extLst>
              <a:ext uri="{FF2B5EF4-FFF2-40B4-BE49-F238E27FC236}">
                <a16:creationId xmlns:a16="http://schemas.microsoft.com/office/drawing/2014/main" id="{B25C2D67-F74D-40F1-A0F4-6AB6AA919C12}"/>
              </a:ext>
            </a:extLst>
          </p:cNvPr>
          <p:cNvSpPr/>
          <p:nvPr/>
        </p:nvSpPr>
        <p:spPr>
          <a:xfrm>
            <a:off x="4585447" y="723892"/>
            <a:ext cx="3619481" cy="544041"/>
          </a:xfrm>
          <a:prstGeom prst="rect">
            <a:avLst/>
          </a:prstGeom>
          <a:gradFill flip="none" rotWithShape="1">
            <a:gsLst>
              <a:gs pos="30000">
                <a:schemeClr val="accent1"/>
              </a:gs>
              <a:gs pos="0">
                <a:schemeClr val="accent1">
                  <a:lumMod val="5000"/>
                  <a:lumOff val="9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a:t>Romarriket</a:t>
            </a:r>
          </a:p>
        </p:txBody>
      </p:sp>
      <p:sp>
        <p:nvSpPr>
          <p:cNvPr id="36" name="Rectangle 35">
            <a:extLst>
              <a:ext uri="{FF2B5EF4-FFF2-40B4-BE49-F238E27FC236}">
                <a16:creationId xmlns:a16="http://schemas.microsoft.com/office/drawing/2014/main" id="{8D6C29E2-8CEC-433C-BD99-F9397C9B9165}"/>
              </a:ext>
            </a:extLst>
          </p:cNvPr>
          <p:cNvSpPr/>
          <p:nvPr/>
        </p:nvSpPr>
        <p:spPr>
          <a:xfrm>
            <a:off x="8278914" y="725585"/>
            <a:ext cx="2691607" cy="544041"/>
          </a:xfrm>
          <a:prstGeom prst="rect">
            <a:avLst/>
          </a:prstGeom>
          <a:gradFill flip="none" rotWithShape="1">
            <a:gsLst>
              <a:gs pos="30000">
                <a:schemeClr val="accent1"/>
              </a:gs>
              <a:gs pos="0">
                <a:schemeClr val="accent1">
                  <a:lumMod val="5000"/>
                  <a:lumOff val="95000"/>
                </a:schemeClr>
              </a:gs>
              <a:gs pos="10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a:t>Guds rike</a:t>
            </a:r>
          </a:p>
        </p:txBody>
      </p:sp>
      <p:sp>
        <p:nvSpPr>
          <p:cNvPr id="38" name="TextBox 37">
            <a:extLst>
              <a:ext uri="{FF2B5EF4-FFF2-40B4-BE49-F238E27FC236}">
                <a16:creationId xmlns:a16="http://schemas.microsoft.com/office/drawing/2014/main" id="{23EEE19F-A881-403A-8595-4907D5DB1E54}"/>
              </a:ext>
            </a:extLst>
          </p:cNvPr>
          <p:cNvSpPr txBox="1"/>
          <p:nvPr/>
        </p:nvSpPr>
        <p:spPr>
          <a:xfrm>
            <a:off x="1713090" y="707079"/>
            <a:ext cx="1668727" cy="523220"/>
          </a:xfrm>
          <a:prstGeom prst="rect">
            <a:avLst/>
          </a:prstGeom>
          <a:noFill/>
        </p:spPr>
        <p:txBody>
          <a:bodyPr wrap="none" rtlCol="0">
            <a:spAutoFit/>
          </a:bodyPr>
          <a:lstStyle/>
          <a:p>
            <a:r>
              <a:rPr lang="sv-SE" sz="2800"/>
              <a:t>nådetiden</a:t>
            </a:r>
          </a:p>
        </p:txBody>
      </p:sp>
      <p:sp>
        <p:nvSpPr>
          <p:cNvPr id="65" name="Rectangle: Rounded Corners 64">
            <a:extLst>
              <a:ext uri="{FF2B5EF4-FFF2-40B4-BE49-F238E27FC236}">
                <a16:creationId xmlns:a16="http://schemas.microsoft.com/office/drawing/2014/main" id="{3468BBD8-A320-498D-81D6-BE708B8DA485}"/>
              </a:ext>
            </a:extLst>
          </p:cNvPr>
          <p:cNvSpPr/>
          <p:nvPr/>
        </p:nvSpPr>
        <p:spPr>
          <a:xfrm>
            <a:off x="439777" y="3467466"/>
            <a:ext cx="11406773" cy="30552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r>
              <a:rPr lang="sv-SE" sz="2800" dirty="0"/>
              <a:t>Templet i Jerusalem byggs upp igen</a:t>
            </a:r>
          </a:p>
          <a:p>
            <a:pPr marL="457200" indent="-457200">
              <a:buFont typeface="Arial" panose="020B0604020202020204" pitchFamily="34" charset="0"/>
              <a:buChar char="•"/>
            </a:pPr>
            <a:r>
              <a:rPr lang="sv-SE" sz="2800" dirty="0"/>
              <a:t>Den sista kungen ingår ett förbund att offrandet i templet återupptas</a:t>
            </a:r>
          </a:p>
          <a:p>
            <a:pPr marL="457200" indent="-457200">
              <a:buFont typeface="Arial" panose="020B0604020202020204" pitchFamily="34" charset="0"/>
              <a:buChar char="•"/>
            </a:pPr>
            <a:r>
              <a:rPr lang="sv-SE" sz="2800" dirty="0"/>
              <a:t>Startskottet för den sista årsveckan</a:t>
            </a:r>
          </a:p>
          <a:p>
            <a:endParaRPr lang="sv-SE" sz="2800" dirty="0"/>
          </a:p>
        </p:txBody>
      </p:sp>
      <p:sp>
        <p:nvSpPr>
          <p:cNvPr id="66" name="Arrow: Down 65">
            <a:extLst>
              <a:ext uri="{FF2B5EF4-FFF2-40B4-BE49-F238E27FC236}">
                <a16:creationId xmlns:a16="http://schemas.microsoft.com/office/drawing/2014/main" id="{D69BAE5E-00AB-4E2A-8F29-BBFA2EF24C9A}"/>
              </a:ext>
            </a:extLst>
          </p:cNvPr>
          <p:cNvSpPr/>
          <p:nvPr/>
        </p:nvSpPr>
        <p:spPr>
          <a:xfrm flipV="1">
            <a:off x="5159354" y="2144618"/>
            <a:ext cx="484632" cy="978408"/>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518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FC3FAB8-3650-4805-B113-78C2425CC31B}"/>
              </a:ext>
            </a:extLst>
          </p:cNvPr>
          <p:cNvCxnSpPr>
            <a:cxnSpLocks/>
          </p:cNvCxnSpPr>
          <p:nvPr/>
        </p:nvCxnSpPr>
        <p:spPr>
          <a:xfrm>
            <a:off x="5390026" y="1499347"/>
            <a:ext cx="5580495" cy="16808"/>
          </a:xfrm>
          <a:prstGeom prst="line">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58D3D8A-B381-4799-B441-6015336E1777}"/>
              </a:ext>
            </a:extLst>
          </p:cNvPr>
          <p:cNvCxnSpPr>
            <a:cxnSpLocks/>
          </p:cNvCxnSpPr>
          <p:nvPr/>
        </p:nvCxnSpPr>
        <p:spPr>
          <a:xfrm>
            <a:off x="589280" y="1499347"/>
            <a:ext cx="4776097" cy="0"/>
          </a:xfrm>
          <a:prstGeom prst="line">
            <a:avLst/>
          </a:prstGeom>
          <a:ln w="127000">
            <a:prstDash val="sysDot"/>
            <a:tailEnd type="non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10FC46D-D112-479D-9598-D5FE91BED9C3}"/>
              </a:ext>
            </a:extLst>
          </p:cNvPr>
          <p:cNvCxnSpPr/>
          <p:nvPr/>
        </p:nvCxnSpPr>
        <p:spPr>
          <a:xfrm>
            <a:off x="8204935" y="1317812"/>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2242A9D-326F-48A2-BDA8-E1CBBB73D9E4}"/>
              </a:ext>
            </a:extLst>
          </p:cNvPr>
          <p:cNvCxnSpPr/>
          <p:nvPr/>
        </p:nvCxnSpPr>
        <p:spPr>
          <a:xfrm>
            <a:off x="589280" y="1289721"/>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CE11A42-D8DA-4FEA-81B9-B1FFAE58BB2C}"/>
              </a:ext>
            </a:extLst>
          </p:cNvPr>
          <p:cNvCxnSpPr>
            <a:cxnSpLocks/>
          </p:cNvCxnSpPr>
          <p:nvPr/>
        </p:nvCxnSpPr>
        <p:spPr>
          <a:xfrm>
            <a:off x="6793669" y="1314450"/>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DDA309E-06FE-4036-845B-8AFD2BC92597}"/>
              </a:ext>
            </a:extLst>
          </p:cNvPr>
          <p:cNvCxnSpPr/>
          <p:nvPr/>
        </p:nvCxnSpPr>
        <p:spPr>
          <a:xfrm>
            <a:off x="5390026" y="1285314"/>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CC39491-F53C-4C64-A7A7-190A2BDD37B3}"/>
              </a:ext>
            </a:extLst>
          </p:cNvPr>
          <p:cNvCxnSpPr/>
          <p:nvPr/>
        </p:nvCxnSpPr>
        <p:spPr>
          <a:xfrm>
            <a:off x="1263402" y="1289721"/>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C078D11-338E-486F-B9DE-37114021305F}"/>
              </a:ext>
            </a:extLst>
          </p:cNvPr>
          <p:cNvSpPr txBox="1"/>
          <p:nvPr/>
        </p:nvSpPr>
        <p:spPr>
          <a:xfrm>
            <a:off x="1139442" y="1623934"/>
            <a:ext cx="1261820" cy="523220"/>
          </a:xfrm>
          <a:prstGeom prst="rect">
            <a:avLst/>
          </a:prstGeom>
          <a:noFill/>
        </p:spPr>
        <p:txBody>
          <a:bodyPr wrap="none" rtlCol="0">
            <a:spAutoFit/>
          </a:bodyPr>
          <a:lstStyle/>
          <a:p>
            <a:r>
              <a:rPr lang="sv-SE" sz="2800" dirty="0"/>
              <a:t>70 e.Kr.</a:t>
            </a:r>
          </a:p>
        </p:txBody>
      </p:sp>
      <p:cxnSp>
        <p:nvCxnSpPr>
          <p:cNvPr id="18" name="Straight Connector 17">
            <a:extLst>
              <a:ext uri="{FF2B5EF4-FFF2-40B4-BE49-F238E27FC236}">
                <a16:creationId xmlns:a16="http://schemas.microsoft.com/office/drawing/2014/main" id="{320FF5FB-AC17-472F-9D41-0160AEAC3227}"/>
              </a:ext>
            </a:extLst>
          </p:cNvPr>
          <p:cNvCxnSpPr/>
          <p:nvPr/>
        </p:nvCxnSpPr>
        <p:spPr>
          <a:xfrm>
            <a:off x="4498176" y="1314450"/>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56A788B-3C98-49DC-9C21-3C6AF47D39ED}"/>
              </a:ext>
            </a:extLst>
          </p:cNvPr>
          <p:cNvSpPr txBox="1"/>
          <p:nvPr/>
        </p:nvSpPr>
        <p:spPr>
          <a:xfrm>
            <a:off x="3809804" y="1623934"/>
            <a:ext cx="795411" cy="523220"/>
          </a:xfrm>
          <a:prstGeom prst="rect">
            <a:avLst/>
          </a:prstGeom>
          <a:noFill/>
        </p:spPr>
        <p:txBody>
          <a:bodyPr wrap="none" rtlCol="0">
            <a:spAutoFit/>
          </a:bodyPr>
          <a:lstStyle/>
          <a:p>
            <a:r>
              <a:rPr lang="sv-SE" sz="2800" dirty="0"/>
              <a:t>idag</a:t>
            </a:r>
          </a:p>
        </p:txBody>
      </p:sp>
      <p:sp>
        <p:nvSpPr>
          <p:cNvPr id="21" name="TextBox 20">
            <a:extLst>
              <a:ext uri="{FF2B5EF4-FFF2-40B4-BE49-F238E27FC236}">
                <a16:creationId xmlns:a16="http://schemas.microsoft.com/office/drawing/2014/main" id="{84CEEC2B-3B27-4413-B831-DF11B5368295}"/>
              </a:ext>
            </a:extLst>
          </p:cNvPr>
          <p:cNvSpPr txBox="1"/>
          <p:nvPr/>
        </p:nvSpPr>
        <p:spPr>
          <a:xfrm>
            <a:off x="5732760" y="1623934"/>
            <a:ext cx="986167" cy="523220"/>
          </a:xfrm>
          <a:prstGeom prst="rect">
            <a:avLst/>
          </a:prstGeom>
          <a:noFill/>
        </p:spPr>
        <p:txBody>
          <a:bodyPr wrap="none" rtlCol="0">
            <a:spAutoFit/>
          </a:bodyPr>
          <a:lstStyle/>
          <a:p>
            <a:r>
              <a:rPr lang="sv-SE" sz="2800" dirty="0"/>
              <a:t>3½ år</a:t>
            </a:r>
          </a:p>
        </p:txBody>
      </p:sp>
      <p:sp>
        <p:nvSpPr>
          <p:cNvPr id="22" name="TextBox 21">
            <a:extLst>
              <a:ext uri="{FF2B5EF4-FFF2-40B4-BE49-F238E27FC236}">
                <a16:creationId xmlns:a16="http://schemas.microsoft.com/office/drawing/2014/main" id="{D81A4545-D817-4E02-ACD3-E7E46253E978}"/>
              </a:ext>
            </a:extLst>
          </p:cNvPr>
          <p:cNvSpPr txBox="1"/>
          <p:nvPr/>
        </p:nvSpPr>
        <p:spPr>
          <a:xfrm>
            <a:off x="7156392" y="1623934"/>
            <a:ext cx="986167" cy="523220"/>
          </a:xfrm>
          <a:prstGeom prst="rect">
            <a:avLst/>
          </a:prstGeom>
          <a:noFill/>
        </p:spPr>
        <p:txBody>
          <a:bodyPr wrap="none" rtlCol="0">
            <a:spAutoFit/>
          </a:bodyPr>
          <a:lstStyle/>
          <a:p>
            <a:r>
              <a:rPr lang="sv-SE" sz="2800" dirty="0"/>
              <a:t>3½ år</a:t>
            </a:r>
          </a:p>
        </p:txBody>
      </p:sp>
      <p:sp>
        <p:nvSpPr>
          <p:cNvPr id="23" name="Rectangle 22">
            <a:extLst>
              <a:ext uri="{FF2B5EF4-FFF2-40B4-BE49-F238E27FC236}">
                <a16:creationId xmlns:a16="http://schemas.microsoft.com/office/drawing/2014/main" id="{B25C2D67-F74D-40F1-A0F4-6AB6AA919C12}"/>
              </a:ext>
            </a:extLst>
          </p:cNvPr>
          <p:cNvSpPr/>
          <p:nvPr/>
        </p:nvSpPr>
        <p:spPr>
          <a:xfrm>
            <a:off x="4585447" y="723892"/>
            <a:ext cx="3619481" cy="544041"/>
          </a:xfrm>
          <a:prstGeom prst="rect">
            <a:avLst/>
          </a:prstGeom>
          <a:gradFill flip="none" rotWithShape="1">
            <a:gsLst>
              <a:gs pos="30000">
                <a:schemeClr val="accent1"/>
              </a:gs>
              <a:gs pos="0">
                <a:schemeClr val="accent1">
                  <a:lumMod val="5000"/>
                  <a:lumOff val="9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a:t>Romarriket</a:t>
            </a:r>
          </a:p>
        </p:txBody>
      </p:sp>
      <p:sp>
        <p:nvSpPr>
          <p:cNvPr id="36" name="Rectangle 35">
            <a:extLst>
              <a:ext uri="{FF2B5EF4-FFF2-40B4-BE49-F238E27FC236}">
                <a16:creationId xmlns:a16="http://schemas.microsoft.com/office/drawing/2014/main" id="{8D6C29E2-8CEC-433C-BD99-F9397C9B9165}"/>
              </a:ext>
            </a:extLst>
          </p:cNvPr>
          <p:cNvSpPr/>
          <p:nvPr/>
        </p:nvSpPr>
        <p:spPr>
          <a:xfrm>
            <a:off x="8278914" y="725585"/>
            <a:ext cx="2691607" cy="544041"/>
          </a:xfrm>
          <a:prstGeom prst="rect">
            <a:avLst/>
          </a:prstGeom>
          <a:gradFill flip="none" rotWithShape="1">
            <a:gsLst>
              <a:gs pos="30000">
                <a:schemeClr val="accent1"/>
              </a:gs>
              <a:gs pos="0">
                <a:schemeClr val="accent1">
                  <a:lumMod val="5000"/>
                  <a:lumOff val="95000"/>
                </a:schemeClr>
              </a:gs>
              <a:gs pos="10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a:t>Guds rike</a:t>
            </a:r>
          </a:p>
        </p:txBody>
      </p:sp>
      <p:sp>
        <p:nvSpPr>
          <p:cNvPr id="38" name="TextBox 37">
            <a:extLst>
              <a:ext uri="{FF2B5EF4-FFF2-40B4-BE49-F238E27FC236}">
                <a16:creationId xmlns:a16="http://schemas.microsoft.com/office/drawing/2014/main" id="{23EEE19F-A881-403A-8595-4907D5DB1E54}"/>
              </a:ext>
            </a:extLst>
          </p:cNvPr>
          <p:cNvSpPr txBox="1"/>
          <p:nvPr/>
        </p:nvSpPr>
        <p:spPr>
          <a:xfrm>
            <a:off x="1713090" y="707079"/>
            <a:ext cx="1668727" cy="523220"/>
          </a:xfrm>
          <a:prstGeom prst="rect">
            <a:avLst/>
          </a:prstGeom>
          <a:noFill/>
        </p:spPr>
        <p:txBody>
          <a:bodyPr wrap="none" rtlCol="0">
            <a:spAutoFit/>
          </a:bodyPr>
          <a:lstStyle/>
          <a:p>
            <a:r>
              <a:rPr lang="sv-SE" sz="2800"/>
              <a:t>nådetiden</a:t>
            </a:r>
          </a:p>
        </p:txBody>
      </p:sp>
      <p:sp>
        <p:nvSpPr>
          <p:cNvPr id="65" name="Rectangle: Rounded Corners 64">
            <a:extLst>
              <a:ext uri="{FF2B5EF4-FFF2-40B4-BE49-F238E27FC236}">
                <a16:creationId xmlns:a16="http://schemas.microsoft.com/office/drawing/2014/main" id="{3468BBD8-A320-498D-81D6-BE708B8DA485}"/>
              </a:ext>
            </a:extLst>
          </p:cNvPr>
          <p:cNvSpPr/>
          <p:nvPr/>
        </p:nvSpPr>
        <p:spPr>
          <a:xfrm>
            <a:off x="439777" y="3467466"/>
            <a:ext cx="11406773" cy="30552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r>
              <a:rPr lang="sv-SE" sz="2800" dirty="0"/>
              <a:t>Den sista kungens makt växer och växer</a:t>
            </a:r>
          </a:p>
          <a:p>
            <a:pPr marL="457200" indent="-457200">
              <a:buFont typeface="Arial" panose="020B0604020202020204" pitchFamily="34" charset="0"/>
              <a:buChar char="•"/>
            </a:pPr>
            <a:r>
              <a:rPr lang="sv-SE" sz="2800" dirty="0"/>
              <a:t>Han får absolut makt och känner sig oövervinnerlig</a:t>
            </a:r>
          </a:p>
          <a:p>
            <a:pPr marL="457200" indent="-457200">
              <a:buFont typeface="Arial" panose="020B0604020202020204" pitchFamily="34" charset="0"/>
              <a:buChar char="•"/>
            </a:pPr>
            <a:r>
              <a:rPr lang="sv-SE" sz="2800" dirty="0"/>
              <a:t>Han bryter förbundet och avskaffar offrandet</a:t>
            </a:r>
          </a:p>
          <a:p>
            <a:pPr marL="457200" indent="-457200">
              <a:buFont typeface="Arial" panose="020B0604020202020204" pitchFamily="34" charset="0"/>
              <a:buChar char="•"/>
            </a:pPr>
            <a:r>
              <a:rPr lang="sv-SE" sz="2800" dirty="0"/>
              <a:t>Vedermödan intensiveras. Förföljelse och krig</a:t>
            </a:r>
          </a:p>
          <a:p>
            <a:pPr marL="457200" indent="-457200">
              <a:buFont typeface="Arial" panose="020B0604020202020204" pitchFamily="34" charset="0"/>
              <a:buChar char="•"/>
            </a:pPr>
            <a:endParaRPr lang="sv-SE" sz="2800" dirty="0"/>
          </a:p>
        </p:txBody>
      </p:sp>
      <p:sp>
        <p:nvSpPr>
          <p:cNvPr id="66" name="Arrow: Down 65">
            <a:extLst>
              <a:ext uri="{FF2B5EF4-FFF2-40B4-BE49-F238E27FC236}">
                <a16:creationId xmlns:a16="http://schemas.microsoft.com/office/drawing/2014/main" id="{D69BAE5E-00AB-4E2A-8F29-BBFA2EF24C9A}"/>
              </a:ext>
            </a:extLst>
          </p:cNvPr>
          <p:cNvSpPr/>
          <p:nvPr/>
        </p:nvSpPr>
        <p:spPr>
          <a:xfrm flipV="1">
            <a:off x="6541114" y="2144618"/>
            <a:ext cx="484632" cy="978408"/>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689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FC3FAB8-3650-4805-B113-78C2425CC31B}"/>
              </a:ext>
            </a:extLst>
          </p:cNvPr>
          <p:cNvCxnSpPr>
            <a:cxnSpLocks/>
          </p:cNvCxnSpPr>
          <p:nvPr/>
        </p:nvCxnSpPr>
        <p:spPr>
          <a:xfrm>
            <a:off x="5390026" y="1499347"/>
            <a:ext cx="5580495" cy="16808"/>
          </a:xfrm>
          <a:prstGeom prst="line">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58D3D8A-B381-4799-B441-6015336E1777}"/>
              </a:ext>
            </a:extLst>
          </p:cNvPr>
          <p:cNvCxnSpPr>
            <a:cxnSpLocks/>
          </p:cNvCxnSpPr>
          <p:nvPr/>
        </p:nvCxnSpPr>
        <p:spPr>
          <a:xfrm>
            <a:off x="589280" y="1499347"/>
            <a:ext cx="4776097" cy="0"/>
          </a:xfrm>
          <a:prstGeom prst="line">
            <a:avLst/>
          </a:prstGeom>
          <a:ln w="127000">
            <a:prstDash val="sysDot"/>
            <a:tailEnd type="non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10FC46D-D112-479D-9598-D5FE91BED9C3}"/>
              </a:ext>
            </a:extLst>
          </p:cNvPr>
          <p:cNvCxnSpPr/>
          <p:nvPr/>
        </p:nvCxnSpPr>
        <p:spPr>
          <a:xfrm>
            <a:off x="8204935" y="1317812"/>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2242A9D-326F-48A2-BDA8-E1CBBB73D9E4}"/>
              </a:ext>
            </a:extLst>
          </p:cNvPr>
          <p:cNvCxnSpPr/>
          <p:nvPr/>
        </p:nvCxnSpPr>
        <p:spPr>
          <a:xfrm>
            <a:off x="589280" y="1289721"/>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CE11A42-D8DA-4FEA-81B9-B1FFAE58BB2C}"/>
              </a:ext>
            </a:extLst>
          </p:cNvPr>
          <p:cNvCxnSpPr>
            <a:cxnSpLocks/>
          </p:cNvCxnSpPr>
          <p:nvPr/>
        </p:nvCxnSpPr>
        <p:spPr>
          <a:xfrm>
            <a:off x="6793669" y="1314450"/>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DDA309E-06FE-4036-845B-8AFD2BC92597}"/>
              </a:ext>
            </a:extLst>
          </p:cNvPr>
          <p:cNvCxnSpPr/>
          <p:nvPr/>
        </p:nvCxnSpPr>
        <p:spPr>
          <a:xfrm>
            <a:off x="5390026" y="1285314"/>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CC39491-F53C-4C64-A7A7-190A2BDD37B3}"/>
              </a:ext>
            </a:extLst>
          </p:cNvPr>
          <p:cNvCxnSpPr/>
          <p:nvPr/>
        </p:nvCxnSpPr>
        <p:spPr>
          <a:xfrm>
            <a:off x="1263402" y="1289721"/>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C078D11-338E-486F-B9DE-37114021305F}"/>
              </a:ext>
            </a:extLst>
          </p:cNvPr>
          <p:cNvSpPr txBox="1"/>
          <p:nvPr/>
        </p:nvSpPr>
        <p:spPr>
          <a:xfrm>
            <a:off x="1139442" y="1623934"/>
            <a:ext cx="1261820" cy="523220"/>
          </a:xfrm>
          <a:prstGeom prst="rect">
            <a:avLst/>
          </a:prstGeom>
          <a:noFill/>
        </p:spPr>
        <p:txBody>
          <a:bodyPr wrap="none" rtlCol="0">
            <a:spAutoFit/>
          </a:bodyPr>
          <a:lstStyle/>
          <a:p>
            <a:r>
              <a:rPr lang="sv-SE" sz="2800" dirty="0"/>
              <a:t>70 e.Kr.</a:t>
            </a:r>
          </a:p>
        </p:txBody>
      </p:sp>
      <p:cxnSp>
        <p:nvCxnSpPr>
          <p:cNvPr id="18" name="Straight Connector 17">
            <a:extLst>
              <a:ext uri="{FF2B5EF4-FFF2-40B4-BE49-F238E27FC236}">
                <a16:creationId xmlns:a16="http://schemas.microsoft.com/office/drawing/2014/main" id="{320FF5FB-AC17-472F-9D41-0160AEAC3227}"/>
              </a:ext>
            </a:extLst>
          </p:cNvPr>
          <p:cNvCxnSpPr/>
          <p:nvPr/>
        </p:nvCxnSpPr>
        <p:spPr>
          <a:xfrm>
            <a:off x="4498176" y="1314450"/>
            <a:ext cx="0" cy="3697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56A788B-3C98-49DC-9C21-3C6AF47D39ED}"/>
              </a:ext>
            </a:extLst>
          </p:cNvPr>
          <p:cNvSpPr txBox="1"/>
          <p:nvPr/>
        </p:nvSpPr>
        <p:spPr>
          <a:xfrm>
            <a:off x="3809804" y="1623934"/>
            <a:ext cx="795411" cy="523220"/>
          </a:xfrm>
          <a:prstGeom prst="rect">
            <a:avLst/>
          </a:prstGeom>
          <a:noFill/>
        </p:spPr>
        <p:txBody>
          <a:bodyPr wrap="none" rtlCol="0">
            <a:spAutoFit/>
          </a:bodyPr>
          <a:lstStyle/>
          <a:p>
            <a:r>
              <a:rPr lang="sv-SE" sz="2800" dirty="0"/>
              <a:t>idag</a:t>
            </a:r>
          </a:p>
        </p:txBody>
      </p:sp>
      <p:sp>
        <p:nvSpPr>
          <p:cNvPr id="21" name="TextBox 20">
            <a:extLst>
              <a:ext uri="{FF2B5EF4-FFF2-40B4-BE49-F238E27FC236}">
                <a16:creationId xmlns:a16="http://schemas.microsoft.com/office/drawing/2014/main" id="{84CEEC2B-3B27-4413-B831-DF11B5368295}"/>
              </a:ext>
            </a:extLst>
          </p:cNvPr>
          <p:cNvSpPr txBox="1"/>
          <p:nvPr/>
        </p:nvSpPr>
        <p:spPr>
          <a:xfrm>
            <a:off x="5732760" y="1623934"/>
            <a:ext cx="986167" cy="523220"/>
          </a:xfrm>
          <a:prstGeom prst="rect">
            <a:avLst/>
          </a:prstGeom>
          <a:noFill/>
        </p:spPr>
        <p:txBody>
          <a:bodyPr wrap="none" rtlCol="0">
            <a:spAutoFit/>
          </a:bodyPr>
          <a:lstStyle/>
          <a:p>
            <a:r>
              <a:rPr lang="sv-SE" sz="2800" dirty="0"/>
              <a:t>3½ år</a:t>
            </a:r>
          </a:p>
        </p:txBody>
      </p:sp>
      <p:sp>
        <p:nvSpPr>
          <p:cNvPr id="22" name="TextBox 21">
            <a:extLst>
              <a:ext uri="{FF2B5EF4-FFF2-40B4-BE49-F238E27FC236}">
                <a16:creationId xmlns:a16="http://schemas.microsoft.com/office/drawing/2014/main" id="{D81A4545-D817-4E02-ACD3-E7E46253E978}"/>
              </a:ext>
            </a:extLst>
          </p:cNvPr>
          <p:cNvSpPr txBox="1"/>
          <p:nvPr/>
        </p:nvSpPr>
        <p:spPr>
          <a:xfrm>
            <a:off x="7156392" y="1623934"/>
            <a:ext cx="986167" cy="523220"/>
          </a:xfrm>
          <a:prstGeom prst="rect">
            <a:avLst/>
          </a:prstGeom>
          <a:noFill/>
        </p:spPr>
        <p:txBody>
          <a:bodyPr wrap="none" rtlCol="0">
            <a:spAutoFit/>
          </a:bodyPr>
          <a:lstStyle/>
          <a:p>
            <a:r>
              <a:rPr lang="sv-SE" sz="2800" dirty="0"/>
              <a:t>3½ år</a:t>
            </a:r>
          </a:p>
        </p:txBody>
      </p:sp>
      <p:sp>
        <p:nvSpPr>
          <p:cNvPr id="23" name="Rectangle 22">
            <a:extLst>
              <a:ext uri="{FF2B5EF4-FFF2-40B4-BE49-F238E27FC236}">
                <a16:creationId xmlns:a16="http://schemas.microsoft.com/office/drawing/2014/main" id="{B25C2D67-F74D-40F1-A0F4-6AB6AA919C12}"/>
              </a:ext>
            </a:extLst>
          </p:cNvPr>
          <p:cNvSpPr/>
          <p:nvPr/>
        </p:nvSpPr>
        <p:spPr>
          <a:xfrm>
            <a:off x="4585447" y="723892"/>
            <a:ext cx="3619481" cy="544041"/>
          </a:xfrm>
          <a:prstGeom prst="rect">
            <a:avLst/>
          </a:prstGeom>
          <a:gradFill flip="none" rotWithShape="1">
            <a:gsLst>
              <a:gs pos="30000">
                <a:schemeClr val="accent1"/>
              </a:gs>
              <a:gs pos="0">
                <a:schemeClr val="accent1">
                  <a:lumMod val="5000"/>
                  <a:lumOff val="9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a:t>Romarriket</a:t>
            </a:r>
          </a:p>
        </p:txBody>
      </p:sp>
      <p:sp>
        <p:nvSpPr>
          <p:cNvPr id="36" name="Rectangle 35">
            <a:extLst>
              <a:ext uri="{FF2B5EF4-FFF2-40B4-BE49-F238E27FC236}">
                <a16:creationId xmlns:a16="http://schemas.microsoft.com/office/drawing/2014/main" id="{8D6C29E2-8CEC-433C-BD99-F9397C9B9165}"/>
              </a:ext>
            </a:extLst>
          </p:cNvPr>
          <p:cNvSpPr/>
          <p:nvPr/>
        </p:nvSpPr>
        <p:spPr>
          <a:xfrm>
            <a:off x="8278914" y="725585"/>
            <a:ext cx="2691607" cy="544041"/>
          </a:xfrm>
          <a:prstGeom prst="rect">
            <a:avLst/>
          </a:prstGeom>
          <a:gradFill flip="none" rotWithShape="1">
            <a:gsLst>
              <a:gs pos="30000">
                <a:schemeClr val="accent1"/>
              </a:gs>
              <a:gs pos="0">
                <a:schemeClr val="accent1">
                  <a:lumMod val="5000"/>
                  <a:lumOff val="95000"/>
                </a:schemeClr>
              </a:gs>
              <a:gs pos="10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a:t>Guds rike</a:t>
            </a:r>
          </a:p>
        </p:txBody>
      </p:sp>
      <p:sp>
        <p:nvSpPr>
          <p:cNvPr id="38" name="TextBox 37">
            <a:extLst>
              <a:ext uri="{FF2B5EF4-FFF2-40B4-BE49-F238E27FC236}">
                <a16:creationId xmlns:a16="http://schemas.microsoft.com/office/drawing/2014/main" id="{23EEE19F-A881-403A-8595-4907D5DB1E54}"/>
              </a:ext>
            </a:extLst>
          </p:cNvPr>
          <p:cNvSpPr txBox="1"/>
          <p:nvPr/>
        </p:nvSpPr>
        <p:spPr>
          <a:xfrm>
            <a:off x="1713090" y="707079"/>
            <a:ext cx="1668727" cy="523220"/>
          </a:xfrm>
          <a:prstGeom prst="rect">
            <a:avLst/>
          </a:prstGeom>
          <a:noFill/>
        </p:spPr>
        <p:txBody>
          <a:bodyPr wrap="none" rtlCol="0">
            <a:spAutoFit/>
          </a:bodyPr>
          <a:lstStyle/>
          <a:p>
            <a:r>
              <a:rPr lang="sv-SE" sz="2800"/>
              <a:t>nådetiden</a:t>
            </a:r>
          </a:p>
        </p:txBody>
      </p:sp>
      <p:sp>
        <p:nvSpPr>
          <p:cNvPr id="65" name="Rectangle: Rounded Corners 64">
            <a:extLst>
              <a:ext uri="{FF2B5EF4-FFF2-40B4-BE49-F238E27FC236}">
                <a16:creationId xmlns:a16="http://schemas.microsoft.com/office/drawing/2014/main" id="{3468BBD8-A320-498D-81D6-BE708B8DA485}"/>
              </a:ext>
            </a:extLst>
          </p:cNvPr>
          <p:cNvSpPr/>
          <p:nvPr/>
        </p:nvSpPr>
        <p:spPr>
          <a:xfrm>
            <a:off x="439777" y="3467466"/>
            <a:ext cx="11406773" cy="30552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r>
              <a:rPr lang="sv-SE" sz="2800" dirty="0"/>
              <a:t>Kriget drar ihop sig till Israel</a:t>
            </a:r>
          </a:p>
          <a:p>
            <a:pPr marL="457200" indent="-457200">
              <a:buFont typeface="Arial" panose="020B0604020202020204" pitchFamily="34" charset="0"/>
              <a:buChar char="•"/>
            </a:pPr>
            <a:r>
              <a:rPr lang="sv-SE" sz="2800" dirty="0"/>
              <a:t>I slutstriden i Israel kämpar kungen mot Gud själv</a:t>
            </a:r>
          </a:p>
          <a:p>
            <a:pPr marL="457200" indent="-457200">
              <a:buFont typeface="Arial" panose="020B0604020202020204" pitchFamily="34" charset="0"/>
              <a:buChar char="•"/>
            </a:pPr>
            <a:r>
              <a:rPr lang="sv-SE" sz="2800" dirty="0"/>
              <a:t>Jesu återkomst</a:t>
            </a:r>
          </a:p>
          <a:p>
            <a:pPr marL="457200" indent="-457200">
              <a:buFont typeface="Arial" panose="020B0604020202020204" pitchFamily="34" charset="0"/>
              <a:buChar char="•"/>
            </a:pPr>
            <a:r>
              <a:rPr lang="sv-SE" sz="2800" dirty="0"/>
              <a:t>Israel som nation blir frälst</a:t>
            </a:r>
          </a:p>
        </p:txBody>
      </p:sp>
      <p:sp>
        <p:nvSpPr>
          <p:cNvPr id="66" name="Arrow: Down 65">
            <a:extLst>
              <a:ext uri="{FF2B5EF4-FFF2-40B4-BE49-F238E27FC236}">
                <a16:creationId xmlns:a16="http://schemas.microsoft.com/office/drawing/2014/main" id="{D69BAE5E-00AB-4E2A-8F29-BBFA2EF24C9A}"/>
              </a:ext>
            </a:extLst>
          </p:cNvPr>
          <p:cNvSpPr/>
          <p:nvPr/>
        </p:nvSpPr>
        <p:spPr>
          <a:xfrm flipV="1">
            <a:off x="7933034" y="2144618"/>
            <a:ext cx="484632" cy="978408"/>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56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elay 5">
            <a:extLst>
              <a:ext uri="{FF2B5EF4-FFF2-40B4-BE49-F238E27FC236}">
                <a16:creationId xmlns:a16="http://schemas.microsoft.com/office/drawing/2014/main" id="{F7ABC5C8-87C9-4869-B8B4-B474348A54C1}"/>
              </a:ext>
            </a:extLst>
          </p:cNvPr>
          <p:cNvSpPr/>
          <p:nvPr/>
        </p:nvSpPr>
        <p:spPr>
          <a:xfrm flipH="1">
            <a:off x="6455953" y="2475112"/>
            <a:ext cx="986790" cy="1245870"/>
          </a:xfrm>
          <a:prstGeom prst="flowChartDelay">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4400"/>
          </a:p>
        </p:txBody>
      </p:sp>
      <p:sp>
        <p:nvSpPr>
          <p:cNvPr id="4" name="Rectangle 3">
            <a:extLst>
              <a:ext uri="{FF2B5EF4-FFF2-40B4-BE49-F238E27FC236}">
                <a16:creationId xmlns:a16="http://schemas.microsoft.com/office/drawing/2014/main" id="{317AFE5D-CBB9-4183-B7C3-626D172E5B72}"/>
              </a:ext>
            </a:extLst>
          </p:cNvPr>
          <p:cNvSpPr/>
          <p:nvPr/>
        </p:nvSpPr>
        <p:spPr>
          <a:xfrm>
            <a:off x="2064928" y="1920757"/>
            <a:ext cx="3463290" cy="23545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4400" dirty="0"/>
              <a:t>Daniel</a:t>
            </a:r>
          </a:p>
        </p:txBody>
      </p:sp>
      <p:sp>
        <p:nvSpPr>
          <p:cNvPr id="5" name="Rectangle 4">
            <a:extLst>
              <a:ext uri="{FF2B5EF4-FFF2-40B4-BE49-F238E27FC236}">
                <a16:creationId xmlns:a16="http://schemas.microsoft.com/office/drawing/2014/main" id="{79568A35-ECF4-4781-B064-7FE7E7D5A149}"/>
              </a:ext>
            </a:extLst>
          </p:cNvPr>
          <p:cNvSpPr/>
          <p:nvPr/>
        </p:nvSpPr>
        <p:spPr>
          <a:xfrm>
            <a:off x="6949348" y="1920757"/>
            <a:ext cx="3463290" cy="23545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4400" dirty="0"/>
              <a:t>Uppenbarelse </a:t>
            </a:r>
          </a:p>
          <a:p>
            <a:pPr algn="ctr"/>
            <a:r>
              <a:rPr lang="sv-SE" sz="4400" dirty="0"/>
              <a:t>boken</a:t>
            </a:r>
          </a:p>
        </p:txBody>
      </p:sp>
      <p:sp>
        <p:nvSpPr>
          <p:cNvPr id="7" name="Flowchart: Delay 6">
            <a:extLst>
              <a:ext uri="{FF2B5EF4-FFF2-40B4-BE49-F238E27FC236}">
                <a16:creationId xmlns:a16="http://schemas.microsoft.com/office/drawing/2014/main" id="{9EBBC0D8-5397-41FF-A31C-DFA15E0B79BA}"/>
              </a:ext>
            </a:extLst>
          </p:cNvPr>
          <p:cNvSpPr/>
          <p:nvPr/>
        </p:nvSpPr>
        <p:spPr>
          <a:xfrm flipH="1">
            <a:off x="5034823" y="2475112"/>
            <a:ext cx="986790" cy="1245870"/>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4400"/>
          </a:p>
        </p:txBody>
      </p:sp>
    </p:spTree>
    <p:extLst>
      <p:ext uri="{BB962C8B-B14F-4D97-AF65-F5344CB8AC3E}">
        <p14:creationId xmlns:p14="http://schemas.microsoft.com/office/powerpoint/2010/main" val="144047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9E571-868D-4408-AB6A-713BE9E0322A}"/>
              </a:ext>
            </a:extLst>
          </p:cNvPr>
          <p:cNvSpPr>
            <a:spLocks noGrp="1"/>
          </p:cNvSpPr>
          <p:nvPr>
            <p:ph type="title"/>
          </p:nvPr>
        </p:nvSpPr>
        <p:spPr>
          <a:xfrm>
            <a:off x="7955280" y="180662"/>
            <a:ext cx="4103360" cy="612460"/>
          </a:xfrm>
        </p:spPr>
        <p:txBody>
          <a:bodyPr>
            <a:noAutofit/>
          </a:bodyPr>
          <a:lstStyle/>
          <a:p>
            <a:pPr algn="r"/>
            <a:r>
              <a:rPr lang="sv-SE" i="1" dirty="0"/>
              <a:t>Tolkningsnyckeln</a:t>
            </a:r>
          </a:p>
        </p:txBody>
      </p:sp>
      <p:sp>
        <p:nvSpPr>
          <p:cNvPr id="8" name="TextBox 7">
            <a:extLst>
              <a:ext uri="{FF2B5EF4-FFF2-40B4-BE49-F238E27FC236}">
                <a16:creationId xmlns:a16="http://schemas.microsoft.com/office/drawing/2014/main" id="{47BA38C7-2AE9-4A70-8ED2-A10317ECE2D9}"/>
              </a:ext>
            </a:extLst>
          </p:cNvPr>
          <p:cNvSpPr txBox="1"/>
          <p:nvPr/>
        </p:nvSpPr>
        <p:spPr>
          <a:xfrm>
            <a:off x="332283" y="1099715"/>
            <a:ext cx="11527433" cy="3231654"/>
          </a:xfrm>
          <a:prstGeom prst="rect">
            <a:avLst/>
          </a:prstGeom>
          <a:solidFill>
            <a:schemeClr val="bg1"/>
          </a:solidFill>
        </p:spPr>
        <p:txBody>
          <a:bodyPr wrap="square" rtlCol="0">
            <a:spAutoFit/>
          </a:bodyPr>
          <a:lstStyle/>
          <a:p>
            <a:r>
              <a:rPr lang="sv-SE" sz="2800" b="1" dirty="0"/>
              <a:t>Kapitel 1: Jesus visar sig för Johannes</a:t>
            </a:r>
          </a:p>
          <a:p>
            <a:pPr lvl="1"/>
            <a:r>
              <a:rPr lang="sv-SE" sz="2400" i="1" dirty="0"/>
              <a:t>Upp 1:19 - Skriv alltså ner vad du </a:t>
            </a:r>
            <a:r>
              <a:rPr lang="sv-SE" sz="2400" i="1" u="sng" dirty="0"/>
              <a:t>har sett </a:t>
            </a:r>
            <a:r>
              <a:rPr lang="sv-SE" sz="2400" i="1" dirty="0"/>
              <a:t>och vad </a:t>
            </a:r>
            <a:r>
              <a:rPr lang="sv-SE" sz="2400" i="1" u="sng" dirty="0"/>
              <a:t>som är </a:t>
            </a:r>
            <a:r>
              <a:rPr lang="sv-SE" sz="2400" i="1" dirty="0"/>
              <a:t>och vad som </a:t>
            </a:r>
            <a:r>
              <a:rPr lang="sv-SE" sz="2400" i="1" u="sng" dirty="0"/>
              <a:t>skall ske härefter</a:t>
            </a:r>
            <a:r>
              <a:rPr lang="sv-SE" sz="2400" i="1" dirty="0"/>
              <a:t>.</a:t>
            </a:r>
            <a:endParaRPr lang="sv-SE" sz="2400" dirty="0"/>
          </a:p>
          <a:p>
            <a:endParaRPr lang="sv-SE" sz="2400" dirty="0"/>
          </a:p>
          <a:p>
            <a:r>
              <a:rPr lang="sv-SE" sz="2800" b="1" dirty="0"/>
              <a:t>Kapitel 2-3: Jesus skriver till 7 församlingar</a:t>
            </a:r>
          </a:p>
          <a:p>
            <a:endParaRPr lang="sv-SE" sz="2400" dirty="0"/>
          </a:p>
          <a:p>
            <a:r>
              <a:rPr lang="sv-SE" sz="2800" b="1" dirty="0"/>
              <a:t>Kapitel 4-22</a:t>
            </a:r>
          </a:p>
          <a:p>
            <a:pPr lvl="1"/>
            <a:r>
              <a:rPr lang="sv-SE" sz="2400" i="1" dirty="0"/>
              <a:t>Upp 4:1 - Kom hit upp, så skall jag visa dig vad som </a:t>
            </a:r>
            <a:r>
              <a:rPr lang="sv-SE" sz="2400" i="1" u="sng" dirty="0"/>
              <a:t>måste ske härefter</a:t>
            </a:r>
            <a:r>
              <a:rPr lang="sv-SE" sz="2400" i="1" dirty="0"/>
              <a:t>.</a:t>
            </a:r>
            <a:endParaRPr lang="sv-SE" sz="2400" dirty="0"/>
          </a:p>
          <a:p>
            <a:pPr marL="342900" indent="-342900">
              <a:buFont typeface="Arial" panose="020B0604020202020204" pitchFamily="34" charset="0"/>
              <a:buChar char="•"/>
            </a:pPr>
            <a:endParaRPr lang="sv-SE" sz="2400" dirty="0"/>
          </a:p>
        </p:txBody>
      </p:sp>
      <p:grpSp>
        <p:nvGrpSpPr>
          <p:cNvPr id="3" name="Group 2">
            <a:extLst>
              <a:ext uri="{FF2B5EF4-FFF2-40B4-BE49-F238E27FC236}">
                <a16:creationId xmlns:a16="http://schemas.microsoft.com/office/drawing/2014/main" id="{75B7DFC3-786F-4822-A36C-121289B0FF44}"/>
              </a:ext>
            </a:extLst>
          </p:cNvPr>
          <p:cNvGrpSpPr/>
          <p:nvPr/>
        </p:nvGrpSpPr>
        <p:grpSpPr>
          <a:xfrm>
            <a:off x="505598" y="4822116"/>
            <a:ext cx="11393022" cy="1847491"/>
            <a:chOff x="505598" y="4822116"/>
            <a:chExt cx="11393022" cy="1847491"/>
          </a:xfrm>
        </p:grpSpPr>
        <p:sp>
          <p:nvSpPr>
            <p:cNvPr id="9" name="TextBox 8">
              <a:extLst>
                <a:ext uri="{FF2B5EF4-FFF2-40B4-BE49-F238E27FC236}">
                  <a16:creationId xmlns:a16="http://schemas.microsoft.com/office/drawing/2014/main" id="{EE93D045-3DA6-4FE6-B3F0-FAE878EA2FF9}"/>
                </a:ext>
              </a:extLst>
            </p:cNvPr>
            <p:cNvSpPr txBox="1"/>
            <p:nvPr/>
          </p:nvSpPr>
          <p:spPr>
            <a:xfrm>
              <a:off x="505598" y="4844441"/>
              <a:ext cx="3553262" cy="461665"/>
            </a:xfrm>
            <a:prstGeom prst="rect">
              <a:avLst/>
            </a:prstGeom>
            <a:noFill/>
          </p:spPr>
          <p:txBody>
            <a:bodyPr wrap="square" rtlCol="0">
              <a:spAutoFit/>
            </a:bodyPr>
            <a:lstStyle/>
            <a:p>
              <a:pPr algn="ctr"/>
              <a:r>
                <a:rPr lang="sv-SE" sz="2400" b="1" dirty="0"/>
                <a:t>… vad du har sett …</a:t>
              </a:r>
            </a:p>
          </p:txBody>
        </p:sp>
        <p:sp>
          <p:nvSpPr>
            <p:cNvPr id="10" name="TextBox 9">
              <a:extLst>
                <a:ext uri="{FF2B5EF4-FFF2-40B4-BE49-F238E27FC236}">
                  <a16:creationId xmlns:a16="http://schemas.microsoft.com/office/drawing/2014/main" id="{F89396AD-195B-4612-8EF4-F99EF6D51062}"/>
                </a:ext>
              </a:extLst>
            </p:cNvPr>
            <p:cNvSpPr txBox="1"/>
            <p:nvPr/>
          </p:nvSpPr>
          <p:spPr>
            <a:xfrm>
              <a:off x="4058869" y="4865205"/>
              <a:ext cx="3399500" cy="461665"/>
            </a:xfrm>
            <a:prstGeom prst="rect">
              <a:avLst/>
            </a:prstGeom>
            <a:noFill/>
          </p:spPr>
          <p:txBody>
            <a:bodyPr wrap="square" rtlCol="0">
              <a:spAutoFit/>
            </a:bodyPr>
            <a:lstStyle/>
            <a:p>
              <a:pPr algn="ctr"/>
              <a:r>
                <a:rPr lang="sv-SE" sz="2400" b="1" dirty="0"/>
                <a:t>… vad som är …</a:t>
              </a:r>
            </a:p>
          </p:txBody>
        </p:sp>
        <p:sp>
          <p:nvSpPr>
            <p:cNvPr id="11" name="TextBox 10">
              <a:extLst>
                <a:ext uri="{FF2B5EF4-FFF2-40B4-BE49-F238E27FC236}">
                  <a16:creationId xmlns:a16="http://schemas.microsoft.com/office/drawing/2014/main" id="{CE2F3D2F-A92F-4443-8131-0F8FB8A1346F}"/>
                </a:ext>
              </a:extLst>
            </p:cNvPr>
            <p:cNvSpPr txBox="1"/>
            <p:nvPr/>
          </p:nvSpPr>
          <p:spPr>
            <a:xfrm>
              <a:off x="7458368" y="4822116"/>
              <a:ext cx="4260288" cy="461665"/>
            </a:xfrm>
            <a:prstGeom prst="rect">
              <a:avLst/>
            </a:prstGeom>
            <a:noFill/>
          </p:spPr>
          <p:txBody>
            <a:bodyPr wrap="square" rtlCol="0">
              <a:spAutoFit/>
            </a:bodyPr>
            <a:lstStyle/>
            <a:p>
              <a:pPr algn="ctr"/>
              <a:r>
                <a:rPr lang="sv-SE" sz="2400" b="1" dirty="0"/>
                <a:t>… vad som skall ske härefter …</a:t>
              </a:r>
            </a:p>
          </p:txBody>
        </p:sp>
        <p:cxnSp>
          <p:nvCxnSpPr>
            <p:cNvPr id="12" name="Straight Connector 11">
              <a:extLst>
                <a:ext uri="{FF2B5EF4-FFF2-40B4-BE49-F238E27FC236}">
                  <a16:creationId xmlns:a16="http://schemas.microsoft.com/office/drawing/2014/main" id="{E3D14B1D-C3F4-4263-BEC7-844A143B8022}"/>
                </a:ext>
              </a:extLst>
            </p:cNvPr>
            <p:cNvCxnSpPr>
              <a:cxnSpLocks/>
            </p:cNvCxnSpPr>
            <p:nvPr/>
          </p:nvCxnSpPr>
          <p:spPr>
            <a:xfrm>
              <a:off x="525780" y="5449547"/>
              <a:ext cx="1118534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4B463BF-9B2C-420F-A362-4D5D5E81007B}"/>
                </a:ext>
              </a:extLst>
            </p:cNvPr>
            <p:cNvCxnSpPr/>
            <p:nvPr/>
          </p:nvCxnSpPr>
          <p:spPr>
            <a:xfrm>
              <a:off x="522210" y="5288436"/>
              <a:ext cx="0" cy="360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FC03AA-EC14-429E-A199-F275A58C8E6E}"/>
                </a:ext>
              </a:extLst>
            </p:cNvPr>
            <p:cNvCxnSpPr/>
            <p:nvPr/>
          </p:nvCxnSpPr>
          <p:spPr>
            <a:xfrm>
              <a:off x="4058869" y="5299158"/>
              <a:ext cx="0" cy="360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DD41855-DE73-46BD-A109-68625498F342}"/>
                </a:ext>
              </a:extLst>
            </p:cNvPr>
            <p:cNvCxnSpPr/>
            <p:nvPr/>
          </p:nvCxnSpPr>
          <p:spPr>
            <a:xfrm>
              <a:off x="7458368" y="5269547"/>
              <a:ext cx="0" cy="360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FBF1FB-413D-4859-A2B8-C4CD3F6C939D}"/>
                </a:ext>
              </a:extLst>
            </p:cNvPr>
            <p:cNvCxnSpPr/>
            <p:nvPr/>
          </p:nvCxnSpPr>
          <p:spPr>
            <a:xfrm>
              <a:off x="11703686" y="5288436"/>
              <a:ext cx="0" cy="360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D4E0DD2-9C97-4545-A83A-FB15FE06CCD7}"/>
                </a:ext>
              </a:extLst>
            </p:cNvPr>
            <p:cNvSpPr txBox="1"/>
            <p:nvPr/>
          </p:nvSpPr>
          <p:spPr>
            <a:xfrm>
              <a:off x="514773" y="5606514"/>
              <a:ext cx="3520670" cy="954107"/>
            </a:xfrm>
            <a:prstGeom prst="rect">
              <a:avLst/>
            </a:prstGeom>
            <a:noFill/>
          </p:spPr>
          <p:txBody>
            <a:bodyPr wrap="square" rtlCol="0">
              <a:spAutoFit/>
            </a:bodyPr>
            <a:lstStyle/>
            <a:p>
              <a:pPr algn="ctr"/>
              <a:r>
                <a:rPr lang="sv-SE" sz="2800" b="1" dirty="0"/>
                <a:t>Period I</a:t>
              </a:r>
            </a:p>
            <a:p>
              <a:pPr algn="ctr"/>
              <a:r>
                <a:rPr lang="sv-SE" sz="2800" b="1" dirty="0"/>
                <a:t>Upp 1</a:t>
              </a:r>
            </a:p>
          </p:txBody>
        </p:sp>
        <p:sp>
          <p:nvSpPr>
            <p:cNvPr id="18" name="TextBox 17">
              <a:extLst>
                <a:ext uri="{FF2B5EF4-FFF2-40B4-BE49-F238E27FC236}">
                  <a16:creationId xmlns:a16="http://schemas.microsoft.com/office/drawing/2014/main" id="{C5D3FBDE-478D-4633-BB88-D1CC72AFC6E6}"/>
                </a:ext>
              </a:extLst>
            </p:cNvPr>
            <p:cNvSpPr txBox="1"/>
            <p:nvPr/>
          </p:nvSpPr>
          <p:spPr>
            <a:xfrm>
              <a:off x="4066309" y="5602736"/>
              <a:ext cx="3392060" cy="954107"/>
            </a:xfrm>
            <a:prstGeom prst="rect">
              <a:avLst/>
            </a:prstGeom>
            <a:noFill/>
          </p:spPr>
          <p:txBody>
            <a:bodyPr wrap="square" rtlCol="0">
              <a:spAutoFit/>
            </a:bodyPr>
            <a:lstStyle/>
            <a:p>
              <a:pPr algn="ctr"/>
              <a:r>
                <a:rPr lang="sv-SE" sz="2800" b="1" dirty="0"/>
                <a:t>Period II</a:t>
              </a:r>
            </a:p>
            <a:p>
              <a:pPr algn="ctr"/>
              <a:r>
                <a:rPr lang="sv-SE" sz="2800" b="1" dirty="0"/>
                <a:t>Upp 2-3</a:t>
              </a:r>
            </a:p>
          </p:txBody>
        </p:sp>
        <p:sp>
          <p:nvSpPr>
            <p:cNvPr id="19" name="TextBox 18">
              <a:extLst>
                <a:ext uri="{FF2B5EF4-FFF2-40B4-BE49-F238E27FC236}">
                  <a16:creationId xmlns:a16="http://schemas.microsoft.com/office/drawing/2014/main" id="{C546B5D4-466E-4970-AB88-1D11DAF50FE3}"/>
                </a:ext>
              </a:extLst>
            </p:cNvPr>
            <p:cNvSpPr txBox="1"/>
            <p:nvPr/>
          </p:nvSpPr>
          <p:spPr>
            <a:xfrm>
              <a:off x="7481796" y="5602735"/>
              <a:ext cx="4236854" cy="954107"/>
            </a:xfrm>
            <a:prstGeom prst="rect">
              <a:avLst/>
            </a:prstGeom>
            <a:noFill/>
          </p:spPr>
          <p:txBody>
            <a:bodyPr wrap="square" rtlCol="0">
              <a:spAutoFit/>
            </a:bodyPr>
            <a:lstStyle/>
            <a:p>
              <a:pPr algn="ctr"/>
              <a:r>
                <a:rPr lang="sv-SE" sz="2800" b="1" dirty="0"/>
                <a:t>Period III</a:t>
              </a:r>
            </a:p>
            <a:p>
              <a:pPr algn="ctr"/>
              <a:r>
                <a:rPr lang="sv-SE" sz="2800" b="1" dirty="0"/>
                <a:t>Upp 4-22</a:t>
              </a:r>
            </a:p>
          </p:txBody>
        </p:sp>
        <p:cxnSp>
          <p:nvCxnSpPr>
            <p:cNvPr id="7" name="Straight Arrow Connector 6">
              <a:extLst>
                <a:ext uri="{FF2B5EF4-FFF2-40B4-BE49-F238E27FC236}">
                  <a16:creationId xmlns:a16="http://schemas.microsoft.com/office/drawing/2014/main" id="{6726BAEF-A501-4C0C-9799-D44FBD9BB745}"/>
                </a:ext>
              </a:extLst>
            </p:cNvPr>
            <p:cNvCxnSpPr>
              <a:cxnSpLocks/>
            </p:cNvCxnSpPr>
            <p:nvPr/>
          </p:nvCxnSpPr>
          <p:spPr>
            <a:xfrm>
              <a:off x="11075670" y="6046470"/>
              <a:ext cx="82295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2D45BED-3940-469A-9837-4ED84FB4561F}"/>
                </a:ext>
              </a:extLst>
            </p:cNvPr>
            <p:cNvSpPr txBox="1"/>
            <p:nvPr/>
          </p:nvSpPr>
          <p:spPr>
            <a:xfrm>
              <a:off x="11201331" y="6146387"/>
              <a:ext cx="575799" cy="523220"/>
            </a:xfrm>
            <a:prstGeom prst="rect">
              <a:avLst/>
            </a:prstGeom>
            <a:noFill/>
          </p:spPr>
          <p:txBody>
            <a:bodyPr wrap="none" rtlCol="0">
              <a:spAutoFit/>
            </a:bodyPr>
            <a:lstStyle/>
            <a:p>
              <a:r>
                <a:rPr lang="en-US" sz="2800" dirty="0" err="1"/>
                <a:t>tid</a:t>
              </a:r>
              <a:endParaRPr lang="en-US" sz="2800" dirty="0"/>
            </a:p>
          </p:txBody>
        </p:sp>
      </p:grpSp>
    </p:spTree>
    <p:extLst>
      <p:ext uri="{BB962C8B-B14F-4D97-AF65-F5344CB8AC3E}">
        <p14:creationId xmlns:p14="http://schemas.microsoft.com/office/powerpoint/2010/main" val="352701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2268</Words>
  <Application>Microsoft Office PowerPoint</Application>
  <PresentationFormat>Widescreen</PresentationFormat>
  <Paragraphs>263</Paragraphs>
  <Slides>19</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Vad säger Bibeln om…  Den yttersta tiden?</vt:lpstr>
      <vt:lpstr>Agenda</vt:lpstr>
      <vt:lpstr>PowerPoint Presentation</vt:lpstr>
      <vt:lpstr>PowerPoint Presentation</vt:lpstr>
      <vt:lpstr>PowerPoint Presentation</vt:lpstr>
      <vt:lpstr>PowerPoint Presentation</vt:lpstr>
      <vt:lpstr>PowerPoint Presentation</vt:lpstr>
      <vt:lpstr>PowerPoint Presentation</vt:lpstr>
      <vt:lpstr>Tolkningsnyckeln</vt:lpstr>
      <vt:lpstr>Struktur Uppenbarelseboken</vt:lpstr>
      <vt:lpstr>PowerPoint Presentation</vt:lpstr>
      <vt:lpstr>PowerPoint Presentation</vt:lpstr>
      <vt:lpstr>Struktur Uppenbarelseboken</vt:lpstr>
      <vt:lpstr>PowerPoint Presentation</vt:lpstr>
      <vt:lpstr>PowerPoint Presentation</vt:lpstr>
      <vt:lpstr>Vredestiden</vt:lpstr>
      <vt:lpstr>PowerPoint Presentation</vt:lpstr>
      <vt:lpstr>hemläxa: läs hela boken, använd strukturen ovan</vt:lpstr>
      <vt:lpstr>Kommande träffar (efter sommaren)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2021-06-04T14:01:51Z</dcterms:created>
  <dcterms:modified xsi:type="dcterms:W3CDTF">2021-06-04T14:02:25Z</dcterms:modified>
</cp:coreProperties>
</file>