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8" r:id="rId1"/>
  </p:sldMasterIdLst>
  <p:notesMasterIdLst>
    <p:notesMasterId r:id="rId22"/>
  </p:notesMasterIdLst>
  <p:sldIdLst>
    <p:sldId id="256" r:id="rId2"/>
    <p:sldId id="257" r:id="rId3"/>
    <p:sldId id="258" r:id="rId4"/>
    <p:sldId id="259" r:id="rId5"/>
    <p:sldId id="260" r:id="rId6"/>
    <p:sldId id="268" r:id="rId7"/>
    <p:sldId id="270" r:id="rId8"/>
    <p:sldId id="277" r:id="rId9"/>
    <p:sldId id="264" r:id="rId10"/>
    <p:sldId id="280" r:id="rId11"/>
    <p:sldId id="281" r:id="rId12"/>
    <p:sldId id="282" r:id="rId13"/>
    <p:sldId id="283" r:id="rId14"/>
    <p:sldId id="278" r:id="rId15"/>
    <p:sldId id="265" r:id="rId16"/>
    <p:sldId id="288" r:id="rId17"/>
    <p:sldId id="289" r:id="rId18"/>
    <p:sldId id="290" r:id="rId19"/>
    <p:sldId id="291"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A5A5A5"/>
    <a:srgbClr val="A3A3A3"/>
    <a:srgbClr val="9D9D9D"/>
    <a:srgbClr val="9F9F9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75DA8-E9DA-4A10-B243-37438F51D975}" v="415" dt="2019-04-08T14:13:34.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27" autoAdjust="0"/>
  </p:normalViewPr>
  <p:slideViewPr>
    <p:cSldViewPr snapToGrid="0">
      <p:cViewPr varScale="1">
        <p:scale>
          <a:sx n="107" d="100"/>
          <a:sy n="107" d="100"/>
        </p:scale>
        <p:origin x="95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AB630-AEF4-4A7B-99C2-8FE97A359A1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7E8166-AE36-4786-A944-F1DFFC36817A}">
      <dgm:prSet custT="1"/>
      <dgm:spPr/>
      <dgm:t>
        <a:bodyPr/>
        <a:lstStyle/>
        <a:p>
          <a:r>
            <a:rPr lang="sv-SE" sz="2800" noProof="0" dirty="0"/>
            <a:t>”</a:t>
          </a:r>
          <a:r>
            <a:rPr lang="sv-SE" sz="2800" i="1" noProof="0" dirty="0"/>
            <a:t>Den som förkastar mig och inte tar emot mina ord, han har en domare över sig: det ord som jag har talat skall döma honom på den yttersta dagen</a:t>
          </a:r>
          <a:r>
            <a:rPr lang="sv-SE" sz="2800" noProof="0" dirty="0"/>
            <a:t>.” (</a:t>
          </a:r>
          <a:r>
            <a:rPr lang="sv-SE" sz="2800" noProof="0" dirty="0" err="1"/>
            <a:t>Joh</a:t>
          </a:r>
          <a:r>
            <a:rPr lang="sv-SE" sz="2800" noProof="0" dirty="0"/>
            <a:t> 12:48)</a:t>
          </a:r>
        </a:p>
      </dgm:t>
    </dgm:pt>
    <dgm:pt modelId="{FEBF6EF6-8B05-40F6-8E47-01F7F4DDAA18}" type="parTrans" cxnId="{3B1F0784-2900-4C1A-8AC2-9896611E6100}">
      <dgm:prSet/>
      <dgm:spPr/>
      <dgm:t>
        <a:bodyPr/>
        <a:lstStyle/>
        <a:p>
          <a:endParaRPr lang="en-US" sz="2800"/>
        </a:p>
      </dgm:t>
    </dgm:pt>
    <dgm:pt modelId="{622AB5DB-AFC0-4653-B60E-7B4C726CC013}" type="sibTrans" cxnId="{3B1F0784-2900-4C1A-8AC2-9896611E6100}">
      <dgm:prSet/>
      <dgm:spPr/>
      <dgm:t>
        <a:bodyPr/>
        <a:lstStyle/>
        <a:p>
          <a:endParaRPr lang="en-US" sz="2800"/>
        </a:p>
      </dgm:t>
    </dgm:pt>
    <dgm:pt modelId="{FF03BCD5-B03C-4CF9-88F5-0D1D47C8C3E6}">
      <dgm:prSet custT="1"/>
      <dgm:spPr/>
      <dgm:t>
        <a:bodyPr/>
        <a:lstStyle/>
        <a:p>
          <a:r>
            <a:rPr lang="sv-SE" sz="2800" noProof="0" dirty="0"/>
            <a:t>Liknelsen om ogräset (Matt 13:36-42)</a:t>
          </a:r>
        </a:p>
      </dgm:t>
    </dgm:pt>
    <dgm:pt modelId="{A46DB3FC-0EC2-4A1A-A6BD-B1620DE0D710}" type="parTrans" cxnId="{D8DE1EBA-B5B6-4F66-A9EB-ED6FFF0A0128}">
      <dgm:prSet/>
      <dgm:spPr/>
      <dgm:t>
        <a:bodyPr/>
        <a:lstStyle/>
        <a:p>
          <a:endParaRPr lang="en-US" sz="2800"/>
        </a:p>
      </dgm:t>
    </dgm:pt>
    <dgm:pt modelId="{A416D0FB-BC8E-49E1-A236-F6C76BE46E9E}" type="sibTrans" cxnId="{D8DE1EBA-B5B6-4F66-A9EB-ED6FFF0A0128}">
      <dgm:prSet/>
      <dgm:spPr/>
      <dgm:t>
        <a:bodyPr/>
        <a:lstStyle/>
        <a:p>
          <a:endParaRPr lang="en-US" sz="2800"/>
        </a:p>
      </dgm:t>
    </dgm:pt>
    <dgm:pt modelId="{976207E4-725A-4788-90B0-13FBC69B1C6A}" type="pres">
      <dgm:prSet presAssocID="{689AB630-AEF4-4A7B-99C2-8FE97A359A1D}" presName="linear" presStyleCnt="0">
        <dgm:presLayoutVars>
          <dgm:animLvl val="lvl"/>
          <dgm:resizeHandles val="exact"/>
        </dgm:presLayoutVars>
      </dgm:prSet>
      <dgm:spPr/>
    </dgm:pt>
    <dgm:pt modelId="{5084FBD6-57D3-4F19-B9EC-2BC515F0BE3D}" type="pres">
      <dgm:prSet presAssocID="{497E8166-AE36-4786-A944-F1DFFC36817A}" presName="parentText" presStyleLbl="node1" presStyleIdx="0" presStyleCnt="2" custScaleY="116469">
        <dgm:presLayoutVars>
          <dgm:chMax val="0"/>
          <dgm:bulletEnabled val="1"/>
        </dgm:presLayoutVars>
      </dgm:prSet>
      <dgm:spPr/>
    </dgm:pt>
    <dgm:pt modelId="{298A0DB3-7E6A-46A1-B186-29245BDD178D}" type="pres">
      <dgm:prSet presAssocID="{622AB5DB-AFC0-4653-B60E-7B4C726CC013}" presName="spacer" presStyleCnt="0"/>
      <dgm:spPr/>
    </dgm:pt>
    <dgm:pt modelId="{DFCEB082-3C6E-4801-A73F-D2656B898A3B}" type="pres">
      <dgm:prSet presAssocID="{FF03BCD5-B03C-4CF9-88F5-0D1D47C8C3E6}" presName="parentText" presStyleLbl="node1" presStyleIdx="1" presStyleCnt="2" custScaleY="59180" custLinFactY="15734" custLinFactNeighborX="-244" custLinFactNeighborY="100000">
        <dgm:presLayoutVars>
          <dgm:chMax val="0"/>
          <dgm:bulletEnabled val="1"/>
        </dgm:presLayoutVars>
      </dgm:prSet>
      <dgm:spPr/>
    </dgm:pt>
  </dgm:ptLst>
  <dgm:cxnLst>
    <dgm:cxn modelId="{4C463911-503C-464C-BBB5-4C7212FC6B83}" type="presOf" srcId="{497E8166-AE36-4786-A944-F1DFFC36817A}" destId="{5084FBD6-57D3-4F19-B9EC-2BC515F0BE3D}" srcOrd="0" destOrd="0" presId="urn:microsoft.com/office/officeart/2005/8/layout/vList2"/>
    <dgm:cxn modelId="{47AC2F26-DC1E-4C9C-94A8-FFC6D0CDB621}" type="presOf" srcId="{689AB630-AEF4-4A7B-99C2-8FE97A359A1D}" destId="{976207E4-725A-4788-90B0-13FBC69B1C6A}" srcOrd="0" destOrd="0" presId="urn:microsoft.com/office/officeart/2005/8/layout/vList2"/>
    <dgm:cxn modelId="{364E2E2B-9E04-42D4-88D6-75A92322297D}" type="presOf" srcId="{FF03BCD5-B03C-4CF9-88F5-0D1D47C8C3E6}" destId="{DFCEB082-3C6E-4801-A73F-D2656B898A3B}" srcOrd="0" destOrd="0" presId="urn:microsoft.com/office/officeart/2005/8/layout/vList2"/>
    <dgm:cxn modelId="{3B1F0784-2900-4C1A-8AC2-9896611E6100}" srcId="{689AB630-AEF4-4A7B-99C2-8FE97A359A1D}" destId="{497E8166-AE36-4786-A944-F1DFFC36817A}" srcOrd="0" destOrd="0" parTransId="{FEBF6EF6-8B05-40F6-8E47-01F7F4DDAA18}" sibTransId="{622AB5DB-AFC0-4653-B60E-7B4C726CC013}"/>
    <dgm:cxn modelId="{D8DE1EBA-B5B6-4F66-A9EB-ED6FFF0A0128}" srcId="{689AB630-AEF4-4A7B-99C2-8FE97A359A1D}" destId="{FF03BCD5-B03C-4CF9-88F5-0D1D47C8C3E6}" srcOrd="1" destOrd="0" parTransId="{A46DB3FC-0EC2-4A1A-A6BD-B1620DE0D710}" sibTransId="{A416D0FB-BC8E-49E1-A236-F6C76BE46E9E}"/>
    <dgm:cxn modelId="{1353FE7A-1BBB-44C5-86E1-E99D1F355780}" type="presParOf" srcId="{976207E4-725A-4788-90B0-13FBC69B1C6A}" destId="{5084FBD6-57D3-4F19-B9EC-2BC515F0BE3D}" srcOrd="0" destOrd="0" presId="urn:microsoft.com/office/officeart/2005/8/layout/vList2"/>
    <dgm:cxn modelId="{8FC972E6-69EA-422E-A5C6-6A8B888FC630}" type="presParOf" srcId="{976207E4-725A-4788-90B0-13FBC69B1C6A}" destId="{298A0DB3-7E6A-46A1-B186-29245BDD178D}" srcOrd="1" destOrd="0" presId="urn:microsoft.com/office/officeart/2005/8/layout/vList2"/>
    <dgm:cxn modelId="{CAD43561-6638-4CAE-8FBF-923709839793}" type="presParOf" srcId="{976207E4-725A-4788-90B0-13FBC69B1C6A}" destId="{DFCEB082-3C6E-4801-A73F-D2656B898A3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4FBD6-57D3-4F19-B9EC-2BC515F0BE3D}">
      <dsp:nvSpPr>
        <dsp:cNvPr id="0" name=""/>
        <dsp:cNvSpPr/>
      </dsp:nvSpPr>
      <dsp:spPr>
        <a:xfrm>
          <a:off x="0" y="1112559"/>
          <a:ext cx="6692900" cy="23029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v-SE" sz="2800" kern="1200" noProof="0" dirty="0"/>
            <a:t>”</a:t>
          </a:r>
          <a:r>
            <a:rPr lang="sv-SE" sz="2800" i="1" kern="1200" noProof="0" dirty="0"/>
            <a:t>Den som förkastar mig och inte tar emot mina ord, han har en domare över sig: det ord som jag har talat skall döma honom på den yttersta dagen</a:t>
          </a:r>
          <a:r>
            <a:rPr lang="sv-SE" sz="2800" kern="1200" noProof="0" dirty="0"/>
            <a:t>.” (</a:t>
          </a:r>
          <a:r>
            <a:rPr lang="sv-SE" sz="2800" kern="1200" noProof="0" dirty="0" err="1"/>
            <a:t>Joh</a:t>
          </a:r>
          <a:r>
            <a:rPr lang="sv-SE" sz="2800" kern="1200" noProof="0" dirty="0"/>
            <a:t> 12:48)</a:t>
          </a:r>
        </a:p>
      </dsp:txBody>
      <dsp:txXfrm>
        <a:off x="112420" y="1224979"/>
        <a:ext cx="6468060" cy="2078101"/>
      </dsp:txXfrm>
    </dsp:sp>
    <dsp:sp modelId="{DFCEB082-3C6E-4801-A73F-D2656B898A3B}">
      <dsp:nvSpPr>
        <dsp:cNvPr id="0" name=""/>
        <dsp:cNvSpPr/>
      </dsp:nvSpPr>
      <dsp:spPr>
        <a:xfrm>
          <a:off x="0" y="4101009"/>
          <a:ext cx="6692900" cy="11701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v-SE" sz="2800" kern="1200" noProof="0" dirty="0"/>
            <a:t>Liknelsen om ogräset (Matt 13:36-42)</a:t>
          </a:r>
        </a:p>
      </dsp:txBody>
      <dsp:txXfrm>
        <a:off x="57123" y="4158132"/>
        <a:ext cx="6578654" cy="1055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3239DC8-16D5-4E40-B61C-429C5DE9367C}" type="datetimeFigureOut">
              <a:rPr lang="sv-SE" smtClean="0"/>
              <a:t>2021-07-09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57F27-CE17-43A3-89B9-9D656EC2D364}" type="slidenum">
              <a:rPr lang="sv-SE" smtClean="0"/>
              <a:t>‹#›</a:t>
            </a:fld>
            <a:endParaRPr lang="sv-SE"/>
          </a:p>
        </p:txBody>
      </p:sp>
    </p:spTree>
    <p:extLst>
      <p:ext uri="{BB962C8B-B14F-4D97-AF65-F5344CB8AC3E}">
        <p14:creationId xmlns:p14="http://schemas.microsoft.com/office/powerpoint/2010/main" val="112812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Titeln och undertiteln. Vi har inte alla svar.</a:t>
            </a:r>
          </a:p>
          <a:p>
            <a:r>
              <a:rPr lang="sv-SE" dirty="0"/>
              <a:t>Hänvisa till böckerna från Olof </a:t>
            </a:r>
            <a:r>
              <a:rPr lang="sv-SE" dirty="0" err="1"/>
              <a:t>Edsinger</a:t>
            </a:r>
            <a:r>
              <a:rPr lang="sv-SE" dirty="0"/>
              <a:t>.</a:t>
            </a:r>
          </a:p>
          <a:p>
            <a:r>
              <a:rPr lang="sv-SE" dirty="0"/>
              <a:t>Hänvisa till artikeln och till Bibeln som källa till allt material.</a:t>
            </a:r>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a:t>
            </a:fld>
            <a:endParaRPr lang="sv-SE"/>
          </a:p>
        </p:txBody>
      </p:sp>
    </p:spTree>
    <p:extLst>
      <p:ext uri="{BB962C8B-B14F-4D97-AF65-F5344CB8AC3E}">
        <p14:creationId xmlns:p14="http://schemas.microsoft.com/office/powerpoint/2010/main" val="57237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Gud hade ju tidigare lovat detta land till </a:t>
            </a:r>
            <a:r>
              <a:rPr lang="sv-SE" sz="1200" kern="1200" dirty="0" err="1">
                <a:solidFill>
                  <a:schemeClr val="tx1"/>
                </a:solidFill>
                <a:effectLst/>
                <a:latin typeface="+mn-lt"/>
                <a:ea typeface="+mn-ea"/>
                <a:cs typeface="+mn-cs"/>
              </a:rPr>
              <a:t>Abram</a:t>
            </a:r>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Nu har folket Israel bott i Egypten i 400 år, men löftet till </a:t>
            </a:r>
            <a:r>
              <a:rPr lang="sv-SE" sz="1200" kern="1200" dirty="0" err="1">
                <a:solidFill>
                  <a:schemeClr val="tx1"/>
                </a:solidFill>
                <a:effectLst/>
                <a:latin typeface="+mn-lt"/>
                <a:ea typeface="+mn-ea"/>
                <a:cs typeface="+mn-cs"/>
              </a:rPr>
              <a:t>Abram</a:t>
            </a:r>
            <a:r>
              <a:rPr lang="sv-SE" sz="1200" kern="1200" dirty="0">
                <a:solidFill>
                  <a:schemeClr val="tx1"/>
                </a:solidFill>
                <a:effectLst/>
                <a:latin typeface="+mn-lt"/>
                <a:ea typeface="+mn-ea"/>
                <a:cs typeface="+mn-cs"/>
              </a:rPr>
              <a:t> gäller fortfarande: ”</a:t>
            </a:r>
            <a:r>
              <a:rPr lang="sv-SE" sz="1200" i="1" kern="1200" dirty="0">
                <a:solidFill>
                  <a:schemeClr val="tx1"/>
                </a:solidFill>
                <a:effectLst/>
                <a:latin typeface="+mn-lt"/>
                <a:ea typeface="+mn-ea"/>
                <a:cs typeface="+mn-cs"/>
              </a:rPr>
              <a:t>HERREN sade till </a:t>
            </a:r>
            <a:r>
              <a:rPr lang="sv-SE" sz="1200" i="1" kern="1200" dirty="0" err="1">
                <a:solidFill>
                  <a:schemeClr val="tx1"/>
                </a:solidFill>
                <a:effectLst/>
                <a:latin typeface="+mn-lt"/>
                <a:ea typeface="+mn-ea"/>
                <a:cs typeface="+mn-cs"/>
              </a:rPr>
              <a:t>Abram</a:t>
            </a:r>
            <a:r>
              <a:rPr lang="sv-SE" sz="1200" i="1" kern="1200" dirty="0">
                <a:solidFill>
                  <a:schemeClr val="tx1"/>
                </a:solidFill>
                <a:effectLst/>
                <a:latin typeface="+mn-lt"/>
                <a:ea typeface="+mn-ea"/>
                <a:cs typeface="+mn-cs"/>
              </a:rPr>
              <a:t>: Gå ut ur ditt land och från din släkt och din fars hus och bege dig till det land som jag skall visa dig. … I dig skall alla släkter på jorden bli välsignade.</a:t>
            </a:r>
            <a:r>
              <a:rPr lang="sv-SE" sz="1200" kern="1200" dirty="0">
                <a:solidFill>
                  <a:schemeClr val="tx1"/>
                </a:solidFill>
                <a:effectLst/>
                <a:latin typeface="+mn-lt"/>
                <a:ea typeface="+mn-ea"/>
                <a:cs typeface="+mn-cs"/>
              </a:rPr>
              <a:t>” (1 Mos 12:1-3)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Själva krigen var ju ingen välsignelse för folken där och då. Men på sikt skulle Israel bli en välsignelse för hela världen.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Vi vet nu att denna välsignelse är frälsningsplanen.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Folket Israel behöver en plats för att frälsningsplanen ska kunna fullbordas.</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Hade Gud inte kunnat välja ett annat landområde för </a:t>
            </a:r>
            <a:r>
              <a:rPr lang="sv-SE" sz="1200" kern="1200" dirty="0" err="1">
                <a:solidFill>
                  <a:schemeClr val="tx1"/>
                </a:solidFill>
                <a:effectLst/>
                <a:latin typeface="+mn-lt"/>
                <a:ea typeface="+mn-ea"/>
                <a:cs typeface="+mn-cs"/>
              </a:rPr>
              <a:t>Abram</a:t>
            </a:r>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Kanske Sibirien eller öknen i Australien? Bibeln ger oss inget svar på denna fråga.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Man kan spekulera att, om folket ska kunna vara en välsignelse för hela världen, så behöver man bo ”mitt i världen”.</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10</a:t>
            </a:fld>
            <a:endParaRPr lang="sv-SE"/>
          </a:p>
        </p:txBody>
      </p:sp>
    </p:spTree>
    <p:extLst>
      <p:ext uri="{BB962C8B-B14F-4D97-AF65-F5344CB8AC3E}">
        <p14:creationId xmlns:p14="http://schemas.microsoft.com/office/powerpoint/2010/main" val="247463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Vad var det för folk som bodde i Kanaan?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t>
            </a:r>
            <a:r>
              <a:rPr lang="sv-SE" sz="1200" i="1" kern="1200" dirty="0">
                <a:solidFill>
                  <a:schemeClr val="tx1"/>
                </a:solidFill>
                <a:effectLst/>
                <a:latin typeface="+mn-lt"/>
                <a:ea typeface="+mn-ea"/>
                <a:cs typeface="+mn-cs"/>
              </a:rPr>
              <a:t>När HERREN, din Gud, driver undan dem för dig, får du inte säga i ditt hjärta: ”För min rättfärdighets skull har HERREN låtit mig komma in i detta land för att ta besittning”. Ty det är ogudaktigheten hos dessa folk som gör att Herren driver bort dem för dig.</a:t>
            </a:r>
            <a:r>
              <a:rPr lang="sv-SE" sz="1200" kern="1200" dirty="0">
                <a:solidFill>
                  <a:schemeClr val="tx1"/>
                </a:solidFill>
                <a:effectLst/>
                <a:latin typeface="+mn-lt"/>
                <a:ea typeface="+mn-ea"/>
                <a:cs typeface="+mn-cs"/>
              </a:rPr>
              <a:t>” (5 Mos 9:4-6)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Folket Israel fick inte detta landområde för att de hade förtjänat det på något sätt. </a:t>
            </a:r>
            <a:r>
              <a:rPr lang="sv-SE" dirty="0"/>
              <a:t>Gud även tillät (t.ex. i Domarboken) andra folk att besegra israeliterna när de avfallit som ett sätt att visa dem vem som är Herren, att deras välgång var beroende av Gud och föra dem tillbaka till gudstillbedjan.</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Folken som bodde i Kanaan var inte oskyldiga.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profeterades redan till </a:t>
            </a:r>
            <a:r>
              <a:rPr lang="sv-SE" sz="1200" kern="1200" dirty="0" err="1">
                <a:solidFill>
                  <a:schemeClr val="tx1"/>
                </a:solidFill>
                <a:effectLst/>
                <a:latin typeface="+mn-lt"/>
                <a:ea typeface="+mn-ea"/>
                <a:cs typeface="+mn-cs"/>
              </a:rPr>
              <a:t>Abram</a:t>
            </a:r>
            <a:r>
              <a:rPr lang="sv-SE" sz="1200" kern="1200" dirty="0">
                <a:solidFill>
                  <a:schemeClr val="tx1"/>
                </a:solidFill>
                <a:effectLst/>
                <a:latin typeface="+mn-lt"/>
                <a:ea typeface="+mn-ea"/>
                <a:cs typeface="+mn-cs"/>
              </a:rPr>
              <a:t> för länge sedan: ”</a:t>
            </a:r>
            <a:r>
              <a:rPr lang="sv-SE" sz="1200" i="1" kern="1200" dirty="0">
                <a:solidFill>
                  <a:schemeClr val="tx1"/>
                </a:solidFill>
                <a:effectLst/>
                <a:latin typeface="+mn-lt"/>
                <a:ea typeface="+mn-ea"/>
                <a:cs typeface="+mn-cs"/>
              </a:rPr>
              <a:t>Och HERREN sade till </a:t>
            </a:r>
            <a:r>
              <a:rPr lang="sv-SE" sz="1200" i="1" kern="1200" dirty="0" err="1">
                <a:solidFill>
                  <a:schemeClr val="tx1"/>
                </a:solidFill>
                <a:effectLst/>
                <a:latin typeface="+mn-lt"/>
                <a:ea typeface="+mn-ea"/>
                <a:cs typeface="+mn-cs"/>
              </a:rPr>
              <a:t>Abram</a:t>
            </a:r>
            <a:r>
              <a:rPr lang="sv-SE" sz="1200" i="1" kern="1200" dirty="0">
                <a:solidFill>
                  <a:schemeClr val="tx1"/>
                </a:solidFill>
                <a:effectLst/>
                <a:latin typeface="+mn-lt"/>
                <a:ea typeface="+mn-ea"/>
                <a:cs typeface="+mn-cs"/>
              </a:rPr>
              <a:t>: Det skall du veta att dina efterkommande skall bo som främlingar i ett land som inte är deras … I fjärde släktledet </a:t>
            </a:r>
            <a:r>
              <a:rPr lang="sv-SE" sz="1200" kern="1200" dirty="0">
                <a:solidFill>
                  <a:schemeClr val="tx1"/>
                </a:solidFill>
                <a:effectLst/>
                <a:latin typeface="+mn-lt"/>
                <a:ea typeface="+mn-ea"/>
                <a:cs typeface="+mn-cs"/>
              </a:rPr>
              <a:t>[det betyder efter 400 år]</a:t>
            </a:r>
            <a:r>
              <a:rPr lang="sv-SE" sz="1200" i="1" kern="1200" dirty="0">
                <a:solidFill>
                  <a:schemeClr val="tx1"/>
                </a:solidFill>
                <a:effectLst/>
                <a:latin typeface="+mn-lt"/>
                <a:ea typeface="+mn-ea"/>
                <a:cs typeface="+mn-cs"/>
              </a:rPr>
              <a:t> skall de återvända hit. Ty ännu har inte </a:t>
            </a:r>
            <a:r>
              <a:rPr lang="sv-SE" sz="1200" i="1" kern="1200" dirty="0" err="1">
                <a:solidFill>
                  <a:schemeClr val="tx1"/>
                </a:solidFill>
                <a:effectLst/>
                <a:latin typeface="+mn-lt"/>
                <a:ea typeface="+mn-ea"/>
                <a:cs typeface="+mn-cs"/>
              </a:rPr>
              <a:t>amoreerna</a:t>
            </a:r>
            <a:r>
              <a:rPr lang="sv-SE" sz="1200" i="1" kern="1200" dirty="0">
                <a:solidFill>
                  <a:schemeClr val="tx1"/>
                </a:solidFill>
                <a:effectLst/>
                <a:latin typeface="+mn-lt"/>
                <a:ea typeface="+mn-ea"/>
                <a:cs typeface="+mn-cs"/>
              </a:rPr>
              <a:t> fyllt sina synders mått.</a:t>
            </a:r>
            <a:r>
              <a:rPr lang="sv-SE" sz="1200" kern="1200" dirty="0">
                <a:solidFill>
                  <a:schemeClr val="tx1"/>
                </a:solidFill>
                <a:effectLst/>
                <a:latin typeface="+mn-lt"/>
                <a:ea typeface="+mn-ea"/>
                <a:cs typeface="+mn-cs"/>
              </a:rPr>
              <a:t>” (1 Mos 15:13)</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Med andra ord: Gud har haft tålamod i 400 år för att folket i Kanaan ska omvända sig från sin syndiga livsstil.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Under tiden fick folket Israel vänta i Egypten.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Men nu, efter 400 år, är det nog och då kommer Guds dom.</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gjorde dessa folk som ledde till Guds dom?</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Detta beskrivs utförligt i t.ex. 5 Mos 18:9-14 eller 3 Mos 18.</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Återkommande teman är barnoffer och sexuell synd.</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Även efter 400 år finns det nåd för folk i Kanaans land som vill. Ett exempel är Rahab i Jeriko (Jos 2): ”</a:t>
            </a:r>
            <a:r>
              <a:rPr lang="sv-SE" sz="1200" i="1" kern="1200" dirty="0">
                <a:solidFill>
                  <a:schemeClr val="tx1"/>
                </a:solidFill>
                <a:effectLst/>
                <a:latin typeface="+mn-lt"/>
                <a:ea typeface="+mn-ea"/>
                <a:cs typeface="+mn-cs"/>
              </a:rPr>
              <a:t>Genom tro undgick skökan Rahab att gå under tillsammans med dem som inte trodde.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Heb</a:t>
            </a:r>
            <a:r>
              <a:rPr lang="sv-SE" sz="1200" kern="1200" dirty="0">
                <a:solidFill>
                  <a:schemeClr val="tx1"/>
                </a:solidFill>
                <a:effectLst/>
                <a:latin typeface="+mn-lt"/>
                <a:ea typeface="+mn-ea"/>
                <a:cs typeface="+mn-cs"/>
              </a:rPr>
              <a:t> 11:31)</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11</a:t>
            </a:fld>
            <a:endParaRPr lang="sv-SE"/>
          </a:p>
        </p:txBody>
      </p:sp>
    </p:spTree>
    <p:extLst>
      <p:ext uri="{BB962C8B-B14F-4D97-AF65-F5344CB8AC3E}">
        <p14:creationId xmlns:p14="http://schemas.microsoft.com/office/powerpoint/2010/main" val="373399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Genom krigen visar Gud att Han är starkare än avgudarna som folken dyrkar.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Precis som de tio plågorna vid uttåget ur Egypten (2 Mos 7-11) var en manifestation att Gud var starkare än Egyptens gudar.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Om intåget i Kanaan står det skrivit: ”</a:t>
            </a:r>
            <a:r>
              <a:rPr lang="sv-SE" sz="1200" i="1" kern="1200" dirty="0">
                <a:solidFill>
                  <a:schemeClr val="tx1"/>
                </a:solidFill>
                <a:effectLst/>
                <a:latin typeface="+mn-lt"/>
                <a:ea typeface="+mn-ea"/>
                <a:cs typeface="+mn-cs"/>
              </a:rPr>
              <a:t>Detta gjorde han för att alla folk på jorden skall veta hur stark HERRENS hand är och för att ni alltid skall frukta HERREN, er Gud.</a:t>
            </a:r>
            <a:r>
              <a:rPr lang="sv-SE" sz="1200" kern="1200" dirty="0">
                <a:solidFill>
                  <a:schemeClr val="tx1"/>
                </a:solidFill>
                <a:effectLst/>
                <a:latin typeface="+mn-lt"/>
                <a:ea typeface="+mn-ea"/>
                <a:cs typeface="+mn-cs"/>
              </a:rPr>
              <a:t>” (Jos 4:24)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Det handlar återigen om frälsningsplanen för hela jorden. </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12</a:t>
            </a:fld>
            <a:endParaRPr lang="sv-SE"/>
          </a:p>
        </p:txBody>
      </p:sp>
    </p:spTree>
    <p:extLst>
      <p:ext uri="{BB962C8B-B14F-4D97-AF65-F5344CB8AC3E}">
        <p14:creationId xmlns:p14="http://schemas.microsoft.com/office/powerpoint/2010/main" val="84224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Folket Israel skulle bevaras som Guds egendomsfolk.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Syftet med detta var att Jesus skulle kunna födas i detta folk.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En förutsättning är då att detta folk har en levande tro på Gud. </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13</a:t>
            </a:fld>
            <a:endParaRPr lang="sv-SE"/>
          </a:p>
        </p:txBody>
      </p:sp>
    </p:spTree>
    <p:extLst>
      <p:ext uri="{BB962C8B-B14F-4D97-AF65-F5344CB8AC3E}">
        <p14:creationId xmlns:p14="http://schemas.microsoft.com/office/powerpoint/2010/main" val="278082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Fyra motiveringar till utrotningskrigen.</a:t>
            </a:r>
          </a:p>
          <a:p>
            <a:endParaRPr lang="sv-SE" dirty="0"/>
          </a:p>
          <a:p>
            <a:r>
              <a:rPr lang="sv-SE" dirty="0"/>
              <a:t>Slutsats: utrotningskrigen var en dom över synden hos folken i landet Kanaan. </a:t>
            </a:r>
          </a:p>
          <a:p>
            <a:r>
              <a:rPr lang="sv-SE" dirty="0"/>
              <a:t>Syftet var att utrota synden, för att kunna genomföra frälsningsplanen</a:t>
            </a:r>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14</a:t>
            </a:fld>
            <a:endParaRPr lang="sv-SE"/>
          </a:p>
        </p:txBody>
      </p:sp>
    </p:spTree>
    <p:extLst>
      <p:ext uri="{BB962C8B-B14F-4D97-AF65-F5344CB8AC3E}">
        <p14:creationId xmlns:p14="http://schemas.microsoft.com/office/powerpoint/2010/main" val="174399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Koppling till NT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Även om vi kanske inte läser och hör om det så ofta, så är domen även i NT ett centralt tema.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Jesus talar ofta om det. Två exempel: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a:t>
            </a:r>
            <a:r>
              <a:rPr lang="sv-SE" sz="1200" i="1" kern="1200" dirty="0">
                <a:solidFill>
                  <a:schemeClr val="tx1"/>
                </a:solidFill>
                <a:effectLst/>
                <a:latin typeface="+mn-lt"/>
                <a:ea typeface="+mn-ea"/>
                <a:cs typeface="+mn-cs"/>
              </a:rPr>
              <a:t>Den som förkastar mig och inte tar emot mina ord, han har en domare över sig: det ord som jag har talat skall döma honom på den yttersta dagen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Joh</a:t>
            </a:r>
            <a:r>
              <a:rPr lang="sv-SE" sz="1200" kern="1200" dirty="0">
                <a:solidFill>
                  <a:schemeClr val="tx1"/>
                </a:solidFill>
                <a:effectLst/>
                <a:latin typeface="+mn-lt"/>
                <a:ea typeface="+mn-ea"/>
                <a:cs typeface="+mn-cs"/>
              </a:rPr>
              <a:t> 12:48)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a:t>
            </a:r>
            <a:r>
              <a:rPr lang="sv-SE" sz="1200" i="1" kern="1200" dirty="0">
                <a:solidFill>
                  <a:schemeClr val="tx1"/>
                </a:solidFill>
                <a:effectLst/>
                <a:latin typeface="+mn-lt"/>
                <a:ea typeface="+mn-ea"/>
                <a:cs typeface="+mn-cs"/>
              </a:rPr>
              <a:t>Sedan lämnade Jesus folkskaran och gick hem. Hans lärjungar kom då fram till honom och sade: ”Förklara för oss liknelsen om ogräset i åkern.” Han svarade: ”Den som sår den goda säden är Människosonen. Åkern är världen. Den goda säden är rikets barn, ogräset är den ondes barn. Ovännen som sådde det är djävulen. Skördetiden är tidsålderns slut, och skördemannen är änglar. Som när ogräset samlas ihop och bränns upp i eld, skall det vara vid tidsålderns slut. Människosonen skall sända ut sina änglar, och de skall samla ihop och föra bort ur hans rike alla som blir andra till fall och lever i laglöshet, och de skall kasta dem i den brinnande ugnen. Där skall man gråta och skära tänder.</a:t>
            </a:r>
            <a:r>
              <a:rPr lang="sv-SE" sz="1200" kern="1200" dirty="0">
                <a:solidFill>
                  <a:schemeClr val="tx1"/>
                </a:solidFill>
                <a:effectLst/>
                <a:latin typeface="+mn-lt"/>
                <a:ea typeface="+mn-ea"/>
                <a:cs typeface="+mn-cs"/>
              </a:rPr>
              <a:t>” (Matt 13:36-42)</a:t>
            </a: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15</a:t>
            </a:fld>
            <a:endParaRPr lang="sv-SE"/>
          </a:p>
        </p:txBody>
      </p:sp>
    </p:spTree>
    <p:extLst>
      <p:ext uri="{BB962C8B-B14F-4D97-AF65-F5344CB8AC3E}">
        <p14:creationId xmlns:p14="http://schemas.microsoft.com/office/powerpoint/2010/main" val="420195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läser tillsammans </a:t>
            </a:r>
            <a:r>
              <a:rPr lang="sv-SE" dirty="0" err="1"/>
              <a:t>Joh</a:t>
            </a:r>
            <a:r>
              <a:rPr lang="sv-SE" dirty="0"/>
              <a:t> 8:1-11</a:t>
            </a:r>
          </a:p>
          <a:p>
            <a:endParaRPr lang="sv-SE" dirty="0"/>
          </a:p>
          <a:p>
            <a:r>
              <a:rPr lang="sv-SE" sz="1200" kern="1200" dirty="0">
                <a:solidFill>
                  <a:schemeClr val="tx1"/>
                </a:solidFill>
                <a:effectLst/>
                <a:latin typeface="+mn-lt"/>
                <a:ea typeface="+mn-ea"/>
                <a:cs typeface="+mn-cs"/>
              </a:rPr>
              <a:t>Ibland tolkas stycket som: ”Ingen av oss är utan fel, så vi ska hålla tyst när vi ser att någon annan gör något fel”. </a:t>
            </a:r>
          </a:p>
          <a:p>
            <a:endParaRPr lang="sv-SE" dirty="0"/>
          </a:p>
          <a:p>
            <a:r>
              <a:rPr lang="sv-SE" dirty="0"/>
              <a:t>Vad gör de </a:t>
            </a:r>
            <a:r>
              <a:rPr lang="sv-SE" dirty="0" err="1"/>
              <a:t>skriflärda</a:t>
            </a:r>
            <a:r>
              <a:rPr lang="sv-S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 skriftlärde som anklagade kvinnan refererade till lagen där ”</a:t>
            </a:r>
            <a:r>
              <a:rPr lang="sv-SE" sz="1200" i="1" kern="1200" dirty="0">
                <a:solidFill>
                  <a:schemeClr val="tx1"/>
                </a:solidFill>
                <a:effectLst/>
                <a:latin typeface="+mn-lt"/>
                <a:ea typeface="+mn-ea"/>
                <a:cs typeface="+mn-cs"/>
              </a:rPr>
              <a:t>Mose har befallt oss att stena sådana</a:t>
            </a:r>
            <a:r>
              <a:rPr lang="sv-SE" sz="1200" kern="1200" dirty="0">
                <a:solidFill>
                  <a:schemeClr val="tx1"/>
                </a:solidFill>
                <a:effectLst/>
                <a:latin typeface="+mn-lt"/>
                <a:ea typeface="+mn-ea"/>
                <a:cs typeface="+mn-cs"/>
              </a:rPr>
              <a:t>” (8:5).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Men om vi läser lagtexten i 3 Mos 20:10 så säger den att både äktenskapsbrytaren och äktenskapsbryterskan skall få dödsstraff.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 skriftlärda anklagade alltså bara kvinnan, inte kvinnan och mannen.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Jesus håller inte med deras hyckleri.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Vad gör Jesus?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Samtidigt förespråkar Jesus inte en slags ”låt-gå” mentalitet.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Han tar avstånd från vad kvinnan har gjort och kallar det för synd: ”</a:t>
            </a:r>
            <a:r>
              <a:rPr lang="sv-SE" sz="1200" i="1" kern="1200" dirty="0">
                <a:solidFill>
                  <a:schemeClr val="tx1"/>
                </a:solidFill>
                <a:effectLst/>
                <a:latin typeface="+mn-lt"/>
                <a:ea typeface="+mn-ea"/>
                <a:cs typeface="+mn-cs"/>
              </a:rPr>
              <a:t>Gå, och synda inte mer</a:t>
            </a:r>
            <a:r>
              <a:rPr lang="sv-SE" sz="1200" kern="1200" dirty="0">
                <a:solidFill>
                  <a:schemeClr val="tx1"/>
                </a:solidFill>
                <a:effectLst/>
                <a:latin typeface="+mn-lt"/>
                <a:ea typeface="+mn-ea"/>
                <a:cs typeface="+mn-cs"/>
              </a:rPr>
              <a:t>”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Vad gör Jesus inte?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 Jesus ifrågasätter inte lagen eller straffet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säger inte heller att straffet inte längre gäller,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Han säger inte ens att kvinnan är förlåten.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I grunden handlar stycket om 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Jesus menar att domen inte är upp till människor att utföra.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ska lämna det åt Gud, som gör det på en tidpunkt Han väljer.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är samma budskap i: ”</a:t>
            </a:r>
            <a:r>
              <a:rPr lang="sv-SE" sz="1200" i="1" kern="1200" dirty="0">
                <a:solidFill>
                  <a:schemeClr val="tx1"/>
                </a:solidFill>
                <a:effectLst/>
                <a:latin typeface="+mn-lt"/>
                <a:ea typeface="+mn-ea"/>
                <a:cs typeface="+mn-cs"/>
              </a:rPr>
              <a:t>Hämnas inte, utan lämna rum för vredesdomen. Ty det står skrivet: ”Min är hämnden, jag skall utkräva den”, säger Herren.</a:t>
            </a:r>
            <a:r>
              <a:rPr lang="sv-SE" sz="1200" kern="1200" dirty="0">
                <a:solidFill>
                  <a:schemeClr val="tx1"/>
                </a:solidFill>
                <a:effectLst/>
                <a:latin typeface="+mn-lt"/>
                <a:ea typeface="+mn-ea"/>
                <a:cs typeface="+mn-cs"/>
              </a:rPr>
              <a:t>” (Rom 12:19)</a:t>
            </a:r>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16</a:t>
            </a:fld>
            <a:endParaRPr lang="sv-SE"/>
          </a:p>
        </p:txBody>
      </p:sp>
    </p:spTree>
    <p:extLst>
      <p:ext uri="{BB962C8B-B14F-4D97-AF65-F5344CB8AC3E}">
        <p14:creationId xmlns:p14="http://schemas.microsoft.com/office/powerpoint/2010/main" val="300823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I bergspredikan lägger Jesus ribban betydligt högre än lagtexten. </a:t>
            </a:r>
            <a:r>
              <a:rPr lang="sv-SE" dirty="0"/>
              <a:t>”</a:t>
            </a:r>
            <a:r>
              <a:rPr lang="sv-SE" i="1" dirty="0"/>
              <a:t>Ni har hört att det är sagt: Du skall inte begå äktenskapsbrott. Jag säger er: Var och en som med begär ser på en kvinna har redan begått äktenskapsbrott med henne i sitt hjärta.</a:t>
            </a:r>
            <a:r>
              <a:rPr lang="sv-SE" dirty="0"/>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Till slut inser man att alla har syndat, och att alla förtjänar Guds dom: ”</a:t>
            </a:r>
            <a:r>
              <a:rPr lang="sv-SE" sz="1200" i="1" kern="1200" dirty="0">
                <a:solidFill>
                  <a:schemeClr val="tx1"/>
                </a:solidFill>
                <a:effectLst/>
                <a:latin typeface="+mn-lt"/>
                <a:ea typeface="+mn-ea"/>
                <a:cs typeface="+mn-cs"/>
              </a:rPr>
              <a:t>Ty den som håller hela lagen men bryter mot ett enda bud är skyldig till allt.</a:t>
            </a:r>
            <a:r>
              <a:rPr lang="sv-SE" sz="1200" kern="1200" dirty="0">
                <a:solidFill>
                  <a:schemeClr val="tx1"/>
                </a:solidFill>
                <a:effectLst/>
                <a:latin typeface="+mn-lt"/>
                <a:ea typeface="+mn-ea"/>
                <a:cs typeface="+mn-cs"/>
              </a:rPr>
              <a:t>” (Jak 2:10).</a:t>
            </a:r>
            <a:endParaRPr lang="sv-SE" dirty="0"/>
          </a:p>
          <a:p>
            <a:endParaRPr lang="sv-SE" dirty="0"/>
          </a:p>
          <a:p>
            <a:r>
              <a:rPr lang="sv-SE" dirty="0"/>
              <a:t>”Vänta nu”, tänker många. Är människan inte god av natur? ”Alla är vi ju Guds barn?”</a:t>
            </a:r>
          </a:p>
          <a:p>
            <a:pPr marL="171450" indent="-171450">
              <a:buFont typeface="Arial" panose="020B0604020202020204" pitchFamily="34" charset="0"/>
              <a:buChar char="•"/>
            </a:pPr>
            <a:r>
              <a:rPr lang="sv-SE" dirty="0"/>
              <a:t>Vi är barn av vår kultur. Humanismen sätter människan i centrum</a:t>
            </a:r>
          </a:p>
          <a:p>
            <a:pPr marL="171450" indent="-171450">
              <a:buFont typeface="Arial" panose="020B0604020202020204" pitchFamily="34" charset="0"/>
              <a:buChar char="•"/>
            </a:pPr>
            <a:r>
              <a:rPr lang="sv-SE" dirty="0"/>
              <a:t>Bibeln ger en annan bild av vår natur</a:t>
            </a:r>
          </a:p>
          <a:p>
            <a:pPr marL="628650" lvl="1" indent="-171450">
              <a:buFont typeface="Arial" panose="020B0604020202020204" pitchFamily="34" charset="0"/>
              <a:buChar char="•"/>
            </a:pPr>
            <a:r>
              <a:rPr lang="en-US" sz="1200" i="1" dirty="0"/>
              <a:t>Ty </a:t>
            </a:r>
            <a:r>
              <a:rPr lang="en-US" sz="1200" i="1" dirty="0" err="1"/>
              <a:t>inifrån</a:t>
            </a:r>
            <a:r>
              <a:rPr lang="en-US" sz="1200" i="1" dirty="0"/>
              <a:t>, </a:t>
            </a:r>
            <a:r>
              <a:rPr lang="en-US" sz="1200" i="1" dirty="0" err="1"/>
              <a:t>från</a:t>
            </a:r>
            <a:r>
              <a:rPr lang="en-US" sz="1200" i="1" dirty="0"/>
              <a:t> </a:t>
            </a:r>
            <a:r>
              <a:rPr lang="en-US" sz="1200" i="1" dirty="0" err="1"/>
              <a:t>människans</a:t>
            </a:r>
            <a:r>
              <a:rPr lang="en-US" sz="1200" i="1" dirty="0"/>
              <a:t> </a:t>
            </a:r>
            <a:r>
              <a:rPr lang="en-US" sz="1200" i="1" dirty="0" err="1"/>
              <a:t>hjärta</a:t>
            </a:r>
            <a:r>
              <a:rPr lang="en-US" sz="1200" i="1" dirty="0"/>
              <a:t>, </a:t>
            </a:r>
            <a:r>
              <a:rPr lang="en-US" sz="1200" i="1" dirty="0" err="1"/>
              <a:t>utgår</a:t>
            </a:r>
            <a:r>
              <a:rPr lang="en-US" sz="1200" i="1" dirty="0"/>
              <a:t> </a:t>
            </a:r>
            <a:r>
              <a:rPr lang="en-US" sz="1200" i="1" dirty="0" err="1"/>
              <a:t>onda</a:t>
            </a:r>
            <a:r>
              <a:rPr lang="en-US" sz="1200" i="1" dirty="0"/>
              <a:t> </a:t>
            </a:r>
            <a:r>
              <a:rPr lang="en-US" sz="1200" i="1" dirty="0" err="1"/>
              <a:t>tankar</a:t>
            </a:r>
            <a:r>
              <a:rPr lang="en-US" sz="1200" dirty="0"/>
              <a:t>” (Mar 7:21). </a:t>
            </a:r>
          </a:p>
          <a:p>
            <a:pPr marL="628650" lvl="1" indent="-171450">
              <a:buFont typeface="Arial" panose="020B0604020202020204" pitchFamily="34" charset="0"/>
              <a:buChar char="•"/>
            </a:pPr>
            <a:r>
              <a:rPr lang="en-US" sz="1200" i="1" dirty="0"/>
              <a:t>“</a:t>
            </a:r>
            <a:r>
              <a:rPr lang="en-US" sz="1200" i="1" dirty="0" err="1"/>
              <a:t>Alla</a:t>
            </a:r>
            <a:r>
              <a:rPr lang="en-US" sz="1200" i="1" dirty="0"/>
              <a:t> har </a:t>
            </a:r>
            <a:r>
              <a:rPr lang="en-US" sz="1200" i="1" dirty="0" err="1"/>
              <a:t>syndat</a:t>
            </a:r>
            <a:r>
              <a:rPr lang="en-US" sz="1200" i="1" dirty="0"/>
              <a:t> </a:t>
            </a:r>
            <a:r>
              <a:rPr lang="en-US" sz="1200" i="1" dirty="0" err="1"/>
              <a:t>och</a:t>
            </a:r>
            <a:r>
              <a:rPr lang="en-US" sz="1200" i="1" dirty="0"/>
              <a:t> </a:t>
            </a:r>
            <a:r>
              <a:rPr lang="en-US" sz="1200" i="1" dirty="0" err="1"/>
              <a:t>saknar</a:t>
            </a:r>
            <a:r>
              <a:rPr lang="en-US" sz="1200" i="1" dirty="0"/>
              <a:t> </a:t>
            </a:r>
            <a:r>
              <a:rPr lang="en-US" sz="1200" i="1" dirty="0" err="1"/>
              <a:t>härligheten</a:t>
            </a:r>
            <a:r>
              <a:rPr lang="en-US" sz="1200" i="1" dirty="0"/>
              <a:t> </a:t>
            </a:r>
            <a:r>
              <a:rPr lang="en-US" sz="1200" i="1" dirty="0" err="1"/>
              <a:t>från</a:t>
            </a:r>
            <a:r>
              <a:rPr lang="en-US" sz="1200" i="1" dirty="0"/>
              <a:t> </a:t>
            </a:r>
            <a:r>
              <a:rPr lang="en-US" sz="1200" i="1" dirty="0" err="1"/>
              <a:t>Gud</a:t>
            </a:r>
            <a:r>
              <a:rPr lang="en-US" sz="1200" dirty="0"/>
              <a:t>” (Rom 3:23).</a:t>
            </a:r>
          </a:p>
          <a:p>
            <a:pPr marL="628650" lvl="1" indent="-171450">
              <a:buFont typeface="Arial" panose="020B0604020202020204" pitchFamily="34" charset="0"/>
              <a:buChar char="•"/>
            </a:pPr>
            <a:r>
              <a:rPr lang="en-US" sz="1200" i="1" dirty="0"/>
              <a:t>“Av </a:t>
            </a:r>
            <a:r>
              <a:rPr lang="en-US" sz="1200" i="1" dirty="0" err="1"/>
              <a:t>naturen</a:t>
            </a:r>
            <a:r>
              <a:rPr lang="en-US" sz="1200" i="1" dirty="0"/>
              <a:t> var vi </a:t>
            </a:r>
            <a:r>
              <a:rPr lang="en-US" sz="1200" i="1" dirty="0" err="1"/>
              <a:t>vredens</a:t>
            </a:r>
            <a:r>
              <a:rPr lang="en-US" sz="1200" i="1" dirty="0"/>
              <a:t> barn, vi </a:t>
            </a:r>
            <a:r>
              <a:rPr lang="en-US" sz="1200" i="1" dirty="0" err="1"/>
              <a:t>liksom</a:t>
            </a:r>
            <a:r>
              <a:rPr lang="en-US" sz="1200" i="1" dirty="0"/>
              <a:t> de </a:t>
            </a:r>
            <a:r>
              <a:rPr lang="en-US" sz="1200" i="1" dirty="0" err="1"/>
              <a:t>andra</a:t>
            </a:r>
            <a:r>
              <a:rPr lang="en-US" sz="1200" i="1" dirty="0"/>
              <a:t>.</a:t>
            </a:r>
            <a:r>
              <a:rPr lang="en-US" sz="1200" dirty="0"/>
              <a:t>” (</a:t>
            </a:r>
            <a:r>
              <a:rPr lang="en-US" sz="1200" dirty="0" err="1"/>
              <a:t>Ef</a:t>
            </a:r>
            <a:r>
              <a:rPr lang="en-US" sz="1200" dirty="0"/>
              <a:t> 2:3) </a:t>
            </a:r>
          </a:p>
          <a:p>
            <a:pPr marL="171450" indent="-171450">
              <a:buFont typeface="Arial" panose="020B0604020202020204" pitchFamily="34" charset="0"/>
              <a:buChar char="•"/>
            </a:pPr>
            <a:endParaRPr lang="sv-SE" dirty="0"/>
          </a:p>
          <a:p>
            <a:pPr lvl="0"/>
            <a:r>
              <a:rPr lang="en-US" sz="1200" dirty="0" err="1"/>
              <a:t>Människor</a:t>
            </a:r>
            <a:r>
              <a:rPr lang="en-US" sz="1200" dirty="0"/>
              <a:t>: ”</a:t>
            </a:r>
            <a:r>
              <a:rPr lang="en-US" sz="1200" dirty="0" err="1"/>
              <a:t>Gud</a:t>
            </a:r>
            <a:r>
              <a:rPr lang="en-US" sz="1200" dirty="0"/>
              <a:t> </a:t>
            </a:r>
            <a:r>
              <a:rPr lang="en-US" sz="1200" dirty="0" err="1"/>
              <a:t>är</a:t>
            </a:r>
            <a:r>
              <a:rPr lang="en-US" sz="1200" dirty="0"/>
              <a:t> </a:t>
            </a:r>
            <a:r>
              <a:rPr lang="en-US" sz="1200" dirty="0" err="1"/>
              <a:t>nådig</a:t>
            </a:r>
            <a:r>
              <a:rPr lang="en-US" sz="1200" dirty="0"/>
              <a:t>, </a:t>
            </a:r>
            <a:r>
              <a:rPr lang="en-US" sz="1200" dirty="0" err="1"/>
              <a:t>varför</a:t>
            </a:r>
            <a:r>
              <a:rPr lang="en-US" sz="1200" dirty="0"/>
              <a:t> ska </a:t>
            </a:r>
            <a:r>
              <a:rPr lang="en-US" sz="1200" dirty="0" err="1"/>
              <a:t>någon</a:t>
            </a:r>
            <a:r>
              <a:rPr lang="en-US" sz="1200" dirty="0"/>
              <a:t> </a:t>
            </a:r>
            <a:r>
              <a:rPr lang="en-US" sz="1200" dirty="0" err="1"/>
              <a:t>behöva</a:t>
            </a:r>
            <a:r>
              <a:rPr lang="en-US" sz="1200" dirty="0"/>
              <a:t> </a:t>
            </a:r>
            <a:r>
              <a:rPr lang="en-US" sz="1200" dirty="0" err="1"/>
              <a:t>gå</a:t>
            </a:r>
            <a:r>
              <a:rPr lang="en-US" sz="1200" dirty="0"/>
              <a:t> </a:t>
            </a:r>
            <a:r>
              <a:rPr lang="en-US" sz="1200" dirty="0" err="1"/>
              <a:t>förlorad</a:t>
            </a:r>
            <a:r>
              <a:rPr lang="en-US" sz="1200" dirty="0"/>
              <a:t>?”</a:t>
            </a:r>
          </a:p>
          <a:p>
            <a:pPr lvl="0"/>
            <a:r>
              <a:rPr lang="en-US" sz="1200" dirty="0" err="1"/>
              <a:t>Bibeln</a:t>
            </a:r>
            <a:r>
              <a:rPr lang="en-US" sz="1200" dirty="0"/>
              <a:t>:  ”</a:t>
            </a:r>
            <a:r>
              <a:rPr lang="en-US" sz="1200" dirty="0" err="1"/>
              <a:t>Gud</a:t>
            </a:r>
            <a:r>
              <a:rPr lang="en-US" sz="1200" dirty="0"/>
              <a:t> </a:t>
            </a:r>
            <a:r>
              <a:rPr lang="en-US" sz="1200" dirty="0" err="1"/>
              <a:t>är</a:t>
            </a:r>
            <a:r>
              <a:rPr lang="en-US" sz="1200" dirty="0"/>
              <a:t> </a:t>
            </a:r>
            <a:r>
              <a:rPr lang="en-US" sz="1200" dirty="0" err="1"/>
              <a:t>helig</a:t>
            </a:r>
            <a:r>
              <a:rPr lang="en-US" sz="1200" dirty="0"/>
              <a:t>, </a:t>
            </a:r>
            <a:r>
              <a:rPr lang="en-US" sz="1200" dirty="0" err="1"/>
              <a:t>hur</a:t>
            </a:r>
            <a:r>
              <a:rPr lang="en-US" sz="1200" dirty="0"/>
              <a:t> </a:t>
            </a:r>
            <a:r>
              <a:rPr lang="en-US" sz="1200" dirty="0" err="1"/>
              <a:t>kan</a:t>
            </a:r>
            <a:r>
              <a:rPr lang="en-US" sz="1200" dirty="0"/>
              <a:t> </a:t>
            </a:r>
            <a:r>
              <a:rPr lang="en-US" sz="1200" dirty="0" err="1"/>
              <a:t>någon</a:t>
            </a:r>
            <a:r>
              <a:rPr lang="en-US" sz="1200" dirty="0"/>
              <a:t> </a:t>
            </a:r>
            <a:r>
              <a:rPr lang="en-US" sz="1200" dirty="0" err="1"/>
              <a:t>bli</a:t>
            </a:r>
            <a:r>
              <a:rPr lang="en-US" sz="1200" dirty="0"/>
              <a:t> </a:t>
            </a:r>
            <a:r>
              <a:rPr lang="en-US" sz="1200" dirty="0" err="1"/>
              <a:t>räddad</a:t>
            </a:r>
            <a:r>
              <a:rPr lang="en-US" sz="1200" dirty="0"/>
              <a:t>?” (se Matt 19:25)</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17</a:t>
            </a:fld>
            <a:endParaRPr lang="sv-SE"/>
          </a:p>
        </p:txBody>
      </p:sp>
    </p:spTree>
    <p:extLst>
      <p:ext uri="{BB962C8B-B14F-4D97-AF65-F5344CB8AC3E}">
        <p14:creationId xmlns:p14="http://schemas.microsoft.com/office/powerpoint/2010/main" val="93484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Straffet gäller fortfarande. Men det är någon annan som betalar!</a:t>
            </a:r>
          </a:p>
          <a:p>
            <a:r>
              <a:rPr lang="sv-SE" dirty="0"/>
              <a:t>Domen och nåd går alltså hand i hand i Bibeln!</a:t>
            </a:r>
          </a:p>
        </p:txBody>
      </p:sp>
      <p:sp>
        <p:nvSpPr>
          <p:cNvPr id="4" name="Slide Number Placeholder 3"/>
          <p:cNvSpPr>
            <a:spLocks noGrp="1"/>
          </p:cNvSpPr>
          <p:nvPr>
            <p:ph type="sldNum" sz="quarter" idx="5"/>
          </p:nvPr>
        </p:nvSpPr>
        <p:spPr/>
        <p:txBody>
          <a:bodyPr/>
          <a:lstStyle/>
          <a:p>
            <a:fld id="{B6457F27-CE17-43A3-89B9-9D656EC2D364}" type="slidenum">
              <a:rPr lang="sv-SE" smtClean="0"/>
              <a:t>18</a:t>
            </a:fld>
            <a:endParaRPr lang="sv-SE"/>
          </a:p>
        </p:txBody>
      </p:sp>
    </p:spTree>
    <p:extLst>
      <p:ext uri="{BB962C8B-B14F-4D97-AF65-F5344CB8AC3E}">
        <p14:creationId xmlns:p14="http://schemas.microsoft.com/office/powerpoint/2010/main" val="210441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Varför har vi så svart att förstå frågan kring krigen i 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del av svaret handlar om vår gudsbild.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Gud är en paradoxernas Gud (gå igenom exempel)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exempel kommer från Bibeln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Jesus tid hade folk en bild av Messias som betonade den högra kolumnen.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Då blev Jesus något helt annat är de hade förväntat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vår moderna kyrkliga kultur väljer vi att betona det vänstra kolumnen.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Då blir Gud en jultomte och Jesus en kompis.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Men Gud har båda sidorna!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Och när han kommer tillbaka, så kommer han inte som Lammet och Tjänare, utan som Kung och Lejon</a:t>
            </a:r>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19</a:t>
            </a:fld>
            <a:endParaRPr lang="sv-SE"/>
          </a:p>
        </p:txBody>
      </p:sp>
    </p:spTree>
    <p:extLst>
      <p:ext uri="{BB962C8B-B14F-4D97-AF65-F5344CB8AC3E}">
        <p14:creationId xmlns:p14="http://schemas.microsoft.com/office/powerpoint/2010/main" val="64937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Apologetik är ”att förklara tron”. Men hur förklarar vi ett sådant stycke?</a:t>
            </a:r>
          </a:p>
          <a:p>
            <a:endParaRPr lang="sv-SE" dirty="0"/>
          </a:p>
          <a:p>
            <a:r>
              <a:rPr lang="sv-SE" sz="1200" kern="1200" dirty="0">
                <a:solidFill>
                  <a:schemeClr val="tx1"/>
                </a:solidFill>
                <a:effectLst/>
                <a:latin typeface="+mn-lt"/>
                <a:ea typeface="+mn-ea"/>
                <a:cs typeface="+mn-cs"/>
              </a:rPr>
              <a:t>En fråga som ofta ställs: ”Hur kan en Gud som är kärlek beordra sitt folk att utrota ett annat oskyldigt folk?”</a:t>
            </a:r>
            <a:endParaRPr lang="sv-SE" dirty="0"/>
          </a:p>
          <a:p>
            <a:endParaRPr lang="sv-SE" dirty="0"/>
          </a:p>
          <a:p>
            <a:r>
              <a:rPr lang="sv-SE" dirty="0"/>
              <a:t>I den här presentationen försöker vi hitta svar, med det här stycket som återkommande tema</a:t>
            </a:r>
          </a:p>
          <a:p>
            <a:endParaRPr lang="sv-SE" dirty="0"/>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2</a:t>
            </a:fld>
            <a:endParaRPr lang="sv-SE"/>
          </a:p>
        </p:txBody>
      </p:sp>
    </p:spTree>
    <p:extLst>
      <p:ext uri="{BB962C8B-B14F-4D97-AF65-F5344CB8AC3E}">
        <p14:creationId xmlns:p14="http://schemas.microsoft.com/office/powerpoint/2010/main" val="374198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Sammanfattning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5 Mos 7:1-2 och frågan.</a:t>
            </a:r>
          </a:p>
          <a:p>
            <a:r>
              <a:rPr lang="sv-SE" sz="1200" kern="1200" dirty="0">
                <a:solidFill>
                  <a:schemeClr val="tx1"/>
                </a:solidFill>
                <a:effectLst/>
                <a:latin typeface="+mn-lt"/>
                <a:ea typeface="+mn-ea"/>
                <a:cs typeface="+mn-cs"/>
              </a:rPr>
              <a:t>Två del-svar: </a:t>
            </a:r>
          </a:p>
          <a:p>
            <a:pPr marL="228600" indent="-228600">
              <a:buAutoNum type="arabicPeriod"/>
            </a:pPr>
            <a:r>
              <a:rPr lang="sv-SE" sz="1200" kern="1200" dirty="0">
                <a:solidFill>
                  <a:schemeClr val="tx1"/>
                </a:solidFill>
                <a:effectLst/>
                <a:latin typeface="+mn-lt"/>
                <a:ea typeface="+mn-ea"/>
                <a:cs typeface="+mn-cs"/>
              </a:rPr>
              <a:t>Folken var inte oskyldiga. Krigen var en dom</a:t>
            </a:r>
          </a:p>
          <a:p>
            <a:pPr marL="228600" indent="-228600">
              <a:buAutoNum type="arabicPeriod"/>
            </a:pPr>
            <a:r>
              <a:rPr lang="sv-SE" sz="1200" kern="1200" dirty="0">
                <a:solidFill>
                  <a:schemeClr val="tx1"/>
                </a:solidFill>
                <a:effectLst/>
                <a:latin typeface="+mn-lt"/>
                <a:ea typeface="+mn-ea"/>
                <a:cs typeface="+mn-cs"/>
              </a:rPr>
              <a:t>Gud är kärlek, men också helig. En paradoxernas Gud.</a:t>
            </a:r>
          </a:p>
          <a:p>
            <a:pPr marL="228600" indent="-228600">
              <a:buAutoNum type="arabicPeriod"/>
            </a:pPr>
            <a:endParaRPr lang="sv-SE" sz="1200" kern="1200" dirty="0">
              <a:solidFill>
                <a:schemeClr val="tx1"/>
              </a:solidFill>
              <a:effectLst/>
              <a:latin typeface="+mn-lt"/>
              <a:ea typeface="+mn-ea"/>
              <a:cs typeface="+mn-cs"/>
            </a:endParaRPr>
          </a:p>
          <a:p>
            <a:pPr marL="0" indent="0">
              <a:buNone/>
            </a:pPr>
            <a:r>
              <a:rPr lang="sv-SE" sz="1200" kern="1200" dirty="0">
                <a:solidFill>
                  <a:schemeClr val="tx1"/>
                </a:solidFill>
                <a:effectLst/>
                <a:latin typeface="+mn-lt"/>
                <a:ea typeface="+mn-ea"/>
                <a:cs typeface="+mn-cs"/>
              </a:rPr>
              <a:t>Och även i 5 Mos 7:1-2 göms NT. Gå igenom jämförelsen.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närmare undersökning visar det sig att stycket är lika aktuell då som nu.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Då handlade det om domen över Kanaans folk. Idag är det som en symbol över den yttersta domen</a:t>
            </a:r>
          </a:p>
          <a:p>
            <a:endParaRPr lang="sv-SE" dirty="0"/>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20</a:t>
            </a:fld>
            <a:endParaRPr lang="sv-SE"/>
          </a:p>
        </p:txBody>
      </p:sp>
    </p:spTree>
    <p:extLst>
      <p:ext uri="{BB962C8B-B14F-4D97-AF65-F5344CB8AC3E}">
        <p14:creationId xmlns:p14="http://schemas.microsoft.com/office/powerpoint/2010/main" val="370665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Vad säger människor idag om Gamla Testamentet?</a:t>
            </a:r>
          </a:p>
          <a:p>
            <a:r>
              <a:rPr lang="sv-SE" dirty="0"/>
              <a:t>Fem exempel på uttalande</a:t>
            </a:r>
          </a:p>
        </p:txBody>
      </p:sp>
      <p:sp>
        <p:nvSpPr>
          <p:cNvPr id="4" name="Slide Number Placeholder 3"/>
          <p:cNvSpPr>
            <a:spLocks noGrp="1"/>
          </p:cNvSpPr>
          <p:nvPr>
            <p:ph type="sldNum" sz="quarter" idx="5"/>
          </p:nvPr>
        </p:nvSpPr>
        <p:spPr/>
        <p:txBody>
          <a:bodyPr/>
          <a:lstStyle/>
          <a:p>
            <a:fld id="{B6457F27-CE17-43A3-89B9-9D656EC2D364}" type="slidenum">
              <a:rPr lang="sv-SE" smtClean="0"/>
              <a:t>3</a:t>
            </a:fld>
            <a:endParaRPr lang="sv-SE"/>
          </a:p>
        </p:txBody>
      </p:sp>
    </p:spTree>
    <p:extLst>
      <p:ext uri="{BB962C8B-B14F-4D97-AF65-F5344CB8AC3E}">
        <p14:creationId xmlns:p14="http://schemas.microsoft.com/office/powerpoint/2010/main" val="33369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Vad säger Jesus om GT – två exempel</a:t>
            </a:r>
          </a:p>
          <a:p>
            <a:endParaRPr lang="sv-SE" dirty="0"/>
          </a:p>
          <a:p>
            <a:r>
              <a:rPr lang="sv-SE" dirty="0"/>
              <a:t>Väldigt många referenser till GT från NT, inte minst från Jesus.</a:t>
            </a:r>
          </a:p>
          <a:p>
            <a:endParaRPr lang="sv-SE" dirty="0"/>
          </a:p>
          <a:p>
            <a:r>
              <a:rPr lang="sv-SE" dirty="0"/>
              <a:t>Ingenstans i NT står det att man ”tar avstånd från” GT. Man talar istället i termer som ”fullborda”, eller ”nytt förbund” istället för ”gammalt förbund”.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Augustinus sammanfattar det med: ”NT göms i GT, GT avslöjar i NT”</a:t>
            </a:r>
          </a:p>
          <a:p>
            <a:endParaRPr lang="sv-SE" dirty="0"/>
          </a:p>
          <a:p>
            <a:r>
              <a:rPr lang="sv-SE" dirty="0"/>
              <a:t>Om det ligger till så här, så kanske vi ska tänka om hur vi läser </a:t>
            </a:r>
            <a:r>
              <a:rPr lang="sv-SE" sz="1200" dirty="0"/>
              <a:t>5 Mos 7:1-2?</a:t>
            </a:r>
            <a:endParaRPr lang="sv-SE" dirty="0"/>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4</a:t>
            </a:fld>
            <a:endParaRPr lang="sv-SE"/>
          </a:p>
        </p:txBody>
      </p:sp>
    </p:spTree>
    <p:extLst>
      <p:ext uri="{BB962C8B-B14F-4D97-AF65-F5344CB8AC3E}">
        <p14:creationId xmlns:p14="http://schemas.microsoft.com/office/powerpoint/2010/main" val="113745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Upplägg resten av presentationen</a:t>
            </a:r>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5</a:t>
            </a:fld>
            <a:endParaRPr lang="sv-SE"/>
          </a:p>
        </p:txBody>
      </p:sp>
    </p:spTree>
    <p:extLst>
      <p:ext uri="{BB962C8B-B14F-4D97-AF65-F5344CB8AC3E}">
        <p14:creationId xmlns:p14="http://schemas.microsoft.com/office/powerpoint/2010/main" val="136817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I vilket tid avspelar sig </a:t>
            </a:r>
            <a:r>
              <a:rPr lang="sv-SE" sz="1200" dirty="0"/>
              <a:t>5 Mos 7:1-2?</a:t>
            </a:r>
          </a:p>
          <a:p>
            <a:pPr marL="171450" indent="-171450">
              <a:buFont typeface="Arial" panose="020B0604020202020204" pitchFamily="34" charset="0"/>
              <a:buChar char="•"/>
            </a:pPr>
            <a:r>
              <a:rPr lang="sv-SE" sz="1200" dirty="0"/>
              <a:t>Historia Israel. Årtalen tagna från NIV.</a:t>
            </a:r>
          </a:p>
          <a:p>
            <a:pPr marL="171450" indent="-171450">
              <a:buFont typeface="Arial" panose="020B0604020202020204" pitchFamily="34" charset="0"/>
              <a:buChar char="•"/>
            </a:pPr>
            <a:r>
              <a:rPr lang="sv-SE" sz="1200" dirty="0"/>
              <a:t>Guds löfte till Abraham</a:t>
            </a:r>
          </a:p>
          <a:p>
            <a:pPr marL="171450" indent="-171450">
              <a:buFont typeface="Arial" panose="020B0604020202020204" pitchFamily="34" charset="0"/>
              <a:buChar char="•"/>
            </a:pPr>
            <a:r>
              <a:rPr lang="sv-SE" sz="1200" dirty="0"/>
              <a:t>400 år i Egypten, uttåget under Mose, intåget under Josua</a:t>
            </a:r>
          </a:p>
          <a:p>
            <a:pPr marL="171450" indent="-171450">
              <a:buFont typeface="Arial" panose="020B0604020202020204" pitchFamily="34" charset="0"/>
              <a:buChar char="•"/>
            </a:pPr>
            <a:r>
              <a:rPr lang="sv-SE" sz="1200" dirty="0"/>
              <a:t>5 Mos 7:1-2 – slutet ökenvandringen, början domartiden. Runt år 1400</a:t>
            </a:r>
          </a:p>
          <a:p>
            <a:pPr marL="171450" indent="-171450">
              <a:buFont typeface="Arial" panose="020B0604020202020204" pitchFamily="34" charset="0"/>
              <a:buChar char="•"/>
            </a:pPr>
            <a:r>
              <a:rPr lang="sv-SE" sz="1200" dirty="0"/>
              <a:t>En speciell tid, en speciell plats. Krigen som i 5 Mos 7:1-2 var inte det normale, utan ett undantag</a:t>
            </a:r>
          </a:p>
          <a:p>
            <a:endParaRPr lang="sv-SE" sz="1200" dirty="0"/>
          </a:p>
        </p:txBody>
      </p:sp>
      <p:sp>
        <p:nvSpPr>
          <p:cNvPr id="4" name="Slide Number Placeholder 3"/>
          <p:cNvSpPr>
            <a:spLocks noGrp="1"/>
          </p:cNvSpPr>
          <p:nvPr>
            <p:ph type="sldNum" sz="quarter" idx="5"/>
          </p:nvPr>
        </p:nvSpPr>
        <p:spPr/>
        <p:txBody>
          <a:bodyPr/>
          <a:lstStyle/>
          <a:p>
            <a:fld id="{B6457F27-CE17-43A3-89B9-9D656EC2D364}" type="slidenum">
              <a:rPr lang="sv-SE" smtClean="0"/>
              <a:t>6</a:t>
            </a:fld>
            <a:endParaRPr lang="sv-SE"/>
          </a:p>
        </p:txBody>
      </p:sp>
    </p:spTree>
    <p:extLst>
      <p:ext uri="{BB962C8B-B14F-4D97-AF65-F5344CB8AC3E}">
        <p14:creationId xmlns:p14="http://schemas.microsoft.com/office/powerpoint/2010/main" val="183412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r>
              <a:rPr lang="sv-SE" dirty="0"/>
              <a:t>”Herren är min starkhet och min lovsång”</a:t>
            </a:r>
          </a:p>
          <a:p>
            <a:pPr marL="171450" indent="-171450">
              <a:buFont typeface="Arial" panose="020B0604020202020204" pitchFamily="34" charset="0"/>
              <a:buChar char="•"/>
            </a:pPr>
            <a:r>
              <a:rPr lang="sv-SE" dirty="0"/>
              <a:t>Var kommer sången ifrån? Ps 188 -&gt; 2 Mos 15</a:t>
            </a:r>
          </a:p>
          <a:p>
            <a:pPr marL="171450" indent="-171450">
              <a:buFont typeface="Arial" panose="020B0604020202020204" pitchFamily="34" charset="0"/>
              <a:buChar char="•"/>
            </a:pPr>
            <a:r>
              <a:rPr lang="sv-SE" dirty="0"/>
              <a:t>Vad handlar sången om? Uttåget ur Egypten</a:t>
            </a:r>
          </a:p>
          <a:p>
            <a:pPr marL="171450" indent="-171450">
              <a:buFont typeface="Arial" panose="020B0604020202020204" pitchFamily="34" charset="0"/>
              <a:buChar char="•"/>
            </a:pPr>
            <a:r>
              <a:rPr lang="sv-SE" dirty="0"/>
              <a:t>Gud stred för Israels befrielse</a:t>
            </a:r>
          </a:p>
          <a:p>
            <a:pPr marL="171450" indent="-171450">
              <a:buFont typeface="Arial" panose="020B0604020202020204" pitchFamily="34" charset="0"/>
              <a:buChar char="•"/>
            </a:pPr>
            <a:r>
              <a:rPr lang="sv-SE" dirty="0"/>
              <a:t>2 Mos 15 är först gången Gud beskrivs som krigare</a:t>
            </a:r>
          </a:p>
          <a:p>
            <a:pPr marL="171450" indent="-171450">
              <a:buFont typeface="Arial" panose="020B0604020202020204" pitchFamily="34" charset="0"/>
              <a:buChar cha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Låt oss titta lite närmare på ett av Guds namn</a:t>
            </a:r>
          </a:p>
          <a:p>
            <a:pPr marL="171450" indent="-171450">
              <a:buFontTx/>
              <a:buChar char="-"/>
            </a:pPr>
            <a:endParaRPr lang="sv-SE" dirty="0"/>
          </a:p>
          <a:p>
            <a:pPr marL="0" indent="0">
              <a:buFontTx/>
              <a:buNone/>
            </a:pPr>
            <a:r>
              <a:rPr lang="sv-SE" dirty="0"/>
              <a:t>”Herren Sebaot”</a:t>
            </a:r>
          </a:p>
          <a:p>
            <a:pPr marL="171450" indent="-171450">
              <a:buFont typeface="Arial" panose="020B0604020202020204" pitchFamily="34" charset="0"/>
              <a:buChar char="•"/>
            </a:pPr>
            <a:r>
              <a:rPr lang="sv-SE" dirty="0"/>
              <a:t>Används också i en del sånger (lovsånger, julsånger). Men vad betyder det?</a:t>
            </a:r>
          </a:p>
          <a:p>
            <a:pPr marL="171450" indent="-171450">
              <a:buFont typeface="Arial" panose="020B0604020202020204" pitchFamily="34" charset="0"/>
              <a:buChar char="•"/>
            </a:pPr>
            <a:r>
              <a:rPr lang="sv-SE" dirty="0"/>
              <a:t>”Herren, härskarornas Gud” = anförare av en här eller arme</a:t>
            </a:r>
          </a:p>
          <a:p>
            <a:pPr marL="171450" indent="-171450">
              <a:buFont typeface="Arial" panose="020B0604020202020204" pitchFamily="34" charset="0"/>
              <a:buChar char="•"/>
            </a:pPr>
            <a:r>
              <a:rPr lang="sv-SE" dirty="0"/>
              <a:t>Kan vara en arme av änglar eller en fysisk arme</a:t>
            </a:r>
          </a:p>
          <a:p>
            <a:pPr marL="171450" indent="-171450">
              <a:buFont typeface="Arial" panose="020B0604020202020204" pitchFamily="34" charset="0"/>
              <a:buChar char="•"/>
            </a:pPr>
            <a:r>
              <a:rPr lang="sv-SE" dirty="0"/>
              <a:t>Förekommer 270x gånger i Bibeln (GT och NT), ett av de mest vanliga namnen</a:t>
            </a:r>
          </a:p>
          <a:p>
            <a:pPr marL="0" indent="0">
              <a:buFontTx/>
              <a:buNone/>
            </a:pPr>
            <a:endParaRPr lang="sv-SE" dirty="0"/>
          </a:p>
          <a:p>
            <a:pPr marL="0" indent="0">
              <a:buFontTx/>
              <a:buNone/>
            </a:pPr>
            <a:r>
              <a:rPr lang="sv-SE" dirty="0"/>
              <a:t>Guds namn</a:t>
            </a:r>
          </a:p>
          <a:p>
            <a:pPr marL="171450" indent="-171450">
              <a:buFont typeface="Arial" panose="020B0604020202020204" pitchFamily="34" charset="0"/>
              <a:buChar char="•"/>
            </a:pPr>
            <a:r>
              <a:rPr lang="sv-SE" dirty="0"/>
              <a:t>Ett namn i Bibeln är inte bara en etikett; det är en personlighetsbeskrivning. </a:t>
            </a:r>
          </a:p>
          <a:p>
            <a:pPr marL="0" indent="0">
              <a:buFontTx/>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Även i NT finns det en hel del krigsspråk.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talas om ett rike där vi är soldater (2 Tim 2:3-4).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behöver den andliga vapenrustningen (</a:t>
            </a:r>
            <a:r>
              <a:rPr lang="sv-SE" sz="1200" kern="1200" dirty="0" err="1">
                <a:solidFill>
                  <a:schemeClr val="tx1"/>
                </a:solidFill>
                <a:effectLst/>
                <a:latin typeface="+mn-lt"/>
                <a:ea typeface="+mn-ea"/>
                <a:cs typeface="+mn-cs"/>
              </a:rPr>
              <a:t>Ef</a:t>
            </a:r>
            <a:r>
              <a:rPr lang="sv-SE" sz="1200" kern="1200" dirty="0">
                <a:solidFill>
                  <a:schemeClr val="tx1"/>
                </a:solidFill>
                <a:effectLst/>
                <a:latin typeface="+mn-lt"/>
                <a:ea typeface="+mn-ea"/>
                <a:cs typeface="+mn-cs"/>
              </a:rPr>
              <a:t> 6:10-17, se även 2 Kor 10:3-6).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Dessa verser handlar om andlig strid, inte om fysisk strid som i GT.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Även i NT nämns Gud som krigare i strid: ”</a:t>
            </a:r>
            <a:r>
              <a:rPr lang="sv-SE" sz="1200" i="1" kern="1200" dirty="0">
                <a:solidFill>
                  <a:schemeClr val="tx1"/>
                </a:solidFill>
                <a:effectLst/>
                <a:latin typeface="+mn-lt"/>
                <a:ea typeface="+mn-ea"/>
                <a:cs typeface="+mn-cs"/>
              </a:rPr>
              <a:t>Gud är rättfärdig: han vedergäller dem med lidande som plågat er och ger åt er som blir plågade lindring tillsammans med oss. Och det sker när Herren Jesus kommer från himlen och uppenbarar sig med sina mäktiga änglar, i flammande eld och straffar dem som inte vill veta av Gud och dem som inte lyder vår Herre Jesu evangelium.</a:t>
            </a:r>
            <a:r>
              <a:rPr lang="sv-SE" sz="1200" kern="1200" dirty="0">
                <a:solidFill>
                  <a:schemeClr val="tx1"/>
                </a:solidFill>
                <a:effectLst/>
                <a:latin typeface="+mn-lt"/>
                <a:ea typeface="+mn-ea"/>
                <a:cs typeface="+mn-cs"/>
              </a:rPr>
              <a:t>” (2 Tess 1:6-10, se även Upp 12:7-9).</a:t>
            </a:r>
          </a:p>
          <a:p>
            <a:endParaRPr lang="sv-SE" dirty="0"/>
          </a:p>
        </p:txBody>
      </p:sp>
      <p:sp>
        <p:nvSpPr>
          <p:cNvPr id="4" name="Slide Number Placeholder 3"/>
          <p:cNvSpPr>
            <a:spLocks noGrp="1"/>
          </p:cNvSpPr>
          <p:nvPr>
            <p:ph type="sldNum" sz="quarter" idx="5"/>
          </p:nvPr>
        </p:nvSpPr>
        <p:spPr/>
        <p:txBody>
          <a:bodyPr/>
          <a:lstStyle/>
          <a:p>
            <a:fld id="{B6457F27-CE17-43A3-89B9-9D656EC2D364}" type="slidenum">
              <a:rPr lang="sv-SE" smtClean="0"/>
              <a:t>7</a:t>
            </a:fld>
            <a:endParaRPr lang="sv-SE"/>
          </a:p>
        </p:txBody>
      </p:sp>
    </p:spTree>
    <p:extLst>
      <p:ext uri="{BB962C8B-B14F-4D97-AF65-F5344CB8AC3E}">
        <p14:creationId xmlns:p14="http://schemas.microsoft.com/office/powerpoint/2010/main" val="308593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Precis som nu fanns det krigslagar. Folket Israel fick inte bara gå ut i krig hur som helst.</a:t>
            </a:r>
          </a:p>
          <a:p>
            <a:pPr marL="171450" indent="-171450">
              <a:buFont typeface="Arial" panose="020B0604020202020204" pitchFamily="34" charset="0"/>
              <a:buChar char="•"/>
            </a:pPr>
            <a:r>
              <a:rPr lang="sv-SE" dirty="0"/>
              <a:t>5 Mos 20 beskriver krigslagarna</a:t>
            </a:r>
          </a:p>
          <a:p>
            <a:pPr marL="171450" indent="-171450">
              <a:buFont typeface="Arial" panose="020B0604020202020204" pitchFamily="34" charset="0"/>
              <a:buChar char="•"/>
            </a:pPr>
            <a:r>
              <a:rPr lang="sv-SE" dirty="0"/>
              <a:t>Det var Guds krig, inte Israels</a:t>
            </a:r>
          </a:p>
          <a:p>
            <a:pPr marL="171450" indent="-171450">
              <a:buFont typeface="Arial" panose="020B0604020202020204" pitchFamily="34" charset="0"/>
              <a:buChar char="•"/>
            </a:pPr>
            <a:r>
              <a:rPr lang="sv-SE" dirty="0"/>
              <a:t>Ett exempel: var man rädd som soldat, så slapp man. Gud segrar även om armen är liten (tänk på Gideon)</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De flesta krig som beskrivs var försvarskrig. Ofta utrikes (”långt bort”). </a:t>
            </a:r>
          </a:p>
          <a:p>
            <a:pPr marL="0" indent="0">
              <a:buFont typeface="Arial" panose="020B0604020202020204" pitchFamily="34" charset="0"/>
              <a:buNone/>
            </a:pPr>
            <a:r>
              <a:rPr lang="sv-SE" dirty="0"/>
              <a:t>Här gäller vissa regler:</a:t>
            </a:r>
          </a:p>
          <a:p>
            <a:pPr marL="285750" lvl="0" indent="-285750" algn="l" defTabSz="800100">
              <a:lnSpc>
                <a:spcPct val="90000"/>
              </a:lnSpc>
              <a:spcBef>
                <a:spcPct val="0"/>
              </a:spcBef>
              <a:spcAft>
                <a:spcPct val="35000"/>
              </a:spcAft>
              <a:buFont typeface="Arial" panose="020B0604020202020204" pitchFamily="34" charset="0"/>
              <a:buChar char="•"/>
            </a:pPr>
            <a:r>
              <a:rPr lang="sv-SE" sz="1200" kern="1200" dirty="0"/>
              <a:t>Först ska fred erbjudas (20:10). </a:t>
            </a:r>
          </a:p>
          <a:p>
            <a:pPr marL="285750" lvl="0" indent="-285750" algn="l" defTabSz="800100">
              <a:lnSpc>
                <a:spcPct val="90000"/>
              </a:lnSpc>
              <a:spcBef>
                <a:spcPct val="0"/>
              </a:spcBef>
              <a:spcAft>
                <a:spcPct val="35000"/>
              </a:spcAft>
              <a:buFont typeface="Arial" panose="020B0604020202020204" pitchFamily="34" charset="0"/>
              <a:buChar char="•"/>
            </a:pPr>
            <a:r>
              <a:rPr lang="sv-SE" sz="1200" kern="1200" dirty="0"/>
              <a:t>Om fienden vill ha fred ”</a:t>
            </a:r>
            <a:r>
              <a:rPr lang="sv-SE" sz="1200" i="1" kern="1200" dirty="0"/>
              <a:t>skall allt folket som finns där bli arbetspliktigt under dig och tjäna dig</a:t>
            </a:r>
            <a:r>
              <a:rPr lang="sv-SE" sz="1200" kern="1200" dirty="0"/>
              <a:t>” (20:11). </a:t>
            </a:r>
          </a:p>
          <a:p>
            <a:pPr marL="285750" lvl="0" indent="-285750" algn="l" defTabSz="800100">
              <a:lnSpc>
                <a:spcPct val="90000"/>
              </a:lnSpc>
              <a:spcBef>
                <a:spcPct val="0"/>
              </a:spcBef>
              <a:spcAft>
                <a:spcPct val="35000"/>
              </a:spcAft>
              <a:buFont typeface="Arial" panose="020B0604020202020204" pitchFamily="34" charset="0"/>
              <a:buChar char="•"/>
            </a:pPr>
            <a:r>
              <a:rPr lang="sv-SE" sz="1200" kern="1200" dirty="0"/>
              <a:t>Om fienden inte vill ha fred skall man belägra, ”</a:t>
            </a:r>
            <a:r>
              <a:rPr lang="sv-SE" sz="1200" i="1" kern="1200" dirty="0"/>
              <a:t>Och när HERREN, din Gud, ger den i din hand, skall du slå alla mankön där med svärd</a:t>
            </a:r>
            <a:r>
              <a:rPr lang="sv-SE" sz="1200" kern="1200" dirty="0"/>
              <a:t>” (20:13). Kvinnor och barn fick inte dödas, och allt materiellt fick tas som krigsbyte (20:14).</a:t>
            </a:r>
          </a:p>
          <a:p>
            <a:pPr marL="285750" lvl="0" indent="-285750" algn="l" defTabSz="800100">
              <a:lnSpc>
                <a:spcPct val="90000"/>
              </a:lnSpc>
              <a:spcBef>
                <a:spcPct val="0"/>
              </a:spcBef>
              <a:spcAft>
                <a:spcPct val="35000"/>
              </a:spcAft>
              <a:buFont typeface="Arial" panose="020B0604020202020204" pitchFamily="34" charset="0"/>
              <a:buChar char="•"/>
            </a:pPr>
            <a:endParaRPr lang="sv-SE" dirty="0"/>
          </a:p>
          <a:p>
            <a:pPr marL="0" indent="0">
              <a:buFont typeface="Arial" panose="020B0604020202020204" pitchFamily="34" charset="0"/>
              <a:buNone/>
            </a:pPr>
            <a:r>
              <a:rPr lang="sv-SE" dirty="0"/>
              <a:t>Krigen som i 5 Mos 7 kallas utrotningskrig.</a:t>
            </a:r>
          </a:p>
          <a:p>
            <a:pPr marL="0" indent="0">
              <a:buFont typeface="Arial" panose="020B0604020202020204" pitchFamily="34" charset="0"/>
              <a:buNone/>
            </a:pPr>
            <a:r>
              <a:rPr lang="sv-SE" dirty="0"/>
              <a:t>Det var en annan kategori, med andra regler.</a:t>
            </a:r>
          </a:p>
          <a:p>
            <a:pPr marL="0" indent="0">
              <a:buFont typeface="Arial" panose="020B0604020202020204" pitchFamily="34" charset="0"/>
              <a:buNone/>
            </a:pPr>
            <a:r>
              <a:rPr lang="sv-SE" dirty="0"/>
              <a:t>Snarare ett undantag. Vid intåget i landet Kanaan.</a:t>
            </a:r>
          </a:p>
        </p:txBody>
      </p:sp>
      <p:sp>
        <p:nvSpPr>
          <p:cNvPr id="4" name="Slide Number Placeholder 3"/>
          <p:cNvSpPr>
            <a:spLocks noGrp="1"/>
          </p:cNvSpPr>
          <p:nvPr>
            <p:ph type="sldNum" sz="quarter" idx="5"/>
          </p:nvPr>
        </p:nvSpPr>
        <p:spPr/>
        <p:txBody>
          <a:bodyPr/>
          <a:lstStyle/>
          <a:p>
            <a:fld id="{B6457F27-CE17-43A3-89B9-9D656EC2D364}" type="slidenum">
              <a:rPr lang="sv-SE" smtClean="0"/>
              <a:t>8</a:t>
            </a:fld>
            <a:endParaRPr lang="sv-SE"/>
          </a:p>
        </p:txBody>
      </p:sp>
    </p:spTree>
    <p:extLst>
      <p:ext uri="{BB962C8B-B14F-4D97-AF65-F5344CB8AC3E}">
        <p14:creationId xmlns:p14="http://schemas.microsoft.com/office/powerpoint/2010/main" val="75272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hittar ett antal motiveringar till utrotningskrigen i GT.</a:t>
            </a:r>
          </a:p>
          <a:p>
            <a:r>
              <a:rPr lang="sv-SE" dirty="0"/>
              <a:t>Vi går igenom fyra.</a:t>
            </a:r>
          </a:p>
        </p:txBody>
      </p:sp>
      <p:sp>
        <p:nvSpPr>
          <p:cNvPr id="4" name="Slide Number Placeholder 3"/>
          <p:cNvSpPr>
            <a:spLocks noGrp="1"/>
          </p:cNvSpPr>
          <p:nvPr>
            <p:ph type="sldNum" sz="quarter" idx="5"/>
          </p:nvPr>
        </p:nvSpPr>
        <p:spPr/>
        <p:txBody>
          <a:bodyPr/>
          <a:lstStyle/>
          <a:p>
            <a:fld id="{B6457F27-CE17-43A3-89B9-9D656EC2D364}" type="slidenum">
              <a:rPr lang="sv-SE" smtClean="0"/>
              <a:t>9</a:t>
            </a:fld>
            <a:endParaRPr lang="sv-SE"/>
          </a:p>
        </p:txBody>
      </p:sp>
    </p:spTree>
    <p:extLst>
      <p:ext uri="{BB962C8B-B14F-4D97-AF65-F5344CB8AC3E}">
        <p14:creationId xmlns:p14="http://schemas.microsoft.com/office/powerpoint/2010/main" val="299484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2734C4-B6C7-424A-8907-E2304BEAC580}" type="datetimeFigureOut">
              <a:rPr lang="sv-SE" smtClean="0"/>
              <a:t>2021-07-09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12973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734C4-B6C7-424A-8907-E2304BEAC580}" type="datetimeFigureOut">
              <a:rPr lang="sv-SE" smtClean="0"/>
              <a:t>2021-07-09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274946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734C4-B6C7-424A-8907-E2304BEAC580}" type="datetimeFigureOut">
              <a:rPr lang="sv-SE" smtClean="0"/>
              <a:t>2021-07-09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34991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734C4-B6C7-424A-8907-E2304BEAC580}" type="datetimeFigureOut">
              <a:rPr lang="sv-SE" smtClean="0"/>
              <a:t>2021-07-09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159561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2734C4-B6C7-424A-8907-E2304BEAC580}" type="datetimeFigureOut">
              <a:rPr lang="sv-SE" smtClean="0"/>
              <a:t>2021-07-09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302105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734C4-B6C7-424A-8907-E2304BEAC580}" type="datetimeFigureOut">
              <a:rPr lang="sv-SE" smtClean="0"/>
              <a:t>2021-07-09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26084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734C4-B6C7-424A-8907-E2304BEAC580}" type="datetimeFigureOut">
              <a:rPr lang="sv-SE" smtClean="0"/>
              <a:t>2021-07-09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280598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734C4-B6C7-424A-8907-E2304BEAC580}" type="datetimeFigureOut">
              <a:rPr lang="sv-SE" smtClean="0"/>
              <a:t>2021-07-09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147338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734C4-B6C7-424A-8907-E2304BEAC580}" type="datetimeFigureOut">
              <a:rPr lang="sv-SE" smtClean="0"/>
              <a:t>2021-07-09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79495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2734C4-B6C7-424A-8907-E2304BEAC580}" type="datetimeFigureOut">
              <a:rPr lang="sv-SE" smtClean="0"/>
              <a:t>2021-07-09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89459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2734C4-B6C7-424A-8907-E2304BEAC580}" type="datetimeFigureOut">
              <a:rPr lang="sv-SE" smtClean="0"/>
              <a:t>2021-07-09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4A79050-012E-4E8C-93A8-71FA4C0288E2}" type="slidenum">
              <a:rPr lang="sv-SE" smtClean="0"/>
              <a:t>‹#›</a:t>
            </a:fld>
            <a:endParaRPr lang="sv-SE"/>
          </a:p>
        </p:txBody>
      </p:sp>
    </p:spTree>
    <p:extLst>
      <p:ext uri="{BB962C8B-B14F-4D97-AF65-F5344CB8AC3E}">
        <p14:creationId xmlns:p14="http://schemas.microsoft.com/office/powerpoint/2010/main" val="114436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734C4-B6C7-424A-8907-E2304BEAC580}" type="datetimeFigureOut">
              <a:rPr lang="sv-SE" smtClean="0"/>
              <a:t>2021-07-09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79050-012E-4E8C-93A8-71FA4C0288E2}" type="slidenum">
              <a:rPr lang="sv-SE" smtClean="0"/>
              <a:t>‹#›</a:t>
            </a:fld>
            <a:endParaRPr lang="sv-SE"/>
          </a:p>
        </p:txBody>
      </p:sp>
    </p:spTree>
    <p:extLst>
      <p:ext uri="{BB962C8B-B14F-4D97-AF65-F5344CB8AC3E}">
        <p14:creationId xmlns:p14="http://schemas.microsoft.com/office/powerpoint/2010/main" val="389000042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B02067-22E3-4EA7-8623-D8594C93F183}"/>
              </a:ext>
            </a:extLst>
          </p:cNvPr>
          <p:cNvSpPr>
            <a:spLocks noGrp="1"/>
          </p:cNvSpPr>
          <p:nvPr>
            <p:ph type="ctrTitle"/>
          </p:nvPr>
        </p:nvSpPr>
        <p:spPr>
          <a:xfrm>
            <a:off x="838199" y="4525347"/>
            <a:ext cx="6801321" cy="1737360"/>
          </a:xfrm>
        </p:spPr>
        <p:txBody>
          <a:bodyPr anchor="ctr">
            <a:normAutofit/>
          </a:bodyPr>
          <a:lstStyle/>
          <a:p>
            <a:pPr algn="r"/>
            <a:r>
              <a:rPr lang="sv-SE"/>
              <a:t>Krigen i Gamla Testamentet</a:t>
            </a:r>
          </a:p>
        </p:txBody>
      </p:sp>
      <p:sp>
        <p:nvSpPr>
          <p:cNvPr id="3" name="Subtitle 2">
            <a:extLst>
              <a:ext uri="{FF2B5EF4-FFF2-40B4-BE49-F238E27FC236}">
                <a16:creationId xmlns:a16="http://schemas.microsoft.com/office/drawing/2014/main" id="{986A65CB-58ED-4416-89AA-00A594BBDB98}"/>
              </a:ext>
            </a:extLst>
          </p:cNvPr>
          <p:cNvSpPr>
            <a:spLocks noGrp="1"/>
          </p:cNvSpPr>
          <p:nvPr>
            <p:ph type="subTitle" idx="1"/>
          </p:nvPr>
        </p:nvSpPr>
        <p:spPr>
          <a:xfrm>
            <a:off x="7961258" y="4525347"/>
            <a:ext cx="3258675" cy="1737360"/>
          </a:xfrm>
        </p:spPr>
        <p:txBody>
          <a:bodyPr anchor="ctr">
            <a:normAutofit/>
          </a:bodyPr>
          <a:lstStyle/>
          <a:p>
            <a:pPr algn="l"/>
            <a:r>
              <a:rPr lang="sv-SE"/>
              <a:t>Ett försök att förstå</a:t>
            </a:r>
          </a:p>
        </p:txBody>
      </p:sp>
      <p:sp>
        <p:nvSpPr>
          <p:cNvPr id="17"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1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FB44-D500-4B8C-9297-360A25696692}"/>
              </a:ext>
            </a:extLst>
          </p:cNvPr>
          <p:cNvSpPr>
            <a:spLocks noGrp="1"/>
          </p:cNvSpPr>
          <p:nvPr>
            <p:ph idx="1"/>
          </p:nvPr>
        </p:nvSpPr>
        <p:spPr>
          <a:xfrm>
            <a:off x="857266" y="383059"/>
            <a:ext cx="6377769" cy="4703291"/>
          </a:xfrm>
        </p:spPr>
        <p:txBody>
          <a:bodyPr anchor="ctr">
            <a:normAutofit/>
          </a:bodyPr>
          <a:lstStyle/>
          <a:p>
            <a:pPr marL="0" indent="0" algn="ctr">
              <a:buNone/>
            </a:pPr>
            <a:r>
              <a:rPr lang="sv-SE" dirty="0"/>
              <a:t>”</a:t>
            </a:r>
            <a:r>
              <a:rPr lang="sv-SE" i="1" dirty="0"/>
              <a:t>HERREN sade till </a:t>
            </a:r>
            <a:r>
              <a:rPr lang="sv-SE" i="1" dirty="0" err="1"/>
              <a:t>Abram</a:t>
            </a:r>
            <a:r>
              <a:rPr lang="sv-SE" i="1" dirty="0"/>
              <a:t>: Gå ut ur ditt land och från din släkt och din fars hus och bege dig till det land som jag skall visa dig. … I dig skall alla släkter på jorden bli välsignade.</a:t>
            </a:r>
            <a:r>
              <a:rPr lang="sv-SE" dirty="0"/>
              <a:t>” (1 Mos 12:1-3) </a:t>
            </a:r>
          </a:p>
        </p:txBody>
      </p:sp>
      <p:sp>
        <p:nvSpPr>
          <p:cNvPr id="6" name="Content Placeholder 2">
            <a:extLst>
              <a:ext uri="{FF2B5EF4-FFF2-40B4-BE49-F238E27FC236}">
                <a16:creationId xmlns:a16="http://schemas.microsoft.com/office/drawing/2014/main" id="{E9B69953-5163-43AE-B5C4-B9927381B26A}"/>
              </a:ext>
            </a:extLst>
          </p:cNvPr>
          <p:cNvSpPr txBox="1">
            <a:spLocks/>
          </p:cNvSpPr>
          <p:nvPr/>
        </p:nvSpPr>
        <p:spPr>
          <a:xfrm>
            <a:off x="7862107" y="963877"/>
            <a:ext cx="3777953"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chemeClr val="accent1"/>
                </a:solidFill>
              </a:rPr>
              <a:t>Motiveringar</a:t>
            </a:r>
          </a:p>
          <a:p>
            <a:pPr marL="514350" indent="-514350">
              <a:buFont typeface="+mj-lt"/>
              <a:buAutoNum type="arabicPeriod"/>
            </a:pPr>
            <a:r>
              <a:rPr lang="sv-SE" sz="2400" dirty="0">
                <a:solidFill>
                  <a:schemeClr val="accent2"/>
                </a:solidFill>
              </a:rPr>
              <a:t>Att bereda plats i det förlovade landet</a:t>
            </a:r>
          </a:p>
          <a:p>
            <a:pPr marL="514350" indent="-514350">
              <a:buFont typeface="+mj-lt"/>
              <a:buAutoNum type="arabicPeriod"/>
            </a:pPr>
            <a:r>
              <a:rPr lang="sv-SE" sz="2400" dirty="0"/>
              <a:t>Att bestraffa det onda</a:t>
            </a:r>
          </a:p>
          <a:p>
            <a:pPr marL="514350" indent="-514350">
              <a:buFont typeface="+mj-lt"/>
              <a:buAutoNum type="arabicPeriod"/>
            </a:pPr>
            <a:r>
              <a:rPr lang="sv-SE" sz="2400" dirty="0"/>
              <a:t>Att besegra avgudarna</a:t>
            </a:r>
          </a:p>
          <a:p>
            <a:pPr marL="514350" indent="-514350">
              <a:buFont typeface="+mj-lt"/>
              <a:buAutoNum type="arabicPeriod"/>
            </a:pPr>
            <a:r>
              <a:rPr lang="sv-SE" sz="2400" dirty="0"/>
              <a:t>Att ge en moralisk nystart</a:t>
            </a:r>
          </a:p>
        </p:txBody>
      </p:sp>
      <p:cxnSp>
        <p:nvCxnSpPr>
          <p:cNvPr id="4" name="Straight Connector 3">
            <a:extLst>
              <a:ext uri="{FF2B5EF4-FFF2-40B4-BE49-F238E27FC236}">
                <a16:creationId xmlns:a16="http://schemas.microsoft.com/office/drawing/2014/main" id="{A1A9AF78-AA3E-44EC-A4AC-126C0729AFB9}"/>
              </a:ext>
            </a:extLst>
          </p:cNvPr>
          <p:cNvCxnSpPr/>
          <p:nvPr/>
        </p:nvCxnSpPr>
        <p:spPr>
          <a:xfrm>
            <a:off x="7673546" y="1655805"/>
            <a:ext cx="0" cy="3645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D4C8263-CE16-4ECB-AF34-BFC51153529D}"/>
              </a:ext>
            </a:extLst>
          </p:cNvPr>
          <p:cNvSpPr txBox="1">
            <a:spLocks/>
          </p:cNvSpPr>
          <p:nvPr/>
        </p:nvSpPr>
        <p:spPr>
          <a:xfrm>
            <a:off x="857265" y="3580762"/>
            <a:ext cx="6377769" cy="24714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dirty="0"/>
              <a:t>Välsignelsen till </a:t>
            </a:r>
            <a:r>
              <a:rPr lang="sv-SE" dirty="0" err="1"/>
              <a:t>Abram</a:t>
            </a:r>
            <a:r>
              <a:rPr lang="sv-SE" dirty="0"/>
              <a:t> = frälsningsplanen!</a:t>
            </a:r>
          </a:p>
        </p:txBody>
      </p:sp>
    </p:spTree>
    <p:extLst>
      <p:ext uri="{BB962C8B-B14F-4D97-AF65-F5344CB8AC3E}">
        <p14:creationId xmlns:p14="http://schemas.microsoft.com/office/powerpoint/2010/main" val="243018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FB44-D500-4B8C-9297-360A25696692}"/>
              </a:ext>
            </a:extLst>
          </p:cNvPr>
          <p:cNvSpPr>
            <a:spLocks noGrp="1"/>
          </p:cNvSpPr>
          <p:nvPr>
            <p:ph idx="1"/>
          </p:nvPr>
        </p:nvSpPr>
        <p:spPr>
          <a:xfrm>
            <a:off x="857266" y="383059"/>
            <a:ext cx="6377769" cy="1210849"/>
          </a:xfrm>
        </p:spPr>
        <p:txBody>
          <a:bodyPr anchor="ctr">
            <a:normAutofit/>
          </a:bodyPr>
          <a:lstStyle/>
          <a:p>
            <a:pPr marL="0" indent="0" algn="ctr">
              <a:buNone/>
            </a:pPr>
            <a:r>
              <a:rPr lang="sv-SE" dirty="0"/>
              <a:t>Vad var det för folk som bodde i Kanaan?</a:t>
            </a:r>
          </a:p>
        </p:txBody>
      </p:sp>
      <p:sp>
        <p:nvSpPr>
          <p:cNvPr id="6" name="Content Placeholder 2">
            <a:extLst>
              <a:ext uri="{FF2B5EF4-FFF2-40B4-BE49-F238E27FC236}">
                <a16:creationId xmlns:a16="http://schemas.microsoft.com/office/drawing/2014/main" id="{E9B69953-5163-43AE-B5C4-B9927381B26A}"/>
              </a:ext>
            </a:extLst>
          </p:cNvPr>
          <p:cNvSpPr txBox="1">
            <a:spLocks/>
          </p:cNvSpPr>
          <p:nvPr/>
        </p:nvSpPr>
        <p:spPr>
          <a:xfrm>
            <a:off x="7862107" y="963877"/>
            <a:ext cx="3777953"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chemeClr val="accent1"/>
                </a:solidFill>
              </a:rPr>
              <a:t>Motiveringar</a:t>
            </a:r>
          </a:p>
          <a:p>
            <a:pPr marL="514350" indent="-514350">
              <a:buFont typeface="+mj-lt"/>
              <a:buAutoNum type="arabicPeriod"/>
            </a:pPr>
            <a:r>
              <a:rPr lang="sv-SE" sz="2400" dirty="0"/>
              <a:t>Att bereda plats i det förlovade landet</a:t>
            </a:r>
          </a:p>
          <a:p>
            <a:pPr marL="514350" indent="-514350">
              <a:buFont typeface="+mj-lt"/>
              <a:buAutoNum type="arabicPeriod"/>
            </a:pPr>
            <a:r>
              <a:rPr lang="sv-SE" sz="2400" dirty="0">
                <a:solidFill>
                  <a:schemeClr val="accent2"/>
                </a:solidFill>
              </a:rPr>
              <a:t>Att bestraffa det onda</a:t>
            </a:r>
          </a:p>
          <a:p>
            <a:pPr marL="514350" indent="-514350">
              <a:buFont typeface="+mj-lt"/>
              <a:buAutoNum type="arabicPeriod"/>
            </a:pPr>
            <a:r>
              <a:rPr lang="sv-SE" sz="2400" dirty="0"/>
              <a:t>Att besegra avgudarna</a:t>
            </a:r>
          </a:p>
          <a:p>
            <a:pPr marL="514350" indent="-514350">
              <a:buFont typeface="+mj-lt"/>
              <a:buAutoNum type="arabicPeriod"/>
            </a:pPr>
            <a:r>
              <a:rPr lang="sv-SE" sz="2400" dirty="0"/>
              <a:t>Att ge en moralisk nystart</a:t>
            </a:r>
          </a:p>
        </p:txBody>
      </p:sp>
      <p:cxnSp>
        <p:nvCxnSpPr>
          <p:cNvPr id="4" name="Straight Connector 3">
            <a:extLst>
              <a:ext uri="{FF2B5EF4-FFF2-40B4-BE49-F238E27FC236}">
                <a16:creationId xmlns:a16="http://schemas.microsoft.com/office/drawing/2014/main" id="{A1A9AF78-AA3E-44EC-A4AC-126C0729AFB9}"/>
              </a:ext>
            </a:extLst>
          </p:cNvPr>
          <p:cNvCxnSpPr/>
          <p:nvPr/>
        </p:nvCxnSpPr>
        <p:spPr>
          <a:xfrm>
            <a:off x="7673546" y="1655805"/>
            <a:ext cx="0" cy="3645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549FE367-515B-4256-A79A-C6DAE2E1A9AD}"/>
              </a:ext>
            </a:extLst>
          </p:cNvPr>
          <p:cNvSpPr txBox="1">
            <a:spLocks/>
          </p:cNvSpPr>
          <p:nvPr/>
        </p:nvSpPr>
        <p:spPr>
          <a:xfrm>
            <a:off x="857266" y="1746308"/>
            <a:ext cx="6377769" cy="255627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a:t>
            </a:r>
            <a:r>
              <a:rPr lang="sv-SE" sz="2400" i="1" dirty="0"/>
              <a:t>När HERREN, din Gud, driver undan dem för dig, får du inte säga i ditt hjärta: ”För min rättfärdighets skull har HERREN låtit mig komma in i detta land för att ta besittning”. Ty det är ogudaktigheten hos dessa folk som gör att Herren driver bort dem för dig.</a:t>
            </a:r>
            <a:r>
              <a:rPr lang="sv-SE" sz="2400" dirty="0"/>
              <a:t>” (5 Mos 9:4-6) </a:t>
            </a:r>
          </a:p>
        </p:txBody>
      </p:sp>
      <p:sp>
        <p:nvSpPr>
          <p:cNvPr id="7" name="Content Placeholder 2">
            <a:extLst>
              <a:ext uri="{FF2B5EF4-FFF2-40B4-BE49-F238E27FC236}">
                <a16:creationId xmlns:a16="http://schemas.microsoft.com/office/drawing/2014/main" id="{8E1993D3-EF5B-484A-8B6F-F32A34B1A087}"/>
              </a:ext>
            </a:extLst>
          </p:cNvPr>
          <p:cNvSpPr txBox="1">
            <a:spLocks/>
          </p:cNvSpPr>
          <p:nvPr/>
        </p:nvSpPr>
        <p:spPr>
          <a:xfrm>
            <a:off x="857266" y="3722620"/>
            <a:ext cx="6377769" cy="36999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a:t>
            </a:r>
            <a:r>
              <a:rPr lang="sv-SE" sz="2400" i="1" dirty="0"/>
              <a:t>Och HERREN sade till </a:t>
            </a:r>
            <a:r>
              <a:rPr lang="sv-SE" sz="2400" i="1" dirty="0" err="1"/>
              <a:t>Abram</a:t>
            </a:r>
            <a:r>
              <a:rPr lang="sv-SE" sz="2400" i="1" dirty="0"/>
              <a:t>: Det skall du veta att dina efterkommande skall bo som främlingar i ett land som inte är deras … I fjärde släktledet </a:t>
            </a:r>
            <a:r>
              <a:rPr lang="sv-SE" sz="2400" dirty="0"/>
              <a:t>[efter 400 år]</a:t>
            </a:r>
            <a:r>
              <a:rPr lang="sv-SE" sz="2400" i="1" dirty="0"/>
              <a:t> skall de återvända hit. Ty ännu har inte </a:t>
            </a:r>
            <a:r>
              <a:rPr lang="sv-SE" sz="2400" i="1" dirty="0" err="1"/>
              <a:t>amoreerna</a:t>
            </a:r>
            <a:r>
              <a:rPr lang="sv-SE" sz="2400" i="1" dirty="0"/>
              <a:t> fyllt sina synders mått.</a:t>
            </a:r>
            <a:r>
              <a:rPr lang="sv-SE" sz="2400" dirty="0"/>
              <a:t>” (1 Mos 15:13) </a:t>
            </a:r>
          </a:p>
        </p:txBody>
      </p:sp>
    </p:spTree>
    <p:extLst>
      <p:ext uri="{BB962C8B-B14F-4D97-AF65-F5344CB8AC3E}">
        <p14:creationId xmlns:p14="http://schemas.microsoft.com/office/powerpoint/2010/main" val="332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FB44-D500-4B8C-9297-360A25696692}"/>
              </a:ext>
            </a:extLst>
          </p:cNvPr>
          <p:cNvSpPr>
            <a:spLocks noGrp="1"/>
          </p:cNvSpPr>
          <p:nvPr>
            <p:ph idx="1"/>
          </p:nvPr>
        </p:nvSpPr>
        <p:spPr>
          <a:xfrm>
            <a:off x="857266" y="383059"/>
            <a:ext cx="6377769" cy="6128952"/>
          </a:xfrm>
        </p:spPr>
        <p:txBody>
          <a:bodyPr anchor="ctr">
            <a:normAutofit/>
          </a:bodyPr>
          <a:lstStyle/>
          <a:p>
            <a:pPr marL="0" indent="0" algn="ctr">
              <a:buNone/>
            </a:pPr>
            <a:r>
              <a:rPr lang="sv-SE" dirty="0"/>
              <a:t>Om intåget i Kanaan:</a:t>
            </a:r>
          </a:p>
          <a:p>
            <a:pPr marL="0" indent="0" algn="ctr">
              <a:buNone/>
            </a:pPr>
            <a:r>
              <a:rPr lang="sv-SE" dirty="0"/>
              <a:t>”</a:t>
            </a:r>
            <a:r>
              <a:rPr lang="sv-SE" i="1" dirty="0"/>
              <a:t>Detta gjorde han för att alla folk på jorden skall veta hur stark HERRENS hand är och för att ni alltid skall frukta HERREN, er Gud.</a:t>
            </a:r>
            <a:r>
              <a:rPr lang="sv-SE" dirty="0"/>
              <a:t>” (Jos 4:24) </a:t>
            </a:r>
          </a:p>
          <a:p>
            <a:pPr marL="0" indent="0" algn="ctr">
              <a:buNone/>
            </a:pPr>
            <a:endParaRPr lang="sv-SE" dirty="0"/>
          </a:p>
          <a:p>
            <a:pPr marL="0" indent="0" algn="ctr">
              <a:buNone/>
            </a:pPr>
            <a:r>
              <a:rPr lang="sv-SE" dirty="0"/>
              <a:t>Frälsningsplanen för hela jorden!</a:t>
            </a:r>
          </a:p>
        </p:txBody>
      </p:sp>
      <p:sp>
        <p:nvSpPr>
          <p:cNvPr id="6" name="Content Placeholder 2">
            <a:extLst>
              <a:ext uri="{FF2B5EF4-FFF2-40B4-BE49-F238E27FC236}">
                <a16:creationId xmlns:a16="http://schemas.microsoft.com/office/drawing/2014/main" id="{E9B69953-5163-43AE-B5C4-B9927381B26A}"/>
              </a:ext>
            </a:extLst>
          </p:cNvPr>
          <p:cNvSpPr txBox="1">
            <a:spLocks/>
          </p:cNvSpPr>
          <p:nvPr/>
        </p:nvSpPr>
        <p:spPr>
          <a:xfrm>
            <a:off x="7862107" y="963877"/>
            <a:ext cx="3777953"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chemeClr val="accent1"/>
                </a:solidFill>
              </a:rPr>
              <a:t>Motiveringar</a:t>
            </a:r>
          </a:p>
          <a:p>
            <a:pPr marL="514350" indent="-514350">
              <a:buFont typeface="+mj-lt"/>
              <a:buAutoNum type="arabicPeriod"/>
            </a:pPr>
            <a:r>
              <a:rPr lang="sv-SE" sz="2400" dirty="0"/>
              <a:t>Att bereda plats i det förlovade landet</a:t>
            </a:r>
          </a:p>
          <a:p>
            <a:pPr marL="514350" indent="-514350">
              <a:buFont typeface="+mj-lt"/>
              <a:buAutoNum type="arabicPeriod"/>
            </a:pPr>
            <a:r>
              <a:rPr lang="sv-SE" sz="2400" dirty="0"/>
              <a:t>Att bestraffa det onda</a:t>
            </a:r>
          </a:p>
          <a:p>
            <a:pPr marL="514350" indent="-514350">
              <a:buFont typeface="+mj-lt"/>
              <a:buAutoNum type="arabicPeriod"/>
            </a:pPr>
            <a:r>
              <a:rPr lang="sv-SE" sz="2400" dirty="0">
                <a:solidFill>
                  <a:schemeClr val="accent2"/>
                </a:solidFill>
              </a:rPr>
              <a:t>Att besegra avgudarna</a:t>
            </a:r>
          </a:p>
          <a:p>
            <a:pPr marL="514350" indent="-514350">
              <a:buFont typeface="+mj-lt"/>
              <a:buAutoNum type="arabicPeriod"/>
            </a:pPr>
            <a:r>
              <a:rPr lang="sv-SE" sz="2400" dirty="0"/>
              <a:t>Att ge en moralisk nystart</a:t>
            </a:r>
          </a:p>
        </p:txBody>
      </p:sp>
      <p:cxnSp>
        <p:nvCxnSpPr>
          <p:cNvPr id="4" name="Straight Connector 3">
            <a:extLst>
              <a:ext uri="{FF2B5EF4-FFF2-40B4-BE49-F238E27FC236}">
                <a16:creationId xmlns:a16="http://schemas.microsoft.com/office/drawing/2014/main" id="{A1A9AF78-AA3E-44EC-A4AC-126C0729AFB9}"/>
              </a:ext>
            </a:extLst>
          </p:cNvPr>
          <p:cNvCxnSpPr/>
          <p:nvPr/>
        </p:nvCxnSpPr>
        <p:spPr>
          <a:xfrm>
            <a:off x="7673546" y="1655805"/>
            <a:ext cx="0" cy="3645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3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FB44-D500-4B8C-9297-360A25696692}"/>
              </a:ext>
            </a:extLst>
          </p:cNvPr>
          <p:cNvSpPr>
            <a:spLocks noGrp="1"/>
          </p:cNvSpPr>
          <p:nvPr>
            <p:ph idx="1"/>
          </p:nvPr>
        </p:nvSpPr>
        <p:spPr>
          <a:xfrm>
            <a:off x="370710" y="383059"/>
            <a:ext cx="6864326" cy="6128952"/>
          </a:xfrm>
        </p:spPr>
        <p:txBody>
          <a:bodyPr anchor="ctr">
            <a:normAutofit/>
          </a:bodyPr>
          <a:lstStyle/>
          <a:p>
            <a:pPr marL="0" indent="0" algn="ctr">
              <a:buNone/>
            </a:pPr>
            <a:r>
              <a:rPr lang="sv-SE" sz="3200" dirty="0"/>
              <a:t>Bevara Israel som Guds egendomsfolk</a:t>
            </a:r>
          </a:p>
          <a:p>
            <a:pPr marL="0" indent="0" algn="ctr">
              <a:buNone/>
            </a:pPr>
            <a:endParaRPr lang="sv-SE" sz="3200" dirty="0"/>
          </a:p>
          <a:p>
            <a:pPr marL="0" indent="0" algn="ctr">
              <a:buNone/>
            </a:pPr>
            <a:endParaRPr lang="sv-SE" sz="3200" dirty="0"/>
          </a:p>
          <a:p>
            <a:pPr marL="0" indent="0" algn="ctr">
              <a:buNone/>
            </a:pPr>
            <a:r>
              <a:rPr lang="sv-SE" sz="3200" dirty="0"/>
              <a:t>Så att Jesus kan födas i detta folk</a:t>
            </a:r>
          </a:p>
          <a:p>
            <a:pPr marL="0" indent="0" algn="ctr">
              <a:buNone/>
            </a:pPr>
            <a:endParaRPr lang="sv-SE" sz="3200" dirty="0"/>
          </a:p>
          <a:p>
            <a:pPr marL="0" indent="0" algn="ctr">
              <a:buNone/>
            </a:pPr>
            <a:endParaRPr lang="sv-SE" sz="3200" dirty="0"/>
          </a:p>
          <a:p>
            <a:pPr marL="0" indent="0" algn="ctr">
              <a:buNone/>
            </a:pPr>
            <a:r>
              <a:rPr lang="sv-SE" sz="3200" dirty="0"/>
              <a:t>Frälsningsplanen för hela jorden!</a:t>
            </a:r>
          </a:p>
        </p:txBody>
      </p:sp>
      <p:sp>
        <p:nvSpPr>
          <p:cNvPr id="6" name="Content Placeholder 2">
            <a:extLst>
              <a:ext uri="{FF2B5EF4-FFF2-40B4-BE49-F238E27FC236}">
                <a16:creationId xmlns:a16="http://schemas.microsoft.com/office/drawing/2014/main" id="{E9B69953-5163-43AE-B5C4-B9927381B26A}"/>
              </a:ext>
            </a:extLst>
          </p:cNvPr>
          <p:cNvSpPr txBox="1">
            <a:spLocks/>
          </p:cNvSpPr>
          <p:nvPr/>
        </p:nvSpPr>
        <p:spPr>
          <a:xfrm>
            <a:off x="7862107" y="963877"/>
            <a:ext cx="3777953"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chemeClr val="accent1"/>
                </a:solidFill>
              </a:rPr>
              <a:t>Motiveringar</a:t>
            </a:r>
          </a:p>
          <a:p>
            <a:pPr marL="514350" indent="-514350">
              <a:buFont typeface="+mj-lt"/>
              <a:buAutoNum type="arabicPeriod"/>
            </a:pPr>
            <a:r>
              <a:rPr lang="sv-SE" sz="2400" dirty="0"/>
              <a:t>Att bereda plats i det förlovade landet</a:t>
            </a:r>
          </a:p>
          <a:p>
            <a:pPr marL="514350" indent="-514350">
              <a:buFont typeface="+mj-lt"/>
              <a:buAutoNum type="arabicPeriod"/>
            </a:pPr>
            <a:r>
              <a:rPr lang="sv-SE" sz="2400" dirty="0"/>
              <a:t>Att bestraffa det onda</a:t>
            </a:r>
          </a:p>
          <a:p>
            <a:pPr marL="514350" indent="-514350">
              <a:buFont typeface="+mj-lt"/>
              <a:buAutoNum type="arabicPeriod"/>
            </a:pPr>
            <a:r>
              <a:rPr lang="sv-SE" sz="2400" dirty="0"/>
              <a:t>Att besegra avgudarna</a:t>
            </a:r>
          </a:p>
          <a:p>
            <a:pPr marL="514350" indent="-514350">
              <a:buFont typeface="+mj-lt"/>
              <a:buAutoNum type="arabicPeriod"/>
            </a:pPr>
            <a:r>
              <a:rPr lang="sv-SE" sz="2400" dirty="0">
                <a:solidFill>
                  <a:schemeClr val="accent2"/>
                </a:solidFill>
              </a:rPr>
              <a:t>Att ge en moralisk nystart</a:t>
            </a:r>
          </a:p>
        </p:txBody>
      </p:sp>
      <p:cxnSp>
        <p:nvCxnSpPr>
          <p:cNvPr id="4" name="Straight Connector 3">
            <a:extLst>
              <a:ext uri="{FF2B5EF4-FFF2-40B4-BE49-F238E27FC236}">
                <a16:creationId xmlns:a16="http://schemas.microsoft.com/office/drawing/2014/main" id="{A1A9AF78-AA3E-44EC-A4AC-126C0729AFB9}"/>
              </a:ext>
            </a:extLst>
          </p:cNvPr>
          <p:cNvCxnSpPr/>
          <p:nvPr/>
        </p:nvCxnSpPr>
        <p:spPr>
          <a:xfrm>
            <a:off x="7673546" y="1655805"/>
            <a:ext cx="0" cy="3645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Arrow: Down 6">
            <a:extLst>
              <a:ext uri="{FF2B5EF4-FFF2-40B4-BE49-F238E27FC236}">
                <a16:creationId xmlns:a16="http://schemas.microsoft.com/office/drawing/2014/main" id="{04C0D2D0-D512-4D41-AC99-F0D80F96F046}"/>
              </a:ext>
            </a:extLst>
          </p:cNvPr>
          <p:cNvSpPr/>
          <p:nvPr/>
        </p:nvSpPr>
        <p:spPr>
          <a:xfrm>
            <a:off x="3433129" y="2066423"/>
            <a:ext cx="768167" cy="102277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Arrow: Down 7">
            <a:extLst>
              <a:ext uri="{FF2B5EF4-FFF2-40B4-BE49-F238E27FC236}">
                <a16:creationId xmlns:a16="http://schemas.microsoft.com/office/drawing/2014/main" id="{AD647334-4298-4FFA-B854-1DE350D4A174}"/>
              </a:ext>
            </a:extLst>
          </p:cNvPr>
          <p:cNvSpPr/>
          <p:nvPr/>
        </p:nvSpPr>
        <p:spPr>
          <a:xfrm>
            <a:off x="3433129" y="3850555"/>
            <a:ext cx="768167" cy="102277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576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CAA2D-8D99-4288-9D84-720A510B3145}"/>
              </a:ext>
            </a:extLst>
          </p:cNvPr>
          <p:cNvSpPr>
            <a:spLocks noGrp="1"/>
          </p:cNvSpPr>
          <p:nvPr>
            <p:ph type="title"/>
          </p:nvPr>
        </p:nvSpPr>
        <p:spPr>
          <a:xfrm>
            <a:off x="838200" y="963877"/>
            <a:ext cx="3494362" cy="4930246"/>
          </a:xfrm>
        </p:spPr>
        <p:txBody>
          <a:bodyPr>
            <a:normAutofit/>
          </a:bodyPr>
          <a:lstStyle/>
          <a:p>
            <a:pPr algn="r"/>
            <a:r>
              <a:rPr lang="sv-SE" dirty="0">
                <a:solidFill>
                  <a:schemeClr val="accent1"/>
                </a:solidFill>
              </a:rPr>
              <a:t>Motiveringar  till krigen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04A32E-73E4-4F75-8DB2-9165FAB60BDB}"/>
              </a:ext>
            </a:extLst>
          </p:cNvPr>
          <p:cNvSpPr>
            <a:spLocks noGrp="1"/>
          </p:cNvSpPr>
          <p:nvPr>
            <p:ph idx="1"/>
          </p:nvPr>
        </p:nvSpPr>
        <p:spPr>
          <a:xfrm>
            <a:off x="4976031" y="963877"/>
            <a:ext cx="6377769" cy="4930246"/>
          </a:xfrm>
        </p:spPr>
        <p:txBody>
          <a:bodyPr anchor="ctr">
            <a:normAutofit/>
          </a:bodyPr>
          <a:lstStyle/>
          <a:p>
            <a:pPr marL="514350" indent="-514350">
              <a:buFont typeface="+mj-lt"/>
              <a:buAutoNum type="arabicPeriod"/>
            </a:pPr>
            <a:r>
              <a:rPr lang="sv-SE" dirty="0"/>
              <a:t>Att bereda plats i det förlovade landet</a:t>
            </a:r>
          </a:p>
          <a:p>
            <a:pPr marL="514350" indent="-514350">
              <a:buFont typeface="+mj-lt"/>
              <a:buAutoNum type="arabicPeriod"/>
            </a:pPr>
            <a:r>
              <a:rPr lang="sv-SE" dirty="0"/>
              <a:t>Att bestraffa det onda</a:t>
            </a:r>
          </a:p>
          <a:p>
            <a:pPr marL="514350" indent="-514350">
              <a:buFont typeface="+mj-lt"/>
              <a:buAutoNum type="arabicPeriod"/>
            </a:pPr>
            <a:r>
              <a:rPr lang="sv-SE" dirty="0"/>
              <a:t>Att besegra avgudarna</a:t>
            </a:r>
          </a:p>
          <a:p>
            <a:pPr marL="514350" indent="-514350">
              <a:buFont typeface="+mj-lt"/>
              <a:buAutoNum type="arabicPeriod"/>
            </a:pPr>
            <a:r>
              <a:rPr lang="sv-SE" dirty="0"/>
              <a:t>Att ge en moralisk nystart</a:t>
            </a:r>
          </a:p>
          <a:p>
            <a:pPr marL="514350" indent="-514350">
              <a:buFont typeface="+mj-lt"/>
              <a:buAutoNum type="arabicPeriod"/>
            </a:pPr>
            <a:endParaRPr lang="sv-SE" dirty="0"/>
          </a:p>
          <a:p>
            <a:pPr marL="0" indent="0">
              <a:buNone/>
            </a:pPr>
            <a:r>
              <a:rPr lang="sv-SE" dirty="0"/>
              <a:t>Utrotningskrigen var Guds dom!</a:t>
            </a:r>
          </a:p>
        </p:txBody>
      </p:sp>
    </p:spTree>
    <p:extLst>
      <p:ext uri="{BB962C8B-B14F-4D97-AF65-F5344CB8AC3E}">
        <p14:creationId xmlns:p14="http://schemas.microsoft.com/office/powerpoint/2010/main" val="232080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A0A030-0283-4F6C-A9DD-ACACA5310668}"/>
              </a:ext>
            </a:extLst>
          </p:cNvPr>
          <p:cNvSpPr>
            <a:spLocks noGrp="1"/>
          </p:cNvSpPr>
          <p:nvPr>
            <p:ph type="title"/>
          </p:nvPr>
        </p:nvSpPr>
        <p:spPr>
          <a:xfrm>
            <a:off x="863029" y="1012004"/>
            <a:ext cx="3416158" cy="4795408"/>
          </a:xfrm>
        </p:spPr>
        <p:txBody>
          <a:bodyPr>
            <a:normAutofit/>
          </a:bodyPr>
          <a:lstStyle/>
          <a:p>
            <a:r>
              <a:rPr lang="sv-SE" dirty="0">
                <a:solidFill>
                  <a:srgbClr val="FFFFFF"/>
                </a:solidFill>
              </a:rPr>
              <a:t>Vad säger Jesus om domen?</a:t>
            </a:r>
          </a:p>
        </p:txBody>
      </p:sp>
      <p:graphicFrame>
        <p:nvGraphicFramePr>
          <p:cNvPr id="5" name="Content Placeholder 2">
            <a:extLst>
              <a:ext uri="{FF2B5EF4-FFF2-40B4-BE49-F238E27FC236}">
                <a16:creationId xmlns:a16="http://schemas.microsoft.com/office/drawing/2014/main" id="{CA4FBCEB-A80B-4253-9B4A-CF1CD81AF2FC}"/>
              </a:ext>
            </a:extLst>
          </p:cNvPr>
          <p:cNvGraphicFramePr>
            <a:graphicFrameLocks noGrp="1"/>
          </p:cNvGraphicFramePr>
          <p:nvPr>
            <p:ph idx="1"/>
            <p:extLst>
              <p:ext uri="{D42A27DB-BD31-4B8C-83A1-F6EECF244321}">
                <p14:modId xmlns:p14="http://schemas.microsoft.com/office/powerpoint/2010/main" val="1611028276"/>
              </p:ext>
            </p:extLst>
          </p:nvPr>
        </p:nvGraphicFramePr>
        <p:xfrm>
          <a:off x="5194300" y="470924"/>
          <a:ext cx="66929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51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D7340-8625-41A7-9554-7BCAAA5BCE5B}"/>
              </a:ext>
            </a:extLst>
          </p:cNvPr>
          <p:cNvSpPr>
            <a:spLocks noGrp="1"/>
          </p:cNvSpPr>
          <p:nvPr>
            <p:ph type="title"/>
          </p:nvPr>
        </p:nvSpPr>
        <p:spPr>
          <a:xfrm>
            <a:off x="640079" y="4526280"/>
            <a:ext cx="7410681" cy="1737360"/>
          </a:xfrm>
        </p:spPr>
        <p:txBody>
          <a:bodyPr>
            <a:normAutofit/>
          </a:bodyPr>
          <a:lstStyle/>
          <a:p>
            <a:r>
              <a:rPr lang="sv-SE"/>
              <a:t>Jesus och äktenskapsbryterskan Joh 8:1-11 </a:t>
            </a:r>
            <a:endParaRPr lang="sv-SE" dirty="0"/>
          </a:p>
        </p:txBody>
      </p:sp>
      <p:sp>
        <p:nvSpPr>
          <p:cNvPr id="3" name="Content Placeholder 2">
            <a:extLst>
              <a:ext uri="{FF2B5EF4-FFF2-40B4-BE49-F238E27FC236}">
                <a16:creationId xmlns:a16="http://schemas.microsoft.com/office/drawing/2014/main" id="{209058E6-F40C-44AA-AAE6-5FA612ECA156}"/>
              </a:ext>
            </a:extLst>
          </p:cNvPr>
          <p:cNvSpPr>
            <a:spLocks noGrp="1"/>
          </p:cNvSpPr>
          <p:nvPr>
            <p:ph idx="1"/>
          </p:nvPr>
        </p:nvSpPr>
        <p:spPr>
          <a:xfrm>
            <a:off x="640080" y="595293"/>
            <a:ext cx="5676637" cy="3463951"/>
          </a:xfrm>
        </p:spPr>
        <p:txBody>
          <a:bodyPr anchor="ctr">
            <a:normAutofit/>
          </a:bodyPr>
          <a:lstStyle/>
          <a:p>
            <a:r>
              <a:rPr lang="sv-SE" sz="3200" dirty="0"/>
              <a:t>Vad gör de skriftlärda?</a:t>
            </a:r>
          </a:p>
          <a:p>
            <a:endParaRPr lang="sv-SE" sz="3200" dirty="0"/>
          </a:p>
          <a:p>
            <a:r>
              <a:rPr lang="sv-SE" sz="3200" dirty="0"/>
              <a:t>Vad gör Jesus?</a:t>
            </a:r>
          </a:p>
          <a:p>
            <a:endParaRPr lang="sv-SE" sz="3200" dirty="0"/>
          </a:p>
          <a:p>
            <a:r>
              <a:rPr lang="sv-SE" sz="3200" dirty="0"/>
              <a:t>Vad gör Jesus inte?</a:t>
            </a:r>
          </a:p>
          <a:p>
            <a:endParaRPr lang="sv-SE" sz="3200" dirty="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3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Shape 38">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CADEF08-206C-4D25-A599-B4D81EAFBFE7}"/>
              </a:ext>
            </a:extLst>
          </p:cNvPr>
          <p:cNvSpPr>
            <a:spLocks noGrp="1"/>
          </p:cNvSpPr>
          <p:nvPr>
            <p:ph type="title"/>
          </p:nvPr>
        </p:nvSpPr>
        <p:spPr>
          <a:xfrm>
            <a:off x="838200" y="5529884"/>
            <a:ext cx="8078342" cy="1096331"/>
          </a:xfrm>
        </p:spPr>
        <p:txBody>
          <a:bodyPr>
            <a:normAutofit/>
          </a:bodyPr>
          <a:lstStyle/>
          <a:p>
            <a:r>
              <a:rPr lang="sv-SE" dirty="0"/>
              <a:t>Vem gäller domen i NT?</a:t>
            </a:r>
          </a:p>
        </p:txBody>
      </p:sp>
      <p:sp>
        <p:nvSpPr>
          <p:cNvPr id="4" name="Straight Connector 3">
            <a:extLst>
              <a:ext uri="{FF2B5EF4-FFF2-40B4-BE49-F238E27FC236}">
                <a16:creationId xmlns:a16="http://schemas.microsoft.com/office/drawing/2014/main" id="{7B6EAD3A-CE3D-4AA4-9456-666268A0F8F3}"/>
              </a:ext>
            </a:extLst>
          </p:cNvPr>
          <p:cNvSpPr/>
          <p:nvPr/>
        </p:nvSpPr>
        <p:spPr>
          <a:xfrm>
            <a:off x="838200" y="643466"/>
            <a:ext cx="1051560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5A6CFEB0-98BB-4FAC-A6B9-978588E6DDE9}"/>
              </a:ext>
            </a:extLst>
          </p:cNvPr>
          <p:cNvSpPr/>
          <p:nvPr/>
        </p:nvSpPr>
        <p:spPr>
          <a:xfrm>
            <a:off x="838200" y="643466"/>
            <a:ext cx="10515600" cy="1123163"/>
          </a:xfrm>
          <a:custGeom>
            <a:avLst/>
            <a:gdLst>
              <a:gd name="connsiteX0" fmla="*/ 0 w 10515600"/>
              <a:gd name="connsiteY0" fmla="*/ 0 h 1123163"/>
              <a:gd name="connsiteX1" fmla="*/ 10515600 w 10515600"/>
              <a:gd name="connsiteY1" fmla="*/ 0 h 1123163"/>
              <a:gd name="connsiteX2" fmla="*/ 10515600 w 10515600"/>
              <a:gd name="connsiteY2" fmla="*/ 1123163 h 1123163"/>
              <a:gd name="connsiteX3" fmla="*/ 0 w 10515600"/>
              <a:gd name="connsiteY3" fmla="*/ 1123163 h 1123163"/>
              <a:gd name="connsiteX4" fmla="*/ 0 w 10515600"/>
              <a:gd name="connsiteY4" fmla="*/ 0 h 112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23163">
                <a:moveTo>
                  <a:pt x="0" y="0"/>
                </a:moveTo>
                <a:lnTo>
                  <a:pt x="10515600" y="0"/>
                </a:lnTo>
                <a:lnTo>
                  <a:pt x="10515600" y="1123163"/>
                </a:lnTo>
                <a:lnTo>
                  <a:pt x="0" y="1123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Jesus i </a:t>
            </a:r>
            <a:r>
              <a:rPr lang="en-US" sz="1800" kern="1200" dirty="0" err="1"/>
              <a:t>bergspredikan</a:t>
            </a:r>
            <a:r>
              <a:rPr lang="en-US" sz="1800" kern="1200" dirty="0"/>
              <a:t>: ”</a:t>
            </a:r>
            <a:r>
              <a:rPr lang="en-US" sz="1800" i="1" kern="1200" dirty="0"/>
              <a:t>Ni har </a:t>
            </a:r>
            <a:r>
              <a:rPr lang="en-US" sz="1800" i="1" kern="1200" dirty="0" err="1"/>
              <a:t>hört</a:t>
            </a:r>
            <a:r>
              <a:rPr lang="en-US" sz="1800" i="1" kern="1200" dirty="0"/>
              <a:t> </a:t>
            </a:r>
            <a:r>
              <a:rPr lang="en-US" sz="1800" i="1" kern="1200" dirty="0" err="1"/>
              <a:t>att</a:t>
            </a:r>
            <a:r>
              <a:rPr lang="en-US" sz="1800" i="1" kern="1200" dirty="0"/>
              <a:t> det </a:t>
            </a:r>
            <a:r>
              <a:rPr lang="en-US" sz="1800" i="1" kern="1200" dirty="0" err="1"/>
              <a:t>är</a:t>
            </a:r>
            <a:r>
              <a:rPr lang="en-US" sz="1800" i="1" kern="1200" dirty="0"/>
              <a:t> </a:t>
            </a:r>
            <a:r>
              <a:rPr lang="en-US" sz="1800" i="1" kern="1200" dirty="0" err="1"/>
              <a:t>sagt</a:t>
            </a:r>
            <a:r>
              <a:rPr lang="en-US" sz="1800" i="1" kern="1200" dirty="0"/>
              <a:t>: Du </a:t>
            </a:r>
            <a:r>
              <a:rPr lang="en-US" sz="1800" i="1" kern="1200" dirty="0" err="1"/>
              <a:t>skall</a:t>
            </a:r>
            <a:r>
              <a:rPr lang="en-US" sz="1800" i="1" kern="1200" dirty="0"/>
              <a:t> </a:t>
            </a:r>
            <a:r>
              <a:rPr lang="en-US" sz="1800" i="1" kern="1200" dirty="0" err="1"/>
              <a:t>inte</a:t>
            </a:r>
            <a:r>
              <a:rPr lang="en-US" sz="1800" i="1" kern="1200" dirty="0"/>
              <a:t> </a:t>
            </a:r>
            <a:r>
              <a:rPr lang="en-US" sz="1800" i="1" kern="1200" dirty="0" err="1"/>
              <a:t>begå</a:t>
            </a:r>
            <a:r>
              <a:rPr lang="en-US" sz="1800" i="1" kern="1200" dirty="0"/>
              <a:t> </a:t>
            </a:r>
            <a:r>
              <a:rPr lang="en-US" sz="1800" i="1" kern="1200" dirty="0" err="1"/>
              <a:t>äktenskapsbrott</a:t>
            </a:r>
            <a:r>
              <a:rPr lang="en-US" sz="1800" i="1" kern="1200" dirty="0"/>
              <a:t>. Jag </a:t>
            </a:r>
            <a:r>
              <a:rPr lang="en-US" sz="1800" i="1" kern="1200" dirty="0" err="1"/>
              <a:t>säger</a:t>
            </a:r>
            <a:r>
              <a:rPr lang="en-US" sz="1800" i="1" kern="1200" dirty="0"/>
              <a:t> </a:t>
            </a:r>
            <a:r>
              <a:rPr lang="en-US" sz="1800" i="1" kern="1200" dirty="0" err="1"/>
              <a:t>er</a:t>
            </a:r>
            <a:r>
              <a:rPr lang="en-US" sz="1800" i="1" kern="1200" dirty="0"/>
              <a:t>: Var </a:t>
            </a:r>
            <a:r>
              <a:rPr lang="en-US" sz="1800" i="1" kern="1200" dirty="0" err="1"/>
              <a:t>och</a:t>
            </a:r>
            <a:r>
              <a:rPr lang="en-US" sz="1800" i="1" kern="1200" dirty="0"/>
              <a:t> </a:t>
            </a:r>
            <a:r>
              <a:rPr lang="en-US" sz="1800" i="1" kern="1200" dirty="0" err="1"/>
              <a:t>en</a:t>
            </a:r>
            <a:r>
              <a:rPr lang="en-US" sz="1800" i="1" kern="1200" dirty="0"/>
              <a:t> </a:t>
            </a:r>
            <a:r>
              <a:rPr lang="en-US" sz="1800" i="1" kern="1200" dirty="0" err="1"/>
              <a:t>som</a:t>
            </a:r>
            <a:r>
              <a:rPr lang="en-US" sz="1800" i="1" kern="1200" dirty="0"/>
              <a:t> med </a:t>
            </a:r>
            <a:r>
              <a:rPr lang="en-US" sz="1800" i="1" kern="1200" dirty="0" err="1"/>
              <a:t>begär</a:t>
            </a:r>
            <a:r>
              <a:rPr lang="en-US" sz="1800" i="1" kern="1200" dirty="0"/>
              <a:t> ser </a:t>
            </a:r>
            <a:r>
              <a:rPr lang="en-US" sz="1800" i="1" kern="1200" dirty="0" err="1"/>
              <a:t>på</a:t>
            </a:r>
            <a:r>
              <a:rPr lang="en-US" sz="1800" i="1" kern="1200" dirty="0"/>
              <a:t> </a:t>
            </a:r>
            <a:r>
              <a:rPr lang="en-US" sz="1800" i="1" kern="1200" dirty="0" err="1"/>
              <a:t>en</a:t>
            </a:r>
            <a:r>
              <a:rPr lang="en-US" sz="1800" i="1" kern="1200" dirty="0"/>
              <a:t> </a:t>
            </a:r>
            <a:r>
              <a:rPr lang="en-US" sz="1800" i="1" kern="1200" dirty="0" err="1"/>
              <a:t>kvinna</a:t>
            </a:r>
            <a:r>
              <a:rPr lang="en-US" sz="1800" i="1" kern="1200" dirty="0"/>
              <a:t> har </a:t>
            </a:r>
            <a:r>
              <a:rPr lang="en-US" sz="1800" i="1" kern="1200" dirty="0" err="1"/>
              <a:t>redan</a:t>
            </a:r>
            <a:r>
              <a:rPr lang="en-US" sz="1800" i="1" kern="1200" dirty="0"/>
              <a:t> </a:t>
            </a:r>
            <a:r>
              <a:rPr lang="en-US" sz="1800" i="1" kern="1200" dirty="0" err="1"/>
              <a:t>begått</a:t>
            </a:r>
            <a:r>
              <a:rPr lang="en-US" sz="1800" i="1" kern="1200" dirty="0"/>
              <a:t> </a:t>
            </a:r>
            <a:r>
              <a:rPr lang="en-US" sz="1800" i="1" kern="1200" dirty="0" err="1"/>
              <a:t>äktenskapsbrott</a:t>
            </a:r>
            <a:r>
              <a:rPr lang="en-US" sz="1800" i="1" kern="1200" dirty="0"/>
              <a:t> med </a:t>
            </a:r>
            <a:r>
              <a:rPr lang="en-US" sz="1800" i="1" kern="1200" dirty="0" err="1"/>
              <a:t>henne</a:t>
            </a:r>
            <a:r>
              <a:rPr lang="en-US" sz="1800" i="1" kern="1200" dirty="0"/>
              <a:t> i </a:t>
            </a:r>
            <a:r>
              <a:rPr lang="en-US" sz="1800" i="1" kern="1200" dirty="0" err="1"/>
              <a:t>sitt</a:t>
            </a:r>
            <a:r>
              <a:rPr lang="en-US" sz="1800" i="1" kern="1200" dirty="0"/>
              <a:t> </a:t>
            </a:r>
            <a:r>
              <a:rPr lang="en-US" sz="1800" i="1" kern="1200" dirty="0" err="1"/>
              <a:t>hjärta</a:t>
            </a:r>
            <a:r>
              <a:rPr lang="en-US" sz="1800" i="1" kern="1200" dirty="0"/>
              <a:t>.</a:t>
            </a:r>
            <a:r>
              <a:rPr lang="en-US" sz="1800" kern="1200" dirty="0"/>
              <a:t>” (Matt 5:27-28) </a:t>
            </a:r>
          </a:p>
        </p:txBody>
      </p:sp>
      <p:sp>
        <p:nvSpPr>
          <p:cNvPr id="7" name="Straight Connector 6">
            <a:extLst>
              <a:ext uri="{FF2B5EF4-FFF2-40B4-BE49-F238E27FC236}">
                <a16:creationId xmlns:a16="http://schemas.microsoft.com/office/drawing/2014/main" id="{FAB1E3CB-3F25-4C19-A2F7-46188E640405}"/>
              </a:ext>
            </a:extLst>
          </p:cNvPr>
          <p:cNvSpPr/>
          <p:nvPr/>
        </p:nvSpPr>
        <p:spPr>
          <a:xfrm>
            <a:off x="838200" y="1766629"/>
            <a:ext cx="1051560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CB877411-D4C5-4E1F-82F7-26E067909AFE}"/>
              </a:ext>
            </a:extLst>
          </p:cNvPr>
          <p:cNvSpPr/>
          <p:nvPr/>
        </p:nvSpPr>
        <p:spPr>
          <a:xfrm>
            <a:off x="838200" y="1766629"/>
            <a:ext cx="10515600" cy="1123163"/>
          </a:xfrm>
          <a:custGeom>
            <a:avLst/>
            <a:gdLst>
              <a:gd name="connsiteX0" fmla="*/ 0 w 10515600"/>
              <a:gd name="connsiteY0" fmla="*/ 0 h 1123163"/>
              <a:gd name="connsiteX1" fmla="*/ 10515600 w 10515600"/>
              <a:gd name="connsiteY1" fmla="*/ 0 h 1123163"/>
              <a:gd name="connsiteX2" fmla="*/ 10515600 w 10515600"/>
              <a:gd name="connsiteY2" fmla="*/ 1123163 h 1123163"/>
              <a:gd name="connsiteX3" fmla="*/ 0 w 10515600"/>
              <a:gd name="connsiteY3" fmla="*/ 1123163 h 1123163"/>
              <a:gd name="connsiteX4" fmla="*/ 0 w 10515600"/>
              <a:gd name="connsiteY4" fmla="*/ 0 h 112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23163">
                <a:moveTo>
                  <a:pt x="0" y="0"/>
                </a:moveTo>
                <a:lnTo>
                  <a:pt x="10515600" y="0"/>
                </a:lnTo>
                <a:lnTo>
                  <a:pt x="10515600" y="1123163"/>
                </a:lnTo>
                <a:lnTo>
                  <a:pt x="0" y="1123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
            </a:r>
            <a:r>
              <a:rPr lang="en-US" sz="1800" i="1" kern="1200" dirty="0"/>
              <a:t>Ty den </a:t>
            </a:r>
            <a:r>
              <a:rPr lang="en-US" sz="1800" i="1" kern="1200" dirty="0" err="1"/>
              <a:t>som</a:t>
            </a:r>
            <a:r>
              <a:rPr lang="en-US" sz="1800" i="1" kern="1200" dirty="0"/>
              <a:t> </a:t>
            </a:r>
            <a:r>
              <a:rPr lang="en-US" sz="1800" i="1" kern="1200" dirty="0" err="1"/>
              <a:t>håller</a:t>
            </a:r>
            <a:r>
              <a:rPr lang="en-US" sz="1800" i="1" kern="1200" dirty="0"/>
              <a:t> </a:t>
            </a:r>
            <a:r>
              <a:rPr lang="en-US" sz="1800" i="1" kern="1200" dirty="0" err="1"/>
              <a:t>hela</a:t>
            </a:r>
            <a:r>
              <a:rPr lang="en-US" sz="1800" i="1" kern="1200" dirty="0"/>
              <a:t> </a:t>
            </a:r>
            <a:r>
              <a:rPr lang="en-US" sz="1800" i="1" kern="1200" dirty="0" err="1"/>
              <a:t>lagen</a:t>
            </a:r>
            <a:r>
              <a:rPr lang="en-US" sz="1800" i="1" kern="1200" dirty="0"/>
              <a:t> men </a:t>
            </a:r>
            <a:r>
              <a:rPr lang="en-US" sz="1800" i="1" kern="1200" dirty="0" err="1"/>
              <a:t>bryter</a:t>
            </a:r>
            <a:r>
              <a:rPr lang="en-US" sz="1800" i="1" kern="1200" dirty="0"/>
              <a:t> mot </a:t>
            </a:r>
            <a:r>
              <a:rPr lang="en-US" sz="1800" i="1" kern="1200" dirty="0" err="1"/>
              <a:t>ett</a:t>
            </a:r>
            <a:r>
              <a:rPr lang="en-US" sz="1800" i="1" kern="1200" dirty="0"/>
              <a:t> </a:t>
            </a:r>
            <a:r>
              <a:rPr lang="en-US" sz="1800" i="1" kern="1200" dirty="0" err="1"/>
              <a:t>enda</a:t>
            </a:r>
            <a:r>
              <a:rPr lang="en-US" sz="1800" i="1" kern="1200" dirty="0"/>
              <a:t> bud </a:t>
            </a:r>
            <a:r>
              <a:rPr lang="en-US" sz="1800" i="1" kern="1200" dirty="0" err="1"/>
              <a:t>är</a:t>
            </a:r>
            <a:r>
              <a:rPr lang="en-US" sz="1800" i="1" kern="1200" dirty="0"/>
              <a:t> </a:t>
            </a:r>
            <a:r>
              <a:rPr lang="en-US" sz="1800" i="1" kern="1200" dirty="0" err="1"/>
              <a:t>skyldig</a:t>
            </a:r>
            <a:r>
              <a:rPr lang="en-US" sz="1800" i="1" kern="1200" dirty="0"/>
              <a:t> till </a:t>
            </a:r>
            <a:r>
              <a:rPr lang="en-US" sz="1800" i="1" kern="1200" dirty="0" err="1"/>
              <a:t>allt</a:t>
            </a:r>
            <a:r>
              <a:rPr lang="en-US" sz="1800" i="1" kern="1200" dirty="0"/>
              <a:t>.</a:t>
            </a:r>
            <a:r>
              <a:rPr lang="en-US" sz="1800" kern="1200" dirty="0"/>
              <a:t>” (</a:t>
            </a:r>
            <a:r>
              <a:rPr lang="en-US" sz="1800" kern="1200" dirty="0" err="1"/>
              <a:t>Jak</a:t>
            </a:r>
            <a:r>
              <a:rPr lang="en-US" sz="1800" kern="1200" dirty="0"/>
              <a:t> 2:10).</a:t>
            </a:r>
          </a:p>
        </p:txBody>
      </p:sp>
      <p:sp>
        <p:nvSpPr>
          <p:cNvPr id="9" name="Straight Connector 8">
            <a:extLst>
              <a:ext uri="{FF2B5EF4-FFF2-40B4-BE49-F238E27FC236}">
                <a16:creationId xmlns:a16="http://schemas.microsoft.com/office/drawing/2014/main" id="{7AFF15E5-7E0C-44D5-92BC-35E7D5B0AE1E}"/>
              </a:ext>
            </a:extLst>
          </p:cNvPr>
          <p:cNvSpPr/>
          <p:nvPr/>
        </p:nvSpPr>
        <p:spPr>
          <a:xfrm>
            <a:off x="838200" y="2751000"/>
            <a:ext cx="1051560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2AD02983-29D1-41C3-A466-E6A224F2247F}"/>
              </a:ext>
            </a:extLst>
          </p:cNvPr>
          <p:cNvSpPr/>
          <p:nvPr/>
        </p:nvSpPr>
        <p:spPr>
          <a:xfrm>
            <a:off x="838200" y="2751000"/>
            <a:ext cx="10515600" cy="1123163"/>
          </a:xfrm>
          <a:custGeom>
            <a:avLst/>
            <a:gdLst>
              <a:gd name="connsiteX0" fmla="*/ 0 w 10515600"/>
              <a:gd name="connsiteY0" fmla="*/ 0 h 1123163"/>
              <a:gd name="connsiteX1" fmla="*/ 10515600 w 10515600"/>
              <a:gd name="connsiteY1" fmla="*/ 0 h 1123163"/>
              <a:gd name="connsiteX2" fmla="*/ 10515600 w 10515600"/>
              <a:gd name="connsiteY2" fmla="*/ 1123163 h 1123163"/>
              <a:gd name="connsiteX3" fmla="*/ 0 w 10515600"/>
              <a:gd name="connsiteY3" fmla="*/ 1123163 h 1123163"/>
              <a:gd name="connsiteX4" fmla="*/ 0 w 10515600"/>
              <a:gd name="connsiteY4" fmla="*/ 0 h 112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23163">
                <a:moveTo>
                  <a:pt x="0" y="0"/>
                </a:moveTo>
                <a:lnTo>
                  <a:pt x="10515600" y="0"/>
                </a:lnTo>
                <a:lnTo>
                  <a:pt x="10515600" y="1123163"/>
                </a:lnTo>
                <a:lnTo>
                  <a:pt x="0" y="1123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
            </a:r>
            <a:r>
              <a:rPr lang="en-US" sz="1800" i="1" kern="1200" dirty="0"/>
              <a:t>Ty </a:t>
            </a:r>
            <a:r>
              <a:rPr lang="en-US" sz="1800" i="1" kern="1200" dirty="0" err="1"/>
              <a:t>inifrån</a:t>
            </a:r>
            <a:r>
              <a:rPr lang="en-US" sz="1800" i="1" kern="1200" dirty="0"/>
              <a:t>, </a:t>
            </a:r>
            <a:r>
              <a:rPr lang="en-US" sz="1800" i="1" kern="1200" dirty="0" err="1"/>
              <a:t>från</a:t>
            </a:r>
            <a:r>
              <a:rPr lang="en-US" sz="1800" i="1" kern="1200" dirty="0"/>
              <a:t> </a:t>
            </a:r>
            <a:r>
              <a:rPr lang="en-US" sz="1800" i="1" kern="1200" dirty="0" err="1"/>
              <a:t>människans</a:t>
            </a:r>
            <a:r>
              <a:rPr lang="en-US" sz="1800" i="1" kern="1200" dirty="0"/>
              <a:t> </a:t>
            </a:r>
            <a:r>
              <a:rPr lang="en-US" sz="1800" i="1" kern="1200" dirty="0" err="1"/>
              <a:t>hjärta</a:t>
            </a:r>
            <a:r>
              <a:rPr lang="en-US" sz="1800" i="1" kern="1200" dirty="0"/>
              <a:t>, </a:t>
            </a:r>
            <a:r>
              <a:rPr lang="en-US" sz="1800" i="1" kern="1200" dirty="0" err="1"/>
              <a:t>utgår</a:t>
            </a:r>
            <a:r>
              <a:rPr lang="en-US" sz="1800" i="1" kern="1200" dirty="0"/>
              <a:t> </a:t>
            </a:r>
            <a:r>
              <a:rPr lang="en-US" sz="1800" i="1" kern="1200" dirty="0" err="1"/>
              <a:t>onda</a:t>
            </a:r>
            <a:r>
              <a:rPr lang="en-US" sz="1800" i="1" kern="1200" dirty="0"/>
              <a:t> </a:t>
            </a:r>
            <a:r>
              <a:rPr lang="en-US" sz="1800" i="1" kern="1200" dirty="0" err="1"/>
              <a:t>tankar</a:t>
            </a:r>
            <a:r>
              <a:rPr lang="en-US" sz="1800" kern="1200" dirty="0"/>
              <a:t>” (Mar 7:21)</a:t>
            </a:r>
          </a:p>
          <a:p>
            <a:pPr marL="0" lvl="0" indent="0" algn="l" defTabSz="800100">
              <a:lnSpc>
                <a:spcPct val="90000"/>
              </a:lnSpc>
              <a:spcBef>
                <a:spcPct val="0"/>
              </a:spcBef>
              <a:spcAft>
                <a:spcPct val="35000"/>
              </a:spcAft>
              <a:buNone/>
            </a:pPr>
            <a:r>
              <a:rPr lang="en-US" sz="1800" i="1" kern="1200" dirty="0"/>
              <a:t>“</a:t>
            </a:r>
            <a:r>
              <a:rPr lang="en-US" sz="1800" i="1" kern="1200" dirty="0" err="1"/>
              <a:t>Alla</a:t>
            </a:r>
            <a:r>
              <a:rPr lang="en-US" sz="1800" i="1" kern="1200" dirty="0"/>
              <a:t> har </a:t>
            </a:r>
            <a:r>
              <a:rPr lang="en-US" sz="1800" i="1" kern="1200" dirty="0" err="1"/>
              <a:t>syndat</a:t>
            </a:r>
            <a:r>
              <a:rPr lang="en-US" sz="1800" i="1" kern="1200" dirty="0"/>
              <a:t> </a:t>
            </a:r>
            <a:r>
              <a:rPr lang="en-US" sz="1800" i="1" kern="1200" dirty="0" err="1"/>
              <a:t>och</a:t>
            </a:r>
            <a:r>
              <a:rPr lang="en-US" sz="1800" i="1" kern="1200" dirty="0"/>
              <a:t> </a:t>
            </a:r>
            <a:r>
              <a:rPr lang="en-US" sz="1800" i="1" kern="1200" dirty="0" err="1"/>
              <a:t>saknar</a:t>
            </a:r>
            <a:r>
              <a:rPr lang="en-US" sz="1800" i="1" kern="1200" dirty="0"/>
              <a:t> </a:t>
            </a:r>
            <a:r>
              <a:rPr lang="en-US" sz="1800" i="1" kern="1200" dirty="0" err="1"/>
              <a:t>härligheten</a:t>
            </a:r>
            <a:r>
              <a:rPr lang="en-US" sz="1800" i="1" kern="1200" dirty="0"/>
              <a:t> </a:t>
            </a:r>
            <a:r>
              <a:rPr lang="en-US" sz="1800" i="1" kern="1200" dirty="0" err="1"/>
              <a:t>från</a:t>
            </a:r>
            <a:r>
              <a:rPr lang="en-US" sz="1800" i="1" kern="1200" dirty="0"/>
              <a:t> </a:t>
            </a:r>
            <a:r>
              <a:rPr lang="en-US" sz="1800" i="1" kern="1200" dirty="0" err="1"/>
              <a:t>Gud</a:t>
            </a:r>
            <a:r>
              <a:rPr lang="en-US" sz="1800" kern="1200" dirty="0"/>
              <a:t>” (Rom 3:23)</a:t>
            </a:r>
          </a:p>
          <a:p>
            <a:pPr marL="0" lvl="0" indent="0" algn="l" defTabSz="800100">
              <a:lnSpc>
                <a:spcPct val="90000"/>
              </a:lnSpc>
              <a:spcBef>
                <a:spcPct val="0"/>
              </a:spcBef>
              <a:spcAft>
                <a:spcPct val="35000"/>
              </a:spcAft>
              <a:buNone/>
            </a:pPr>
            <a:r>
              <a:rPr lang="en-US" sz="1800" i="1" kern="1200" dirty="0"/>
              <a:t>“Av </a:t>
            </a:r>
            <a:r>
              <a:rPr lang="en-US" sz="1800" i="1" kern="1200" dirty="0" err="1"/>
              <a:t>naturen</a:t>
            </a:r>
            <a:r>
              <a:rPr lang="en-US" sz="1800" i="1" kern="1200" dirty="0"/>
              <a:t> var vi </a:t>
            </a:r>
            <a:r>
              <a:rPr lang="en-US" sz="1800" i="1" kern="1200" dirty="0" err="1"/>
              <a:t>vredens</a:t>
            </a:r>
            <a:r>
              <a:rPr lang="en-US" sz="1800" i="1" kern="1200" dirty="0"/>
              <a:t> barn, vi </a:t>
            </a:r>
            <a:r>
              <a:rPr lang="en-US" sz="1800" i="1" kern="1200" dirty="0" err="1"/>
              <a:t>liksom</a:t>
            </a:r>
            <a:r>
              <a:rPr lang="en-US" sz="1800" i="1" kern="1200" dirty="0"/>
              <a:t> de </a:t>
            </a:r>
            <a:r>
              <a:rPr lang="en-US" sz="1800" i="1" kern="1200" dirty="0" err="1"/>
              <a:t>andra</a:t>
            </a:r>
            <a:r>
              <a:rPr lang="en-US" sz="1800" kern="1200" dirty="0"/>
              <a:t>” (</a:t>
            </a:r>
            <a:r>
              <a:rPr lang="en-US" sz="1800" kern="1200" dirty="0" err="1"/>
              <a:t>Ef</a:t>
            </a:r>
            <a:r>
              <a:rPr lang="en-US" sz="1800" kern="1200" dirty="0"/>
              <a:t> 2:3) </a:t>
            </a:r>
          </a:p>
        </p:txBody>
      </p:sp>
      <p:sp>
        <p:nvSpPr>
          <p:cNvPr id="11" name="Straight Connector 10">
            <a:extLst>
              <a:ext uri="{FF2B5EF4-FFF2-40B4-BE49-F238E27FC236}">
                <a16:creationId xmlns:a16="http://schemas.microsoft.com/office/drawing/2014/main" id="{DBFAEF82-D44B-4C44-B0D9-560DAA300A08}"/>
              </a:ext>
            </a:extLst>
          </p:cNvPr>
          <p:cNvSpPr/>
          <p:nvPr/>
        </p:nvSpPr>
        <p:spPr>
          <a:xfrm>
            <a:off x="838200" y="4127255"/>
            <a:ext cx="1051560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2AC97770-D94A-4953-AB87-9571B4CA9ACD}"/>
              </a:ext>
            </a:extLst>
          </p:cNvPr>
          <p:cNvSpPr/>
          <p:nvPr/>
        </p:nvSpPr>
        <p:spPr>
          <a:xfrm>
            <a:off x="838200" y="3874164"/>
            <a:ext cx="10515600" cy="1123163"/>
          </a:xfrm>
          <a:custGeom>
            <a:avLst/>
            <a:gdLst>
              <a:gd name="connsiteX0" fmla="*/ 0 w 10515600"/>
              <a:gd name="connsiteY0" fmla="*/ 0 h 1123163"/>
              <a:gd name="connsiteX1" fmla="*/ 10515600 w 10515600"/>
              <a:gd name="connsiteY1" fmla="*/ 0 h 1123163"/>
              <a:gd name="connsiteX2" fmla="*/ 10515600 w 10515600"/>
              <a:gd name="connsiteY2" fmla="*/ 1123163 h 1123163"/>
              <a:gd name="connsiteX3" fmla="*/ 0 w 10515600"/>
              <a:gd name="connsiteY3" fmla="*/ 1123163 h 1123163"/>
              <a:gd name="connsiteX4" fmla="*/ 0 w 10515600"/>
              <a:gd name="connsiteY4" fmla="*/ 0 h 112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23163">
                <a:moveTo>
                  <a:pt x="0" y="0"/>
                </a:moveTo>
                <a:lnTo>
                  <a:pt x="10515600" y="0"/>
                </a:lnTo>
                <a:lnTo>
                  <a:pt x="10515600" y="1123163"/>
                </a:lnTo>
                <a:lnTo>
                  <a:pt x="0" y="1123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sv-SE" sz="1800" kern="1200" noProof="0" dirty="0"/>
              <a:t>Människor: ”Gud är nådig, varför ska någon behöva gå förlorad?”</a:t>
            </a:r>
          </a:p>
          <a:p>
            <a:pPr marL="0" lvl="0" indent="0" algn="l" defTabSz="800100">
              <a:lnSpc>
                <a:spcPct val="90000"/>
              </a:lnSpc>
              <a:spcBef>
                <a:spcPct val="0"/>
              </a:spcBef>
              <a:spcAft>
                <a:spcPct val="35000"/>
              </a:spcAft>
              <a:buNone/>
            </a:pPr>
            <a:r>
              <a:rPr lang="sv-SE" sz="1800" kern="1200" noProof="0" dirty="0"/>
              <a:t>Bibeln:  ”Gud är helig, hur kan någon bli räddad?” (se Matt 19:25)</a:t>
            </a:r>
          </a:p>
        </p:txBody>
      </p:sp>
    </p:spTree>
    <p:extLst>
      <p:ext uri="{BB962C8B-B14F-4D97-AF65-F5344CB8AC3E}">
        <p14:creationId xmlns:p14="http://schemas.microsoft.com/office/powerpoint/2010/main" val="151418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DFE5-A4AD-4808-87B7-A552F3724CBE}"/>
              </a:ext>
            </a:extLst>
          </p:cNvPr>
          <p:cNvSpPr>
            <a:spLocks noGrp="1"/>
          </p:cNvSpPr>
          <p:nvPr>
            <p:ph type="title"/>
          </p:nvPr>
        </p:nvSpPr>
        <p:spPr>
          <a:xfrm>
            <a:off x="838200" y="365125"/>
            <a:ext cx="10515600" cy="1325563"/>
          </a:xfrm>
        </p:spPr>
        <p:txBody>
          <a:bodyPr>
            <a:normAutofit/>
          </a:bodyPr>
          <a:lstStyle/>
          <a:p>
            <a:r>
              <a:rPr lang="sv-SE"/>
              <a:t>Vart tog nåden vägen?</a:t>
            </a:r>
          </a:p>
        </p:txBody>
      </p:sp>
      <p:sp>
        <p:nvSpPr>
          <p:cNvPr id="4" name="Straight Connector 3">
            <a:extLst>
              <a:ext uri="{FF2B5EF4-FFF2-40B4-BE49-F238E27FC236}">
                <a16:creationId xmlns:a16="http://schemas.microsoft.com/office/drawing/2014/main" id="{F1BBD82E-63A9-4886-9286-F7C8374EE7D7}"/>
              </a:ext>
            </a:extLst>
          </p:cNvPr>
          <p:cNvSpPr/>
          <p:nvPr/>
        </p:nvSpPr>
        <p:spPr>
          <a:xfrm>
            <a:off x="838200" y="1827749"/>
            <a:ext cx="10515600"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79A6B043-556C-428C-BBDE-C5C5B1AC2A12}"/>
              </a:ext>
            </a:extLst>
          </p:cNvPr>
          <p:cNvSpPr/>
          <p:nvPr/>
        </p:nvSpPr>
        <p:spPr>
          <a:xfrm>
            <a:off x="838200" y="1827749"/>
            <a:ext cx="10515600" cy="1449029"/>
          </a:xfrm>
          <a:custGeom>
            <a:avLst/>
            <a:gdLst>
              <a:gd name="connsiteX0" fmla="*/ 0 w 10515600"/>
              <a:gd name="connsiteY0" fmla="*/ 0 h 1449029"/>
              <a:gd name="connsiteX1" fmla="*/ 10515600 w 10515600"/>
              <a:gd name="connsiteY1" fmla="*/ 0 h 1449029"/>
              <a:gd name="connsiteX2" fmla="*/ 10515600 w 10515600"/>
              <a:gd name="connsiteY2" fmla="*/ 1449029 h 1449029"/>
              <a:gd name="connsiteX3" fmla="*/ 0 w 10515600"/>
              <a:gd name="connsiteY3" fmla="*/ 1449029 h 1449029"/>
              <a:gd name="connsiteX4" fmla="*/ 0 w 10515600"/>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49029">
                <a:moveTo>
                  <a:pt x="0" y="0"/>
                </a:moveTo>
                <a:lnTo>
                  <a:pt x="10515600" y="0"/>
                </a:lnTo>
                <a:lnTo>
                  <a:pt x="10515600"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v-SE" sz="2600" kern="1200" noProof="0" dirty="0"/>
              <a:t>”</a:t>
            </a:r>
            <a:r>
              <a:rPr lang="sv-SE" sz="2600" i="1" kern="1200" noProof="0" dirty="0"/>
              <a:t>Så uppenbarades Guds kärlek till oss: han sände sin enfödde son till världen för att vi skulle leva genom honom</a:t>
            </a:r>
            <a:r>
              <a:rPr lang="sv-SE" sz="2600" kern="1200" noProof="0" dirty="0"/>
              <a:t>” (1 </a:t>
            </a:r>
            <a:r>
              <a:rPr lang="sv-SE" sz="2600" kern="1200" noProof="0" dirty="0" err="1"/>
              <a:t>Joh</a:t>
            </a:r>
            <a:r>
              <a:rPr lang="sv-SE" sz="2600" kern="1200" noProof="0" dirty="0"/>
              <a:t> 4:9).</a:t>
            </a:r>
          </a:p>
        </p:txBody>
      </p:sp>
      <p:sp>
        <p:nvSpPr>
          <p:cNvPr id="7" name="Straight Connector 6">
            <a:extLst>
              <a:ext uri="{FF2B5EF4-FFF2-40B4-BE49-F238E27FC236}">
                <a16:creationId xmlns:a16="http://schemas.microsoft.com/office/drawing/2014/main" id="{F2CF7B31-7A88-4E1F-A4EE-D9ACDA31A23F}"/>
              </a:ext>
            </a:extLst>
          </p:cNvPr>
          <p:cNvSpPr/>
          <p:nvPr/>
        </p:nvSpPr>
        <p:spPr>
          <a:xfrm>
            <a:off x="838200" y="3276779"/>
            <a:ext cx="10515600" cy="0"/>
          </a:xfrm>
          <a:prstGeom prst="line">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8" name="Freeform: Shape 7">
            <a:extLst>
              <a:ext uri="{FF2B5EF4-FFF2-40B4-BE49-F238E27FC236}">
                <a16:creationId xmlns:a16="http://schemas.microsoft.com/office/drawing/2014/main" id="{EF2D0B87-5424-41ED-BD42-C2124BB130DF}"/>
              </a:ext>
            </a:extLst>
          </p:cNvPr>
          <p:cNvSpPr/>
          <p:nvPr/>
        </p:nvSpPr>
        <p:spPr>
          <a:xfrm>
            <a:off x="838200" y="3276779"/>
            <a:ext cx="10515600" cy="1449029"/>
          </a:xfrm>
          <a:custGeom>
            <a:avLst/>
            <a:gdLst>
              <a:gd name="connsiteX0" fmla="*/ 0 w 10515600"/>
              <a:gd name="connsiteY0" fmla="*/ 0 h 1449029"/>
              <a:gd name="connsiteX1" fmla="*/ 10515600 w 10515600"/>
              <a:gd name="connsiteY1" fmla="*/ 0 h 1449029"/>
              <a:gd name="connsiteX2" fmla="*/ 10515600 w 10515600"/>
              <a:gd name="connsiteY2" fmla="*/ 1449029 h 1449029"/>
              <a:gd name="connsiteX3" fmla="*/ 0 w 10515600"/>
              <a:gd name="connsiteY3" fmla="*/ 1449029 h 1449029"/>
              <a:gd name="connsiteX4" fmla="*/ 0 w 10515600"/>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49029">
                <a:moveTo>
                  <a:pt x="0" y="0"/>
                </a:moveTo>
                <a:lnTo>
                  <a:pt x="10515600" y="0"/>
                </a:lnTo>
                <a:lnTo>
                  <a:pt x="10515600"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v-SE" sz="2600" kern="1200" noProof="0" dirty="0"/>
              <a:t>”</a:t>
            </a:r>
            <a:r>
              <a:rPr lang="sv-SE" sz="2600" i="1" kern="1200" noProof="0" dirty="0"/>
              <a:t>Amen, amen säger jag er: Den som hör mitt ord och tror på honom som har sänt mig, han har evigt liv och kommer inte under domen utan har övergått från döden till livet.</a:t>
            </a:r>
            <a:r>
              <a:rPr lang="sv-SE" sz="2600" kern="1200" noProof="0" dirty="0"/>
              <a:t>” (</a:t>
            </a:r>
            <a:r>
              <a:rPr lang="sv-SE" sz="2600" kern="1200" noProof="0" dirty="0" err="1"/>
              <a:t>Joh</a:t>
            </a:r>
            <a:r>
              <a:rPr lang="sv-SE" sz="2600" kern="1200" noProof="0" dirty="0"/>
              <a:t> 5:24) </a:t>
            </a:r>
          </a:p>
        </p:txBody>
      </p:sp>
      <p:sp>
        <p:nvSpPr>
          <p:cNvPr id="9" name="Straight Connector 8">
            <a:extLst>
              <a:ext uri="{FF2B5EF4-FFF2-40B4-BE49-F238E27FC236}">
                <a16:creationId xmlns:a16="http://schemas.microsoft.com/office/drawing/2014/main" id="{CB48B173-F7F4-41B3-A3E4-0FA20BCDB485}"/>
              </a:ext>
            </a:extLst>
          </p:cNvPr>
          <p:cNvSpPr/>
          <p:nvPr/>
        </p:nvSpPr>
        <p:spPr>
          <a:xfrm>
            <a:off x="838200" y="4954406"/>
            <a:ext cx="10515600" cy="0"/>
          </a:xfrm>
          <a:prstGeom prst="line">
            <a:avLst/>
          </a:pr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10" name="Freeform: Shape 9">
            <a:extLst>
              <a:ext uri="{FF2B5EF4-FFF2-40B4-BE49-F238E27FC236}">
                <a16:creationId xmlns:a16="http://schemas.microsoft.com/office/drawing/2014/main" id="{C3D2CE3C-2C67-4722-9199-C99D9F69165F}"/>
              </a:ext>
            </a:extLst>
          </p:cNvPr>
          <p:cNvSpPr/>
          <p:nvPr/>
        </p:nvSpPr>
        <p:spPr>
          <a:xfrm>
            <a:off x="838200" y="4725808"/>
            <a:ext cx="10515600" cy="1449029"/>
          </a:xfrm>
          <a:custGeom>
            <a:avLst/>
            <a:gdLst>
              <a:gd name="connsiteX0" fmla="*/ 0 w 10515600"/>
              <a:gd name="connsiteY0" fmla="*/ 0 h 1449029"/>
              <a:gd name="connsiteX1" fmla="*/ 10515600 w 10515600"/>
              <a:gd name="connsiteY1" fmla="*/ 0 h 1449029"/>
              <a:gd name="connsiteX2" fmla="*/ 10515600 w 10515600"/>
              <a:gd name="connsiteY2" fmla="*/ 1449029 h 1449029"/>
              <a:gd name="connsiteX3" fmla="*/ 0 w 10515600"/>
              <a:gd name="connsiteY3" fmla="*/ 1449029 h 1449029"/>
              <a:gd name="connsiteX4" fmla="*/ 0 w 10515600"/>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49029">
                <a:moveTo>
                  <a:pt x="0" y="0"/>
                </a:moveTo>
                <a:lnTo>
                  <a:pt x="10515600" y="0"/>
                </a:lnTo>
                <a:lnTo>
                  <a:pt x="10515600"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sv-SE" sz="2600" kern="1200" noProof="0" dirty="0"/>
          </a:p>
          <a:p>
            <a:pPr marL="0" lvl="0" indent="0" algn="l" defTabSz="1155700">
              <a:lnSpc>
                <a:spcPct val="90000"/>
              </a:lnSpc>
              <a:spcBef>
                <a:spcPct val="0"/>
              </a:spcBef>
              <a:spcAft>
                <a:spcPct val="35000"/>
              </a:spcAft>
              <a:buNone/>
            </a:pPr>
            <a:r>
              <a:rPr lang="sv-SE" sz="2600" kern="1200" noProof="0" dirty="0"/>
              <a:t>Domen gäller för alla. Men för den som vill tar Jesus på sig domen istället. Det är det som är nåden!</a:t>
            </a:r>
          </a:p>
        </p:txBody>
      </p:sp>
    </p:spTree>
    <p:extLst>
      <p:ext uri="{BB962C8B-B14F-4D97-AF65-F5344CB8AC3E}">
        <p14:creationId xmlns:p14="http://schemas.microsoft.com/office/powerpoint/2010/main" val="41799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516699-316F-4A9B-A2C6-CA082526A94E}"/>
              </a:ext>
            </a:extLst>
          </p:cNvPr>
          <p:cNvSpPr>
            <a:spLocks noGrp="1"/>
          </p:cNvSpPr>
          <p:nvPr>
            <p:ph type="title"/>
          </p:nvPr>
        </p:nvSpPr>
        <p:spPr>
          <a:xfrm>
            <a:off x="838199" y="2057400"/>
            <a:ext cx="3065585" cy="2743200"/>
          </a:xfrm>
          <a:prstGeom prst="ellipse">
            <a:avLst/>
          </a:prstGeom>
          <a:solidFill>
            <a:srgbClr val="262626"/>
          </a:solidFill>
          <a:ln w="174625" cmpd="thinThick">
            <a:solidFill>
              <a:srgbClr val="262626"/>
            </a:solidFill>
          </a:ln>
        </p:spPr>
        <p:txBody>
          <a:bodyPr anchor="ctr">
            <a:normAutofit/>
          </a:bodyPr>
          <a:lstStyle/>
          <a:p>
            <a:pPr algn="ctr"/>
            <a:r>
              <a:rPr lang="sv-SE" sz="2600" dirty="0">
                <a:solidFill>
                  <a:srgbClr val="FFFFFF"/>
                </a:solidFill>
              </a:rPr>
              <a:t>Vår Gud är en paradoxernas Gud!</a:t>
            </a:r>
          </a:p>
        </p:txBody>
      </p:sp>
      <p:graphicFrame>
        <p:nvGraphicFramePr>
          <p:cNvPr id="4" name="Content Placeholder 3">
            <a:extLst>
              <a:ext uri="{FF2B5EF4-FFF2-40B4-BE49-F238E27FC236}">
                <a16:creationId xmlns:a16="http://schemas.microsoft.com/office/drawing/2014/main" id="{67821AB4-82A9-497E-81FA-818808D93331}"/>
              </a:ext>
            </a:extLst>
          </p:cNvPr>
          <p:cNvGraphicFramePr>
            <a:graphicFrameLocks noGrp="1"/>
          </p:cNvGraphicFramePr>
          <p:nvPr>
            <p:ph idx="1"/>
            <p:extLst>
              <p:ext uri="{D42A27DB-BD31-4B8C-83A1-F6EECF244321}">
                <p14:modId xmlns:p14="http://schemas.microsoft.com/office/powerpoint/2010/main" val="2950948001"/>
              </p:ext>
            </p:extLst>
          </p:nvPr>
        </p:nvGraphicFramePr>
        <p:xfrm>
          <a:off x="4466491" y="1388152"/>
          <a:ext cx="6887310" cy="4081696"/>
        </p:xfrm>
        <a:graphic>
          <a:graphicData uri="http://schemas.openxmlformats.org/drawingml/2006/table">
            <a:tbl>
              <a:tblPr bandRow="1">
                <a:tableStyleId>{5C22544A-7EE6-4342-B048-85BDC9FD1C3A}</a:tableStyleId>
              </a:tblPr>
              <a:tblGrid>
                <a:gridCol w="3443655">
                  <a:extLst>
                    <a:ext uri="{9D8B030D-6E8A-4147-A177-3AD203B41FA5}">
                      <a16:colId xmlns:a16="http://schemas.microsoft.com/office/drawing/2014/main" val="1647289358"/>
                    </a:ext>
                  </a:extLst>
                </a:gridCol>
                <a:gridCol w="3443655">
                  <a:extLst>
                    <a:ext uri="{9D8B030D-6E8A-4147-A177-3AD203B41FA5}">
                      <a16:colId xmlns:a16="http://schemas.microsoft.com/office/drawing/2014/main" val="1485456072"/>
                    </a:ext>
                  </a:extLst>
                </a:gridCol>
              </a:tblGrid>
              <a:tr h="754118">
                <a:tc>
                  <a:txBody>
                    <a:bodyPr/>
                    <a:lstStyle/>
                    <a:p>
                      <a:pPr algn="ctr"/>
                      <a:r>
                        <a:rPr lang="sv-SE" sz="3000" dirty="0"/>
                        <a:t>Han älskar rättfärdighet</a:t>
                      </a:r>
                    </a:p>
                  </a:txBody>
                  <a:tcPr marL="150824" marR="150824" marT="75412" marB="75412"/>
                </a:tc>
                <a:tc>
                  <a:txBody>
                    <a:bodyPr/>
                    <a:lstStyle/>
                    <a:p>
                      <a:pPr algn="ctr"/>
                      <a:r>
                        <a:rPr lang="sv-SE" sz="3000" dirty="0"/>
                        <a:t>Han hatar orättfärdighet</a:t>
                      </a:r>
                    </a:p>
                  </a:txBody>
                  <a:tcPr marL="150824" marR="150824" marT="75412" marB="75412"/>
                </a:tc>
                <a:extLst>
                  <a:ext uri="{0D108BD9-81ED-4DB2-BD59-A6C34878D82A}">
                    <a16:rowId xmlns:a16="http://schemas.microsoft.com/office/drawing/2014/main" val="2974593651"/>
                  </a:ext>
                </a:extLst>
              </a:tr>
              <a:tr h="754118">
                <a:tc>
                  <a:txBody>
                    <a:bodyPr/>
                    <a:lstStyle/>
                    <a:p>
                      <a:pPr algn="ctr"/>
                      <a:r>
                        <a:rPr lang="sv-SE" sz="3000" dirty="0"/>
                        <a:t>Han visar nåd</a:t>
                      </a:r>
                    </a:p>
                  </a:txBody>
                  <a:tcPr marL="150824" marR="150824" marT="75412" marB="75412"/>
                </a:tc>
                <a:tc>
                  <a:txBody>
                    <a:bodyPr/>
                    <a:lstStyle/>
                    <a:p>
                      <a:pPr algn="ctr"/>
                      <a:r>
                        <a:rPr lang="sv-SE" sz="3000" dirty="0"/>
                        <a:t>Han straffar</a:t>
                      </a:r>
                    </a:p>
                  </a:txBody>
                  <a:tcPr marL="150824" marR="150824" marT="75412" marB="75412"/>
                </a:tc>
                <a:extLst>
                  <a:ext uri="{0D108BD9-81ED-4DB2-BD59-A6C34878D82A}">
                    <a16:rowId xmlns:a16="http://schemas.microsoft.com/office/drawing/2014/main" val="4276980670"/>
                  </a:ext>
                </a:extLst>
              </a:tr>
              <a:tr h="754118">
                <a:tc>
                  <a:txBody>
                    <a:bodyPr/>
                    <a:lstStyle/>
                    <a:p>
                      <a:pPr algn="ctr"/>
                      <a:r>
                        <a:rPr lang="sv-SE" sz="3000" dirty="0"/>
                        <a:t>Han är god</a:t>
                      </a:r>
                    </a:p>
                  </a:txBody>
                  <a:tcPr marL="150824" marR="150824" marT="75412" marB="75412"/>
                </a:tc>
                <a:tc>
                  <a:txBody>
                    <a:bodyPr/>
                    <a:lstStyle/>
                    <a:p>
                      <a:pPr algn="ctr"/>
                      <a:r>
                        <a:rPr lang="sv-SE" sz="3000" dirty="0"/>
                        <a:t>Han är sträng</a:t>
                      </a:r>
                    </a:p>
                  </a:txBody>
                  <a:tcPr marL="150824" marR="150824" marT="75412" marB="75412"/>
                </a:tc>
                <a:extLst>
                  <a:ext uri="{0D108BD9-81ED-4DB2-BD59-A6C34878D82A}">
                    <a16:rowId xmlns:a16="http://schemas.microsoft.com/office/drawing/2014/main" val="3725618414"/>
                  </a:ext>
                </a:extLst>
              </a:tr>
              <a:tr h="754118">
                <a:tc>
                  <a:txBody>
                    <a:bodyPr/>
                    <a:lstStyle/>
                    <a:p>
                      <a:pPr algn="ctr"/>
                      <a:r>
                        <a:rPr lang="sv-SE" sz="3000" dirty="0"/>
                        <a:t>Han är Lammet</a:t>
                      </a:r>
                    </a:p>
                  </a:txBody>
                  <a:tcPr marL="150824" marR="150824" marT="75412" marB="75412"/>
                </a:tc>
                <a:tc>
                  <a:txBody>
                    <a:bodyPr/>
                    <a:lstStyle/>
                    <a:p>
                      <a:pPr algn="ctr"/>
                      <a:r>
                        <a:rPr lang="sv-SE" sz="3000" dirty="0"/>
                        <a:t>Han är Lejonet</a:t>
                      </a:r>
                    </a:p>
                  </a:txBody>
                  <a:tcPr marL="150824" marR="150824" marT="75412" marB="75412"/>
                </a:tc>
                <a:extLst>
                  <a:ext uri="{0D108BD9-81ED-4DB2-BD59-A6C34878D82A}">
                    <a16:rowId xmlns:a16="http://schemas.microsoft.com/office/drawing/2014/main" val="3862430618"/>
                  </a:ext>
                </a:extLst>
              </a:tr>
              <a:tr h="754118">
                <a:tc>
                  <a:txBody>
                    <a:bodyPr/>
                    <a:lstStyle/>
                    <a:p>
                      <a:pPr algn="ctr"/>
                      <a:r>
                        <a:rPr lang="sv-SE" sz="3000" dirty="0"/>
                        <a:t>Han är Tjänare</a:t>
                      </a:r>
                    </a:p>
                  </a:txBody>
                  <a:tcPr marL="150824" marR="150824" marT="75412" marB="75412"/>
                </a:tc>
                <a:tc>
                  <a:txBody>
                    <a:bodyPr/>
                    <a:lstStyle/>
                    <a:p>
                      <a:pPr algn="ctr"/>
                      <a:r>
                        <a:rPr lang="sv-SE" sz="3000" dirty="0"/>
                        <a:t>Han är Kung</a:t>
                      </a:r>
                    </a:p>
                  </a:txBody>
                  <a:tcPr marL="150824" marR="150824" marT="75412" marB="75412"/>
                </a:tc>
                <a:extLst>
                  <a:ext uri="{0D108BD9-81ED-4DB2-BD59-A6C34878D82A}">
                    <a16:rowId xmlns:a16="http://schemas.microsoft.com/office/drawing/2014/main" val="586079886"/>
                  </a:ext>
                </a:extLst>
              </a:tr>
            </a:tbl>
          </a:graphicData>
        </a:graphic>
      </p:graphicFrame>
    </p:spTree>
    <p:extLst>
      <p:ext uri="{BB962C8B-B14F-4D97-AF65-F5344CB8AC3E}">
        <p14:creationId xmlns:p14="http://schemas.microsoft.com/office/powerpoint/2010/main" val="361446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D938A-37EB-4381-9BED-94A95401C423}"/>
              </a:ext>
            </a:extLst>
          </p:cNvPr>
          <p:cNvSpPr>
            <a:spLocks noGrp="1"/>
          </p:cNvSpPr>
          <p:nvPr>
            <p:ph idx="1"/>
          </p:nvPr>
        </p:nvSpPr>
        <p:spPr>
          <a:xfrm>
            <a:off x="838200" y="383059"/>
            <a:ext cx="10515600" cy="5793904"/>
          </a:xfrm>
        </p:spPr>
        <p:txBody>
          <a:bodyPr anchor="ctr">
            <a:normAutofit/>
          </a:bodyPr>
          <a:lstStyle/>
          <a:p>
            <a:pPr marL="0" indent="0" algn="ctr">
              <a:buNone/>
            </a:pPr>
            <a:r>
              <a:rPr lang="sv-SE" sz="3600" dirty="0"/>
              <a:t>”</a:t>
            </a:r>
            <a:r>
              <a:rPr lang="sv-SE" sz="3600" i="1" dirty="0"/>
              <a:t>När HERREN, din Gud, för dig in i det land du kommer till och tar i besittning driver han undan många folk för dig: hettiterna, </a:t>
            </a:r>
            <a:r>
              <a:rPr lang="sv-SE" sz="3600" i="1" dirty="0" err="1"/>
              <a:t>girgasheerna</a:t>
            </a:r>
            <a:r>
              <a:rPr lang="sv-SE" sz="3600" i="1" dirty="0"/>
              <a:t>, </a:t>
            </a:r>
            <a:r>
              <a:rPr lang="sv-SE" sz="3600" i="1" dirty="0" err="1"/>
              <a:t>amoreerna</a:t>
            </a:r>
            <a:r>
              <a:rPr lang="sv-SE" sz="3600" i="1" dirty="0"/>
              <a:t>, </a:t>
            </a:r>
            <a:r>
              <a:rPr lang="sv-SE" sz="3600" i="1" dirty="0" err="1"/>
              <a:t>kanaaneerna</a:t>
            </a:r>
            <a:r>
              <a:rPr lang="sv-SE" sz="3600" i="1" dirty="0"/>
              <a:t>, </a:t>
            </a:r>
            <a:r>
              <a:rPr lang="sv-SE" sz="3600" i="1" dirty="0" err="1"/>
              <a:t>perisseerna</a:t>
            </a:r>
            <a:r>
              <a:rPr lang="sv-SE" sz="3600" i="1" dirty="0"/>
              <a:t>, </a:t>
            </a:r>
            <a:r>
              <a:rPr lang="sv-SE" sz="3600" i="1" dirty="0" err="1"/>
              <a:t>hiveerna</a:t>
            </a:r>
            <a:r>
              <a:rPr lang="sv-SE" sz="3600" i="1" dirty="0"/>
              <a:t> och </a:t>
            </a:r>
            <a:r>
              <a:rPr lang="sv-SE" sz="3600" i="1" dirty="0" err="1"/>
              <a:t>jevuseerna</a:t>
            </a:r>
            <a:r>
              <a:rPr lang="sv-SE" sz="3600" i="1" dirty="0"/>
              <a:t>, sju folk som är större och mäktigare än du. När HERREN, din Gud, överlämnar dem åt dig och du besegrar dem skall du viga dem åt förintelse</a:t>
            </a:r>
            <a:r>
              <a:rPr lang="sv-SE" sz="3600" dirty="0"/>
              <a:t>” (5 Mos 7:1-2)</a:t>
            </a:r>
          </a:p>
        </p:txBody>
      </p:sp>
      <p:sp>
        <p:nvSpPr>
          <p:cNvPr id="5" name="TextBox 4">
            <a:extLst>
              <a:ext uri="{FF2B5EF4-FFF2-40B4-BE49-F238E27FC236}">
                <a16:creationId xmlns:a16="http://schemas.microsoft.com/office/drawing/2014/main" id="{065D9EBD-CA7B-4D6C-BF7E-0FE54F2C5817}"/>
              </a:ext>
            </a:extLst>
          </p:cNvPr>
          <p:cNvSpPr txBox="1"/>
          <p:nvPr/>
        </p:nvSpPr>
        <p:spPr>
          <a:xfrm>
            <a:off x="0" y="5638354"/>
            <a:ext cx="12192000" cy="1077218"/>
          </a:xfrm>
          <a:prstGeom prst="rect">
            <a:avLst/>
          </a:prstGeom>
          <a:solidFill>
            <a:schemeClr val="accent1"/>
          </a:solidFill>
        </p:spPr>
        <p:txBody>
          <a:bodyPr wrap="square" rtlCol="0" anchor="ctr">
            <a:spAutoFit/>
          </a:bodyPr>
          <a:lstStyle/>
          <a:p>
            <a:pPr algn="ctr"/>
            <a:r>
              <a:rPr lang="sv-SE" sz="3200" dirty="0"/>
              <a:t>”Hur kan en Gud som är kärlek beordra sitt folk att utrota ett annat oskyldigt folk?”</a:t>
            </a:r>
          </a:p>
        </p:txBody>
      </p:sp>
    </p:spTree>
    <p:extLst>
      <p:ext uri="{BB962C8B-B14F-4D97-AF65-F5344CB8AC3E}">
        <p14:creationId xmlns:p14="http://schemas.microsoft.com/office/powerpoint/2010/main" val="20843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6346D0-E3C4-4129-A04D-00D0AE14E33B}"/>
              </a:ext>
            </a:extLst>
          </p:cNvPr>
          <p:cNvSpPr>
            <a:spLocks noGrp="1"/>
          </p:cNvSpPr>
          <p:nvPr>
            <p:ph type="title"/>
          </p:nvPr>
        </p:nvSpPr>
        <p:spPr>
          <a:xfrm>
            <a:off x="252664" y="1058779"/>
            <a:ext cx="3585496" cy="4717553"/>
          </a:xfrm>
        </p:spPr>
        <p:txBody>
          <a:bodyPr anchor="t">
            <a:noAutofit/>
          </a:bodyPr>
          <a:lstStyle/>
          <a:p>
            <a:r>
              <a:rPr lang="sv-SE" sz="2000" dirty="0">
                <a:solidFill>
                  <a:srgbClr val="FFFFFF"/>
                </a:solidFill>
              </a:rPr>
              <a:t>5 Mos 7:1-2</a:t>
            </a:r>
            <a:br>
              <a:rPr lang="sv-SE" sz="2000" dirty="0">
                <a:solidFill>
                  <a:srgbClr val="FFFFFF"/>
                </a:solidFill>
              </a:rPr>
            </a:br>
            <a:br>
              <a:rPr lang="sv-SE" sz="2000" dirty="0">
                <a:solidFill>
                  <a:srgbClr val="FFFFFF"/>
                </a:solidFill>
              </a:rPr>
            </a:br>
            <a:r>
              <a:rPr lang="sv-SE" sz="2000" dirty="0"/>
              <a:t>”Hur kan en Gud som är kärlek beordra sitt folk att utrota ett annat oskyldigt folk?”</a:t>
            </a:r>
            <a:br>
              <a:rPr lang="sv-SE" sz="2000" dirty="0"/>
            </a:br>
            <a:br>
              <a:rPr lang="sv-SE" sz="2000" dirty="0"/>
            </a:br>
            <a:r>
              <a:rPr lang="sv-SE" sz="2000" dirty="0"/>
              <a:t>Två del-svar:</a:t>
            </a:r>
            <a:br>
              <a:rPr lang="sv-SE" sz="2000" dirty="0"/>
            </a:br>
            <a:r>
              <a:rPr lang="sv-SE" sz="2000" dirty="0"/>
              <a:t>1. Domen</a:t>
            </a:r>
            <a:br>
              <a:rPr lang="sv-SE" sz="2000" dirty="0"/>
            </a:br>
            <a:r>
              <a:rPr lang="sv-SE" sz="2000" dirty="0"/>
              <a:t>2. Vår gudsbild</a:t>
            </a:r>
            <a:br>
              <a:rPr lang="sv-SE" sz="2000" dirty="0"/>
            </a:br>
            <a:br>
              <a:rPr lang="sv-SE" sz="2000" dirty="0"/>
            </a:br>
            <a:r>
              <a:rPr lang="sv-SE" sz="2000" dirty="0"/>
              <a:t>Och:</a:t>
            </a:r>
            <a:br>
              <a:rPr lang="sv-SE" sz="2000" dirty="0"/>
            </a:br>
            <a:r>
              <a:rPr lang="sv-SE" sz="2000" dirty="0"/>
              <a:t>”NT göms i GT,  GT avslöjas i NT”</a:t>
            </a:r>
            <a:br>
              <a:rPr lang="sv-SE" sz="2000" dirty="0"/>
            </a:br>
            <a:br>
              <a:rPr lang="sv-SE" sz="2000" dirty="0"/>
            </a:br>
            <a:endParaRPr lang="sv-SE" sz="1800" dirty="0">
              <a:solidFill>
                <a:srgbClr val="FFFFFF"/>
              </a:solidFill>
            </a:endParaRPr>
          </a:p>
        </p:txBody>
      </p:sp>
      <p:sp>
        <p:nvSpPr>
          <p:cNvPr id="3" name="Content Placeholder 2">
            <a:extLst>
              <a:ext uri="{FF2B5EF4-FFF2-40B4-BE49-F238E27FC236}">
                <a16:creationId xmlns:a16="http://schemas.microsoft.com/office/drawing/2014/main" id="{A5F17BA1-39A2-4F20-B0BB-6BBB3F1CC46A}"/>
              </a:ext>
            </a:extLst>
          </p:cNvPr>
          <p:cNvSpPr>
            <a:spLocks noGrp="1"/>
          </p:cNvSpPr>
          <p:nvPr>
            <p:ph sz="half" idx="1"/>
          </p:nvPr>
        </p:nvSpPr>
        <p:spPr>
          <a:xfrm>
            <a:off x="4380855" y="1412489"/>
            <a:ext cx="3427283" cy="4363844"/>
          </a:xfrm>
        </p:spPr>
        <p:txBody>
          <a:bodyPr>
            <a:normAutofit/>
          </a:bodyPr>
          <a:lstStyle/>
          <a:p>
            <a:pPr lvl="0"/>
            <a:r>
              <a:rPr lang="sv-SE" sz="2000" dirty="0"/>
              <a:t>Genom kriget bereds plats i det förlovade landet</a:t>
            </a:r>
          </a:p>
          <a:p>
            <a:pPr lvl="0"/>
            <a:r>
              <a:rPr lang="sv-SE" sz="2000" dirty="0"/>
              <a:t>Genom kriget bestraffas det onda</a:t>
            </a:r>
          </a:p>
          <a:p>
            <a:pPr lvl="0"/>
            <a:r>
              <a:rPr lang="sv-SE" sz="2000" dirty="0"/>
              <a:t>Genom kriget besegras avgudarna</a:t>
            </a:r>
          </a:p>
          <a:p>
            <a:pPr lvl="0"/>
            <a:r>
              <a:rPr lang="sv-SE" sz="2000" dirty="0"/>
              <a:t>Genom kriget skapas en moralisk nystart i det förlovade landet</a:t>
            </a:r>
          </a:p>
        </p:txBody>
      </p:sp>
      <p:cxnSp>
        <p:nvCxnSpPr>
          <p:cNvPr id="21"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BB35D8E-528A-446E-A967-B588E2B52647}"/>
              </a:ext>
            </a:extLst>
          </p:cNvPr>
          <p:cNvSpPr>
            <a:spLocks noGrp="1"/>
          </p:cNvSpPr>
          <p:nvPr>
            <p:ph sz="half" idx="2"/>
          </p:nvPr>
        </p:nvSpPr>
        <p:spPr>
          <a:xfrm>
            <a:off x="8451604" y="1412489"/>
            <a:ext cx="3197701" cy="4363844"/>
          </a:xfrm>
        </p:spPr>
        <p:txBody>
          <a:bodyPr>
            <a:normAutofit/>
          </a:bodyPr>
          <a:lstStyle/>
          <a:p>
            <a:pPr lvl="0"/>
            <a:r>
              <a:rPr lang="sv-SE" sz="2000" dirty="0"/>
              <a:t>Genom domen bereds plats för en ny himmel och en ny jord</a:t>
            </a:r>
          </a:p>
          <a:p>
            <a:pPr lvl="0"/>
            <a:r>
              <a:rPr lang="sv-SE" sz="2000" dirty="0"/>
              <a:t>Genom domen bestraffas det onda</a:t>
            </a:r>
          </a:p>
          <a:p>
            <a:pPr lvl="0"/>
            <a:r>
              <a:rPr lang="sv-SE" sz="2000" dirty="0"/>
              <a:t>Genom domen besegras djävulen</a:t>
            </a:r>
          </a:p>
          <a:p>
            <a:pPr lvl="0"/>
            <a:r>
              <a:rPr lang="sv-SE" sz="2000" dirty="0"/>
              <a:t>Genom domen skapas en moralisk nystart i det nya Jerusalem</a:t>
            </a:r>
          </a:p>
          <a:p>
            <a:endParaRPr lang="sv-SE" sz="2000" dirty="0"/>
          </a:p>
        </p:txBody>
      </p:sp>
      <p:sp>
        <p:nvSpPr>
          <p:cNvPr id="5" name="TextBox 4">
            <a:extLst>
              <a:ext uri="{FF2B5EF4-FFF2-40B4-BE49-F238E27FC236}">
                <a16:creationId xmlns:a16="http://schemas.microsoft.com/office/drawing/2014/main" id="{677B0980-641E-4CE3-B703-C16C0004BC9F}"/>
              </a:ext>
            </a:extLst>
          </p:cNvPr>
          <p:cNvSpPr txBox="1"/>
          <p:nvPr/>
        </p:nvSpPr>
        <p:spPr>
          <a:xfrm>
            <a:off x="1" y="5072597"/>
            <a:ext cx="12191999" cy="1569660"/>
          </a:xfrm>
          <a:prstGeom prst="rect">
            <a:avLst/>
          </a:prstGeom>
          <a:solidFill>
            <a:schemeClr val="accent2">
              <a:lumMod val="75000"/>
            </a:schemeClr>
          </a:solidFill>
        </p:spPr>
        <p:txBody>
          <a:bodyPr wrap="square" rtlCol="0">
            <a:spAutoFit/>
          </a:bodyPr>
          <a:lstStyle/>
          <a:p>
            <a:pPr algn="ctr"/>
            <a:r>
              <a:rPr lang="sv-SE" sz="2400" dirty="0">
                <a:solidFill>
                  <a:srgbClr val="FFFFFF"/>
                </a:solidFill>
              </a:rPr>
              <a:t>”Amen, amen säger jag er: Den som hör mitt ord och tror på honom som har sänt mig, han har evigt liv och kommer inte under domen utan har övergått från döden till livet.” (</a:t>
            </a:r>
            <a:r>
              <a:rPr lang="sv-SE" sz="2400" dirty="0" err="1">
                <a:solidFill>
                  <a:srgbClr val="FFFFFF"/>
                </a:solidFill>
              </a:rPr>
              <a:t>Joh</a:t>
            </a:r>
            <a:r>
              <a:rPr lang="sv-SE" sz="2400" dirty="0">
                <a:solidFill>
                  <a:srgbClr val="FFFFFF"/>
                </a:solidFill>
              </a:rPr>
              <a:t> 5:24)</a:t>
            </a:r>
          </a:p>
          <a:p>
            <a:pPr algn="ctr"/>
            <a:endParaRPr lang="sv-SE" sz="2400" dirty="0">
              <a:solidFill>
                <a:srgbClr val="FFFFFF"/>
              </a:solidFill>
            </a:endParaRPr>
          </a:p>
          <a:p>
            <a:pPr algn="ctr"/>
            <a:r>
              <a:rPr lang="sv-SE" sz="2400" dirty="0">
                <a:solidFill>
                  <a:srgbClr val="FFFFFF"/>
                </a:solidFill>
              </a:rPr>
              <a:t>”Det finns nu ingen fördömelse för dem som är i Kristus Jesus” (Rom 8:1)</a:t>
            </a:r>
            <a:endParaRPr lang="sv-SE" sz="2400" dirty="0"/>
          </a:p>
        </p:txBody>
      </p:sp>
    </p:spTree>
    <p:extLst>
      <p:ext uri="{BB962C8B-B14F-4D97-AF65-F5344CB8AC3E}">
        <p14:creationId xmlns:p14="http://schemas.microsoft.com/office/powerpoint/2010/main" val="11254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27A6B8-6993-4F68-A176-8B0FEED1B3F4}"/>
              </a:ext>
            </a:extLst>
          </p:cNvPr>
          <p:cNvSpPr>
            <a:spLocks noGrp="1"/>
          </p:cNvSpPr>
          <p:nvPr>
            <p:ph type="title"/>
          </p:nvPr>
        </p:nvSpPr>
        <p:spPr>
          <a:xfrm>
            <a:off x="863029" y="1012004"/>
            <a:ext cx="3416158" cy="4795408"/>
          </a:xfrm>
        </p:spPr>
        <p:txBody>
          <a:bodyPr>
            <a:normAutofit/>
          </a:bodyPr>
          <a:lstStyle/>
          <a:p>
            <a:r>
              <a:rPr lang="sv-SE">
                <a:solidFill>
                  <a:srgbClr val="FFFFFF"/>
                </a:solidFill>
              </a:rPr>
              <a:t>Vad säger människor om Gamla Testamentet?</a:t>
            </a:r>
          </a:p>
        </p:txBody>
      </p:sp>
      <p:sp>
        <p:nvSpPr>
          <p:cNvPr id="4" name="Freeform: Shape 3">
            <a:extLst>
              <a:ext uri="{FF2B5EF4-FFF2-40B4-BE49-F238E27FC236}">
                <a16:creationId xmlns:a16="http://schemas.microsoft.com/office/drawing/2014/main" id="{A376E86E-335B-41F5-94D4-CF81277E3570}"/>
              </a:ext>
            </a:extLst>
          </p:cNvPr>
          <p:cNvSpPr/>
          <p:nvPr/>
        </p:nvSpPr>
        <p:spPr>
          <a:xfrm>
            <a:off x="5362069" y="471701"/>
            <a:ext cx="2941935" cy="1765161"/>
          </a:xfrm>
          <a:custGeom>
            <a:avLst/>
            <a:gdLst>
              <a:gd name="connsiteX0" fmla="*/ 0 w 2941935"/>
              <a:gd name="connsiteY0" fmla="*/ 0 h 1765161"/>
              <a:gd name="connsiteX1" fmla="*/ 2941935 w 2941935"/>
              <a:gd name="connsiteY1" fmla="*/ 0 h 1765161"/>
              <a:gd name="connsiteX2" fmla="*/ 2941935 w 2941935"/>
              <a:gd name="connsiteY2" fmla="*/ 1765161 h 1765161"/>
              <a:gd name="connsiteX3" fmla="*/ 0 w 2941935"/>
              <a:gd name="connsiteY3" fmla="*/ 1765161 h 1765161"/>
              <a:gd name="connsiteX4" fmla="*/ 0 w 2941935"/>
              <a:gd name="connsiteY4" fmla="*/ 0 h 176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35" h="1765161">
                <a:moveTo>
                  <a:pt x="0" y="0"/>
                </a:moveTo>
                <a:lnTo>
                  <a:pt x="2941935" y="0"/>
                </a:lnTo>
                <a:lnTo>
                  <a:pt x="2941935" y="1765161"/>
                </a:lnTo>
                <a:lnTo>
                  <a:pt x="0" y="176516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”Gud är ett koncept uppfunnet av människor. Gudsbilden avspeglar samhället när bibelboken skrevs.”</a:t>
            </a:r>
          </a:p>
        </p:txBody>
      </p:sp>
      <p:sp>
        <p:nvSpPr>
          <p:cNvPr id="6" name="Freeform: Shape 5">
            <a:extLst>
              <a:ext uri="{FF2B5EF4-FFF2-40B4-BE49-F238E27FC236}">
                <a16:creationId xmlns:a16="http://schemas.microsoft.com/office/drawing/2014/main" id="{CF6CAB7B-E985-4604-A650-38F2D56ACE29}"/>
              </a:ext>
            </a:extLst>
          </p:cNvPr>
          <p:cNvSpPr/>
          <p:nvPr/>
        </p:nvSpPr>
        <p:spPr>
          <a:xfrm>
            <a:off x="8598198" y="471701"/>
            <a:ext cx="2941935" cy="1765161"/>
          </a:xfrm>
          <a:custGeom>
            <a:avLst/>
            <a:gdLst>
              <a:gd name="connsiteX0" fmla="*/ 0 w 2941935"/>
              <a:gd name="connsiteY0" fmla="*/ 0 h 1765161"/>
              <a:gd name="connsiteX1" fmla="*/ 2941935 w 2941935"/>
              <a:gd name="connsiteY1" fmla="*/ 0 h 1765161"/>
              <a:gd name="connsiteX2" fmla="*/ 2941935 w 2941935"/>
              <a:gd name="connsiteY2" fmla="*/ 1765161 h 1765161"/>
              <a:gd name="connsiteX3" fmla="*/ 0 w 2941935"/>
              <a:gd name="connsiteY3" fmla="*/ 1765161 h 1765161"/>
              <a:gd name="connsiteX4" fmla="*/ 0 w 2941935"/>
              <a:gd name="connsiteY4" fmla="*/ 0 h 176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35" h="1765161">
                <a:moveTo>
                  <a:pt x="0" y="0"/>
                </a:moveTo>
                <a:lnTo>
                  <a:pt x="2941935" y="0"/>
                </a:lnTo>
                <a:lnTo>
                  <a:pt x="2941935" y="1765161"/>
                </a:lnTo>
                <a:lnTo>
                  <a:pt x="0" y="1765161"/>
                </a:lnTo>
                <a:lnTo>
                  <a:pt x="0" y="0"/>
                </a:lnTo>
                <a:close/>
              </a:path>
            </a:pathLst>
          </a:cu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”GT:s Gud är inte samma som NT:s Gud.”</a:t>
            </a:r>
          </a:p>
        </p:txBody>
      </p:sp>
      <p:sp>
        <p:nvSpPr>
          <p:cNvPr id="8" name="Freeform: Shape 7">
            <a:extLst>
              <a:ext uri="{FF2B5EF4-FFF2-40B4-BE49-F238E27FC236}">
                <a16:creationId xmlns:a16="http://schemas.microsoft.com/office/drawing/2014/main" id="{972CE011-0AA0-477B-A47F-3179B0E3F144}"/>
              </a:ext>
            </a:extLst>
          </p:cNvPr>
          <p:cNvSpPr/>
          <p:nvPr/>
        </p:nvSpPr>
        <p:spPr>
          <a:xfrm>
            <a:off x="5362069" y="2531056"/>
            <a:ext cx="2941935" cy="1765161"/>
          </a:xfrm>
          <a:custGeom>
            <a:avLst/>
            <a:gdLst>
              <a:gd name="connsiteX0" fmla="*/ 0 w 2941935"/>
              <a:gd name="connsiteY0" fmla="*/ 0 h 1765161"/>
              <a:gd name="connsiteX1" fmla="*/ 2941935 w 2941935"/>
              <a:gd name="connsiteY1" fmla="*/ 0 h 1765161"/>
              <a:gd name="connsiteX2" fmla="*/ 2941935 w 2941935"/>
              <a:gd name="connsiteY2" fmla="*/ 1765161 h 1765161"/>
              <a:gd name="connsiteX3" fmla="*/ 0 w 2941935"/>
              <a:gd name="connsiteY3" fmla="*/ 1765161 h 1765161"/>
              <a:gd name="connsiteX4" fmla="*/ 0 w 2941935"/>
              <a:gd name="connsiteY4" fmla="*/ 0 h 176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35" h="1765161">
                <a:moveTo>
                  <a:pt x="0" y="0"/>
                </a:moveTo>
                <a:lnTo>
                  <a:pt x="2941935" y="0"/>
                </a:lnTo>
                <a:lnTo>
                  <a:pt x="2941935" y="1765161"/>
                </a:lnTo>
                <a:lnTo>
                  <a:pt x="0" y="1765161"/>
                </a:lnTo>
                <a:lnTo>
                  <a:pt x="0" y="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”Vi ska inte läsa det som verkliga händelser.”</a:t>
            </a:r>
          </a:p>
        </p:txBody>
      </p:sp>
      <p:sp>
        <p:nvSpPr>
          <p:cNvPr id="9" name="Freeform: Shape 8">
            <a:extLst>
              <a:ext uri="{FF2B5EF4-FFF2-40B4-BE49-F238E27FC236}">
                <a16:creationId xmlns:a16="http://schemas.microsoft.com/office/drawing/2014/main" id="{BBBF9B3D-BE4D-4EC9-AB48-C572C48FBA57}"/>
              </a:ext>
            </a:extLst>
          </p:cNvPr>
          <p:cNvSpPr/>
          <p:nvPr/>
        </p:nvSpPr>
        <p:spPr>
          <a:xfrm>
            <a:off x="8598198" y="2531056"/>
            <a:ext cx="2941935" cy="1765161"/>
          </a:xfrm>
          <a:custGeom>
            <a:avLst/>
            <a:gdLst>
              <a:gd name="connsiteX0" fmla="*/ 0 w 2941935"/>
              <a:gd name="connsiteY0" fmla="*/ 0 h 1765161"/>
              <a:gd name="connsiteX1" fmla="*/ 2941935 w 2941935"/>
              <a:gd name="connsiteY1" fmla="*/ 0 h 1765161"/>
              <a:gd name="connsiteX2" fmla="*/ 2941935 w 2941935"/>
              <a:gd name="connsiteY2" fmla="*/ 1765161 h 1765161"/>
              <a:gd name="connsiteX3" fmla="*/ 0 w 2941935"/>
              <a:gd name="connsiteY3" fmla="*/ 1765161 h 1765161"/>
              <a:gd name="connsiteX4" fmla="*/ 0 w 2941935"/>
              <a:gd name="connsiteY4" fmla="*/ 0 h 176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35" h="1765161">
                <a:moveTo>
                  <a:pt x="0" y="0"/>
                </a:moveTo>
                <a:lnTo>
                  <a:pt x="2941935" y="0"/>
                </a:lnTo>
                <a:lnTo>
                  <a:pt x="2941935" y="1765161"/>
                </a:lnTo>
                <a:lnTo>
                  <a:pt x="0" y="1765161"/>
                </a:lnTo>
                <a:lnTo>
                  <a:pt x="0" y="0"/>
                </a:lnTo>
                <a:close/>
              </a:path>
            </a:pathLst>
          </a:custGeom>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”Jesus tar bort det som gick fel i GT” </a:t>
            </a:r>
          </a:p>
          <a:p>
            <a:pPr marL="0" lvl="0" indent="0" algn="ctr" defTabSz="977900">
              <a:lnSpc>
                <a:spcPct val="90000"/>
              </a:lnSpc>
              <a:spcBef>
                <a:spcPct val="0"/>
              </a:spcBef>
              <a:spcAft>
                <a:spcPct val="35000"/>
              </a:spcAft>
              <a:buNone/>
            </a:pPr>
            <a:r>
              <a:rPr lang="sv-SE" sz="2200" kern="1200" noProof="0" dirty="0"/>
              <a:t>”I NT tar Gud avstånd från GT”</a:t>
            </a:r>
          </a:p>
        </p:txBody>
      </p:sp>
      <p:sp>
        <p:nvSpPr>
          <p:cNvPr id="10" name="Freeform: Shape 9">
            <a:extLst>
              <a:ext uri="{FF2B5EF4-FFF2-40B4-BE49-F238E27FC236}">
                <a16:creationId xmlns:a16="http://schemas.microsoft.com/office/drawing/2014/main" id="{1215346B-104A-4385-9003-99BA00706F55}"/>
              </a:ext>
            </a:extLst>
          </p:cNvPr>
          <p:cNvSpPr/>
          <p:nvPr/>
        </p:nvSpPr>
        <p:spPr>
          <a:xfrm>
            <a:off x="6980134" y="4590411"/>
            <a:ext cx="2941935" cy="1765161"/>
          </a:xfrm>
          <a:custGeom>
            <a:avLst/>
            <a:gdLst>
              <a:gd name="connsiteX0" fmla="*/ 0 w 2941935"/>
              <a:gd name="connsiteY0" fmla="*/ 0 h 1765161"/>
              <a:gd name="connsiteX1" fmla="*/ 2941935 w 2941935"/>
              <a:gd name="connsiteY1" fmla="*/ 0 h 1765161"/>
              <a:gd name="connsiteX2" fmla="*/ 2941935 w 2941935"/>
              <a:gd name="connsiteY2" fmla="*/ 1765161 h 1765161"/>
              <a:gd name="connsiteX3" fmla="*/ 0 w 2941935"/>
              <a:gd name="connsiteY3" fmla="*/ 1765161 h 1765161"/>
              <a:gd name="connsiteX4" fmla="*/ 0 w 2941935"/>
              <a:gd name="connsiteY4" fmla="*/ 0 h 176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35" h="1765161">
                <a:moveTo>
                  <a:pt x="0" y="0"/>
                </a:moveTo>
                <a:lnTo>
                  <a:pt x="2941935" y="0"/>
                </a:lnTo>
                <a:lnTo>
                  <a:pt x="2941935" y="1765161"/>
                </a:lnTo>
                <a:lnTo>
                  <a:pt x="0" y="1765161"/>
                </a:lnTo>
                <a:lnTo>
                  <a:pt x="0" y="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”GT handlar om krig och dom, NT handlar om kärlek och nåd.”</a:t>
            </a:r>
          </a:p>
        </p:txBody>
      </p:sp>
    </p:spTree>
    <p:extLst>
      <p:ext uri="{BB962C8B-B14F-4D97-AF65-F5344CB8AC3E}">
        <p14:creationId xmlns:p14="http://schemas.microsoft.com/office/powerpoint/2010/main" val="17845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90E7679A-B301-4673-8157-DA606969BE0D}"/>
              </a:ext>
            </a:extLst>
          </p:cNvPr>
          <p:cNvSpPr/>
          <p:nvPr/>
        </p:nvSpPr>
        <p:spPr>
          <a:xfrm rot="5400000">
            <a:off x="-577617" y="1362395"/>
            <a:ext cx="6166025" cy="4182642"/>
          </a:xfrm>
          <a:prstGeom prst="round2Same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843C7DC1-DACA-49F0-BB0F-6A4DF964D06B}"/>
              </a:ext>
            </a:extLst>
          </p:cNvPr>
          <p:cNvSpPr>
            <a:spLocks noGrp="1"/>
          </p:cNvSpPr>
          <p:nvPr>
            <p:ph type="title"/>
          </p:nvPr>
        </p:nvSpPr>
        <p:spPr>
          <a:xfrm>
            <a:off x="813602" y="1031296"/>
            <a:ext cx="3416158" cy="4795408"/>
          </a:xfrm>
        </p:spPr>
        <p:txBody>
          <a:bodyPr>
            <a:normAutofit/>
          </a:bodyPr>
          <a:lstStyle/>
          <a:p>
            <a:r>
              <a:rPr lang="sv-SE" dirty="0">
                <a:solidFill>
                  <a:srgbClr val="FFFFFF"/>
                </a:solidFill>
              </a:rPr>
              <a:t>Vad säger Jesus om Gamla Testamentet?</a:t>
            </a:r>
          </a:p>
        </p:txBody>
      </p:sp>
      <p:sp>
        <p:nvSpPr>
          <p:cNvPr id="6" name="Freeform: Shape 5">
            <a:extLst>
              <a:ext uri="{FF2B5EF4-FFF2-40B4-BE49-F238E27FC236}">
                <a16:creationId xmlns:a16="http://schemas.microsoft.com/office/drawing/2014/main" id="{011426BA-1F56-4D02-9316-657E7E0E8FA4}"/>
              </a:ext>
            </a:extLst>
          </p:cNvPr>
          <p:cNvSpPr/>
          <p:nvPr/>
        </p:nvSpPr>
        <p:spPr>
          <a:xfrm>
            <a:off x="5194300" y="575290"/>
            <a:ext cx="6513603" cy="1842311"/>
          </a:xfrm>
          <a:custGeom>
            <a:avLst/>
            <a:gdLst>
              <a:gd name="connsiteX0" fmla="*/ 0 w 6513603"/>
              <a:gd name="connsiteY0" fmla="*/ 307058 h 1842311"/>
              <a:gd name="connsiteX1" fmla="*/ 307058 w 6513603"/>
              <a:gd name="connsiteY1" fmla="*/ 0 h 1842311"/>
              <a:gd name="connsiteX2" fmla="*/ 6206545 w 6513603"/>
              <a:gd name="connsiteY2" fmla="*/ 0 h 1842311"/>
              <a:gd name="connsiteX3" fmla="*/ 6513603 w 6513603"/>
              <a:gd name="connsiteY3" fmla="*/ 307058 h 1842311"/>
              <a:gd name="connsiteX4" fmla="*/ 6513603 w 6513603"/>
              <a:gd name="connsiteY4" fmla="*/ 1535253 h 1842311"/>
              <a:gd name="connsiteX5" fmla="*/ 6206545 w 6513603"/>
              <a:gd name="connsiteY5" fmla="*/ 1842311 h 1842311"/>
              <a:gd name="connsiteX6" fmla="*/ 307058 w 6513603"/>
              <a:gd name="connsiteY6" fmla="*/ 1842311 h 1842311"/>
              <a:gd name="connsiteX7" fmla="*/ 0 w 6513603"/>
              <a:gd name="connsiteY7" fmla="*/ 1535253 h 1842311"/>
              <a:gd name="connsiteX8" fmla="*/ 0 w 6513603"/>
              <a:gd name="connsiteY8" fmla="*/ 307058 h 18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42311">
                <a:moveTo>
                  <a:pt x="0" y="307058"/>
                </a:moveTo>
                <a:cubicBezTo>
                  <a:pt x="0" y="137475"/>
                  <a:pt x="137475" y="0"/>
                  <a:pt x="307058" y="0"/>
                </a:cubicBezTo>
                <a:lnTo>
                  <a:pt x="6206545" y="0"/>
                </a:lnTo>
                <a:cubicBezTo>
                  <a:pt x="6376128" y="0"/>
                  <a:pt x="6513603" y="137475"/>
                  <a:pt x="6513603" y="307058"/>
                </a:cubicBezTo>
                <a:lnTo>
                  <a:pt x="6513603" y="1535253"/>
                </a:lnTo>
                <a:cubicBezTo>
                  <a:pt x="6513603" y="1704836"/>
                  <a:pt x="6376128" y="1842311"/>
                  <a:pt x="6206545" y="1842311"/>
                </a:cubicBezTo>
                <a:lnTo>
                  <a:pt x="307058" y="1842311"/>
                </a:lnTo>
                <a:cubicBezTo>
                  <a:pt x="137475" y="1842311"/>
                  <a:pt x="0" y="1704836"/>
                  <a:pt x="0" y="1535253"/>
                </a:cubicBezTo>
                <a:lnTo>
                  <a:pt x="0" y="30705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8994" tIns="188994" rIns="188994" bIns="188994" numCol="1" spcCol="1270" anchor="ctr" anchorCtr="0">
            <a:noAutofit/>
          </a:bodyPr>
          <a:lstStyle/>
          <a:p>
            <a:pPr marL="0" lvl="0" indent="0" algn="l" defTabSz="1155700">
              <a:lnSpc>
                <a:spcPct val="90000"/>
              </a:lnSpc>
              <a:spcBef>
                <a:spcPct val="0"/>
              </a:spcBef>
              <a:spcAft>
                <a:spcPct val="35000"/>
              </a:spcAft>
              <a:buNone/>
            </a:pPr>
            <a:r>
              <a:rPr lang="sv-SE" sz="2600" kern="1200" dirty="0"/>
              <a:t>”</a:t>
            </a:r>
            <a:r>
              <a:rPr lang="sv-SE" sz="2600" i="1" kern="1200" dirty="0"/>
              <a:t>Men tror ni inte hans </a:t>
            </a:r>
            <a:r>
              <a:rPr lang="sv-SE" sz="2600" kern="1200" dirty="0"/>
              <a:t>[Mose] </a:t>
            </a:r>
            <a:r>
              <a:rPr lang="sv-SE" sz="2600" i="1" kern="1200" dirty="0"/>
              <a:t>skrifter, hur skall ni då tro mina ord?</a:t>
            </a:r>
            <a:r>
              <a:rPr lang="sv-SE" sz="2600" kern="1200" dirty="0"/>
              <a:t>” (</a:t>
            </a:r>
            <a:r>
              <a:rPr lang="sv-SE" sz="2600" kern="1200" dirty="0" err="1"/>
              <a:t>Joh</a:t>
            </a:r>
            <a:r>
              <a:rPr lang="sv-SE" sz="2600" kern="1200" dirty="0"/>
              <a:t> 5:47)</a:t>
            </a:r>
          </a:p>
        </p:txBody>
      </p:sp>
      <p:sp>
        <p:nvSpPr>
          <p:cNvPr id="7" name="Freeform: Shape 6">
            <a:extLst>
              <a:ext uri="{FF2B5EF4-FFF2-40B4-BE49-F238E27FC236}">
                <a16:creationId xmlns:a16="http://schemas.microsoft.com/office/drawing/2014/main" id="{A652F145-0E35-412C-8C51-56ADBE7111CD}"/>
              </a:ext>
            </a:extLst>
          </p:cNvPr>
          <p:cNvSpPr/>
          <p:nvPr/>
        </p:nvSpPr>
        <p:spPr>
          <a:xfrm>
            <a:off x="5194300" y="2492481"/>
            <a:ext cx="6513603" cy="1842311"/>
          </a:xfrm>
          <a:custGeom>
            <a:avLst/>
            <a:gdLst>
              <a:gd name="connsiteX0" fmla="*/ 0 w 6513603"/>
              <a:gd name="connsiteY0" fmla="*/ 307058 h 1842311"/>
              <a:gd name="connsiteX1" fmla="*/ 307058 w 6513603"/>
              <a:gd name="connsiteY1" fmla="*/ 0 h 1842311"/>
              <a:gd name="connsiteX2" fmla="*/ 6206545 w 6513603"/>
              <a:gd name="connsiteY2" fmla="*/ 0 h 1842311"/>
              <a:gd name="connsiteX3" fmla="*/ 6513603 w 6513603"/>
              <a:gd name="connsiteY3" fmla="*/ 307058 h 1842311"/>
              <a:gd name="connsiteX4" fmla="*/ 6513603 w 6513603"/>
              <a:gd name="connsiteY4" fmla="*/ 1535253 h 1842311"/>
              <a:gd name="connsiteX5" fmla="*/ 6206545 w 6513603"/>
              <a:gd name="connsiteY5" fmla="*/ 1842311 h 1842311"/>
              <a:gd name="connsiteX6" fmla="*/ 307058 w 6513603"/>
              <a:gd name="connsiteY6" fmla="*/ 1842311 h 1842311"/>
              <a:gd name="connsiteX7" fmla="*/ 0 w 6513603"/>
              <a:gd name="connsiteY7" fmla="*/ 1535253 h 1842311"/>
              <a:gd name="connsiteX8" fmla="*/ 0 w 6513603"/>
              <a:gd name="connsiteY8" fmla="*/ 307058 h 18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42311">
                <a:moveTo>
                  <a:pt x="0" y="307058"/>
                </a:moveTo>
                <a:cubicBezTo>
                  <a:pt x="0" y="137475"/>
                  <a:pt x="137475" y="0"/>
                  <a:pt x="307058" y="0"/>
                </a:cubicBezTo>
                <a:lnTo>
                  <a:pt x="6206545" y="0"/>
                </a:lnTo>
                <a:cubicBezTo>
                  <a:pt x="6376128" y="0"/>
                  <a:pt x="6513603" y="137475"/>
                  <a:pt x="6513603" y="307058"/>
                </a:cubicBezTo>
                <a:lnTo>
                  <a:pt x="6513603" y="1535253"/>
                </a:lnTo>
                <a:cubicBezTo>
                  <a:pt x="6513603" y="1704836"/>
                  <a:pt x="6376128" y="1842311"/>
                  <a:pt x="6206545" y="1842311"/>
                </a:cubicBezTo>
                <a:lnTo>
                  <a:pt x="307058" y="1842311"/>
                </a:lnTo>
                <a:cubicBezTo>
                  <a:pt x="137475" y="1842311"/>
                  <a:pt x="0" y="1704836"/>
                  <a:pt x="0" y="1535253"/>
                </a:cubicBezTo>
                <a:lnTo>
                  <a:pt x="0" y="307058"/>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88994" tIns="188994" rIns="188994" bIns="188994" numCol="1" spcCol="1270" anchor="ctr" anchorCtr="0">
            <a:noAutofit/>
          </a:bodyPr>
          <a:lstStyle/>
          <a:p>
            <a:pPr marL="0" lvl="0" indent="0" algn="l" defTabSz="1155700">
              <a:lnSpc>
                <a:spcPct val="90000"/>
              </a:lnSpc>
              <a:spcBef>
                <a:spcPct val="0"/>
              </a:spcBef>
              <a:spcAft>
                <a:spcPct val="35000"/>
              </a:spcAft>
              <a:buNone/>
            </a:pPr>
            <a:r>
              <a:rPr lang="sv-SE" sz="2600" kern="1200" dirty="0"/>
              <a:t>”</a:t>
            </a:r>
            <a:r>
              <a:rPr lang="sv-SE" sz="2600" i="1" kern="1200" dirty="0"/>
              <a:t>Tro inte att jag har kommit för att upphäva lagen eller profeterna. Jag har inte kommit för att upphäva utan för att fullborda.</a:t>
            </a:r>
            <a:r>
              <a:rPr lang="sv-SE" sz="2600" kern="1200" dirty="0"/>
              <a:t>”   (Matt 5:17)</a:t>
            </a:r>
          </a:p>
        </p:txBody>
      </p:sp>
      <p:sp>
        <p:nvSpPr>
          <p:cNvPr id="8" name="Freeform: Shape 7">
            <a:extLst>
              <a:ext uri="{FF2B5EF4-FFF2-40B4-BE49-F238E27FC236}">
                <a16:creationId xmlns:a16="http://schemas.microsoft.com/office/drawing/2014/main" id="{F152CBE4-3E17-4138-A966-C7DD25B4E942}"/>
              </a:ext>
            </a:extLst>
          </p:cNvPr>
          <p:cNvSpPr/>
          <p:nvPr/>
        </p:nvSpPr>
        <p:spPr>
          <a:xfrm>
            <a:off x="8291593" y="4714043"/>
            <a:ext cx="3416310" cy="1648986"/>
          </a:xfrm>
          <a:custGeom>
            <a:avLst/>
            <a:gdLst>
              <a:gd name="connsiteX0" fmla="*/ 0 w 6513603"/>
              <a:gd name="connsiteY0" fmla="*/ 307058 h 1842311"/>
              <a:gd name="connsiteX1" fmla="*/ 307058 w 6513603"/>
              <a:gd name="connsiteY1" fmla="*/ 0 h 1842311"/>
              <a:gd name="connsiteX2" fmla="*/ 6206545 w 6513603"/>
              <a:gd name="connsiteY2" fmla="*/ 0 h 1842311"/>
              <a:gd name="connsiteX3" fmla="*/ 6513603 w 6513603"/>
              <a:gd name="connsiteY3" fmla="*/ 307058 h 1842311"/>
              <a:gd name="connsiteX4" fmla="*/ 6513603 w 6513603"/>
              <a:gd name="connsiteY4" fmla="*/ 1535253 h 1842311"/>
              <a:gd name="connsiteX5" fmla="*/ 6206545 w 6513603"/>
              <a:gd name="connsiteY5" fmla="*/ 1842311 h 1842311"/>
              <a:gd name="connsiteX6" fmla="*/ 307058 w 6513603"/>
              <a:gd name="connsiteY6" fmla="*/ 1842311 h 1842311"/>
              <a:gd name="connsiteX7" fmla="*/ 0 w 6513603"/>
              <a:gd name="connsiteY7" fmla="*/ 1535253 h 1842311"/>
              <a:gd name="connsiteX8" fmla="*/ 0 w 6513603"/>
              <a:gd name="connsiteY8" fmla="*/ 307058 h 18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42311">
                <a:moveTo>
                  <a:pt x="0" y="307058"/>
                </a:moveTo>
                <a:cubicBezTo>
                  <a:pt x="0" y="137475"/>
                  <a:pt x="137475" y="0"/>
                  <a:pt x="307058" y="0"/>
                </a:cubicBezTo>
                <a:lnTo>
                  <a:pt x="6206545" y="0"/>
                </a:lnTo>
                <a:cubicBezTo>
                  <a:pt x="6376128" y="0"/>
                  <a:pt x="6513603" y="137475"/>
                  <a:pt x="6513603" y="307058"/>
                </a:cubicBezTo>
                <a:lnTo>
                  <a:pt x="6513603" y="1535253"/>
                </a:lnTo>
                <a:cubicBezTo>
                  <a:pt x="6513603" y="1704836"/>
                  <a:pt x="6376128" y="1842311"/>
                  <a:pt x="6206545" y="1842311"/>
                </a:cubicBezTo>
                <a:lnTo>
                  <a:pt x="307058" y="1842311"/>
                </a:lnTo>
                <a:cubicBezTo>
                  <a:pt x="137475" y="1842311"/>
                  <a:pt x="0" y="1704836"/>
                  <a:pt x="0" y="1535253"/>
                </a:cubicBezTo>
                <a:lnTo>
                  <a:pt x="0" y="307058"/>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8994" tIns="188994" rIns="188994" bIns="188994" numCol="1" spcCol="1270" anchor="ctr" anchorCtr="0">
            <a:noAutofit/>
          </a:bodyPr>
          <a:lstStyle/>
          <a:p>
            <a:pPr marL="0" lvl="0" indent="0" algn="ctr" defTabSz="1155700">
              <a:lnSpc>
                <a:spcPct val="90000"/>
              </a:lnSpc>
              <a:spcBef>
                <a:spcPct val="0"/>
              </a:spcBef>
              <a:spcAft>
                <a:spcPct val="35000"/>
              </a:spcAft>
              <a:buNone/>
            </a:pPr>
            <a:r>
              <a:rPr lang="sv-SE" sz="2600" kern="1200" dirty="0"/>
              <a:t>Augustinus (kyrkofader, år 400): ”NT göms i GT,           GT avslöjas i NT”</a:t>
            </a:r>
          </a:p>
        </p:txBody>
      </p:sp>
    </p:spTree>
    <p:extLst>
      <p:ext uri="{BB962C8B-B14F-4D97-AF65-F5344CB8AC3E}">
        <p14:creationId xmlns:p14="http://schemas.microsoft.com/office/powerpoint/2010/main" val="422527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798DFA-2D9F-46FC-9BC6-BFA1CDB38DE9}"/>
              </a:ext>
            </a:extLst>
          </p:cNvPr>
          <p:cNvSpPr>
            <a:spLocks noGrp="1"/>
          </p:cNvSpPr>
          <p:nvPr>
            <p:ph type="title"/>
          </p:nvPr>
        </p:nvSpPr>
        <p:spPr>
          <a:xfrm>
            <a:off x="640079" y="4526280"/>
            <a:ext cx="7410681" cy="1737360"/>
          </a:xfrm>
        </p:spPr>
        <p:txBody>
          <a:bodyPr>
            <a:normAutofit/>
          </a:bodyPr>
          <a:lstStyle/>
          <a:p>
            <a:r>
              <a:rPr lang="sv-SE" sz="4000" dirty="0"/>
              <a:t>Upplägg resten av presentationen</a:t>
            </a:r>
          </a:p>
        </p:txBody>
      </p:sp>
      <p:sp>
        <p:nvSpPr>
          <p:cNvPr id="3" name="Content Placeholder 2">
            <a:extLst>
              <a:ext uri="{FF2B5EF4-FFF2-40B4-BE49-F238E27FC236}">
                <a16:creationId xmlns:a16="http://schemas.microsoft.com/office/drawing/2014/main" id="{91A4491B-6EC8-4E5B-9E17-17FCCEAD7405}"/>
              </a:ext>
            </a:extLst>
          </p:cNvPr>
          <p:cNvSpPr>
            <a:spLocks noGrp="1"/>
          </p:cNvSpPr>
          <p:nvPr>
            <p:ph idx="1"/>
          </p:nvPr>
        </p:nvSpPr>
        <p:spPr>
          <a:xfrm>
            <a:off x="640080" y="595293"/>
            <a:ext cx="5676637" cy="3463951"/>
          </a:xfrm>
        </p:spPr>
        <p:txBody>
          <a:bodyPr anchor="ctr">
            <a:normAutofit lnSpcReduction="10000"/>
          </a:bodyPr>
          <a:lstStyle/>
          <a:p>
            <a:r>
              <a:rPr lang="sv-SE" dirty="0"/>
              <a:t>Tid och plats (5 Mos 7:1-2)</a:t>
            </a:r>
          </a:p>
          <a:p>
            <a:r>
              <a:rPr lang="sv-SE" dirty="0"/>
              <a:t>Guds namn</a:t>
            </a:r>
          </a:p>
          <a:p>
            <a:r>
              <a:rPr lang="sv-SE" dirty="0"/>
              <a:t>Krigslagar</a:t>
            </a:r>
          </a:p>
          <a:p>
            <a:r>
              <a:rPr lang="sv-SE" dirty="0"/>
              <a:t>Motiveringar till krig</a:t>
            </a:r>
          </a:p>
          <a:p>
            <a:r>
              <a:rPr lang="sv-SE" dirty="0"/>
              <a:t>Koppling till Nya Testamentet</a:t>
            </a:r>
          </a:p>
          <a:p>
            <a:r>
              <a:rPr lang="sv-SE" dirty="0"/>
              <a:t>Bibelns bild av oss, vår bild av Gud</a:t>
            </a:r>
          </a:p>
          <a:p>
            <a:r>
              <a:rPr lang="sv-SE" dirty="0"/>
              <a:t>Nåden</a:t>
            </a:r>
          </a:p>
          <a:p>
            <a:pPr marL="0" indent="0">
              <a:buNone/>
            </a:pPr>
            <a:endParaRPr lang="sv-SE" dirty="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6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D4DAB-280B-43B7-9393-291083748C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15000" y="0"/>
            <a:ext cx="6477000" cy="6858000"/>
          </a:xfrm>
          <a:prstGeom prst="rect">
            <a:avLst/>
          </a:prstGeom>
        </p:spPr>
      </p:pic>
      <p:sp>
        <p:nvSpPr>
          <p:cNvPr id="4" name="TextBox 3">
            <a:extLst>
              <a:ext uri="{FF2B5EF4-FFF2-40B4-BE49-F238E27FC236}">
                <a16:creationId xmlns:a16="http://schemas.microsoft.com/office/drawing/2014/main" id="{72A1AB74-DE1F-4F4A-9A52-EA81993D738A}"/>
              </a:ext>
            </a:extLst>
          </p:cNvPr>
          <p:cNvSpPr txBox="1"/>
          <p:nvPr/>
        </p:nvSpPr>
        <p:spPr>
          <a:xfrm>
            <a:off x="11798811" y="5063085"/>
            <a:ext cx="400110" cy="1794915"/>
          </a:xfrm>
          <a:prstGeom prst="rect">
            <a:avLst/>
          </a:prstGeom>
          <a:noFill/>
        </p:spPr>
        <p:txBody>
          <a:bodyPr vert="vert270" wrap="none" rtlCol="0">
            <a:spAutoFit/>
          </a:bodyPr>
          <a:lstStyle/>
          <a:p>
            <a:r>
              <a:rPr lang="sv-SE" sz="1400" dirty="0">
                <a:solidFill>
                  <a:schemeClr val="bg1"/>
                </a:solidFill>
              </a:rPr>
              <a:t>http://churchmaps.info</a:t>
            </a:r>
          </a:p>
        </p:txBody>
      </p:sp>
      <p:sp>
        <p:nvSpPr>
          <p:cNvPr id="11" name="Content Placeholder 2">
            <a:extLst>
              <a:ext uri="{FF2B5EF4-FFF2-40B4-BE49-F238E27FC236}">
                <a16:creationId xmlns:a16="http://schemas.microsoft.com/office/drawing/2014/main" id="{238F957F-F39C-4843-B0C2-98BBB315B7A3}"/>
              </a:ext>
            </a:extLst>
          </p:cNvPr>
          <p:cNvSpPr txBox="1">
            <a:spLocks/>
          </p:cNvSpPr>
          <p:nvPr/>
        </p:nvSpPr>
        <p:spPr>
          <a:xfrm>
            <a:off x="292100" y="698500"/>
            <a:ext cx="5206999" cy="519562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723900" algn="r"/>
              </a:tabLst>
            </a:pPr>
            <a:r>
              <a:rPr lang="sv-SE" dirty="0"/>
              <a:t>	f.Kr.</a:t>
            </a:r>
          </a:p>
          <a:p>
            <a:pPr marL="0" indent="0">
              <a:buFont typeface="Arial" panose="020B0604020202020204" pitchFamily="34" charset="0"/>
              <a:buNone/>
              <a:tabLst>
                <a:tab pos="723900" algn="r"/>
              </a:tabLst>
            </a:pPr>
            <a:r>
              <a:rPr lang="sv-SE" dirty="0"/>
              <a:t>2250		Abraham, Isak, Jakob</a:t>
            </a:r>
          </a:p>
          <a:p>
            <a:pPr marL="0" indent="0">
              <a:buFont typeface="Arial" panose="020B0604020202020204" pitchFamily="34" charset="0"/>
              <a:buNone/>
              <a:tabLst>
                <a:tab pos="723900" algn="r"/>
              </a:tabLst>
            </a:pPr>
            <a:r>
              <a:rPr lang="sv-SE" dirty="0"/>
              <a:t>1850		Israel i Egypten</a:t>
            </a:r>
          </a:p>
          <a:p>
            <a:pPr marL="0" indent="0">
              <a:buFont typeface="Arial" panose="020B0604020202020204" pitchFamily="34" charset="0"/>
              <a:buNone/>
              <a:tabLst>
                <a:tab pos="723900" algn="r"/>
              </a:tabLst>
            </a:pPr>
            <a:r>
              <a:rPr lang="sv-SE" dirty="0"/>
              <a:t>1450		Ökenvandringen</a:t>
            </a:r>
          </a:p>
          <a:p>
            <a:pPr marL="0" indent="0">
              <a:buFont typeface="Arial" panose="020B0604020202020204" pitchFamily="34" charset="0"/>
              <a:buNone/>
              <a:tabLst>
                <a:tab pos="723900" algn="r"/>
              </a:tabLst>
            </a:pPr>
            <a:r>
              <a:rPr lang="sv-SE" dirty="0"/>
              <a:t>1410		Domartiden</a:t>
            </a:r>
          </a:p>
          <a:p>
            <a:pPr marL="0" indent="0">
              <a:buFont typeface="Arial" panose="020B0604020202020204" pitchFamily="34" charset="0"/>
              <a:buNone/>
              <a:tabLst>
                <a:tab pos="723900" algn="r"/>
              </a:tabLst>
            </a:pPr>
            <a:r>
              <a:rPr lang="sv-SE" dirty="0"/>
              <a:t>1050		Israels första kungar</a:t>
            </a:r>
          </a:p>
          <a:p>
            <a:pPr marL="0" indent="0">
              <a:buFont typeface="Arial" panose="020B0604020202020204" pitchFamily="34" charset="0"/>
              <a:buNone/>
              <a:tabLst>
                <a:tab pos="723900" algn="r"/>
              </a:tabLst>
            </a:pPr>
            <a:r>
              <a:rPr lang="sv-SE" dirty="0"/>
              <a:t>	930		Nordriket / </a:t>
            </a:r>
            <a:r>
              <a:rPr lang="sv-SE" dirty="0" err="1"/>
              <a:t>Sydriket</a:t>
            </a:r>
            <a:endParaRPr lang="sv-SE" dirty="0"/>
          </a:p>
          <a:p>
            <a:pPr marL="0" indent="0">
              <a:buFont typeface="Arial" panose="020B0604020202020204" pitchFamily="34" charset="0"/>
              <a:buNone/>
              <a:tabLst>
                <a:tab pos="723900" algn="r"/>
              </a:tabLst>
            </a:pPr>
            <a:r>
              <a:rPr lang="sv-SE" dirty="0"/>
              <a:t>	600		Landsförvisningen</a:t>
            </a:r>
          </a:p>
          <a:p>
            <a:pPr marL="0" indent="0">
              <a:buFont typeface="Arial" panose="020B0604020202020204" pitchFamily="34" charset="0"/>
              <a:buNone/>
              <a:tabLst>
                <a:tab pos="723900" algn="r"/>
              </a:tabLst>
            </a:pPr>
            <a:r>
              <a:rPr lang="sv-SE" dirty="0"/>
              <a:t>	530		Återkomsten</a:t>
            </a:r>
          </a:p>
          <a:p>
            <a:pPr marL="0" indent="0">
              <a:buFont typeface="Arial" panose="020B0604020202020204" pitchFamily="34" charset="0"/>
              <a:buNone/>
              <a:tabLst>
                <a:tab pos="723900" algn="r"/>
              </a:tabLst>
            </a:pPr>
            <a:r>
              <a:rPr lang="sv-SE" dirty="0"/>
              <a:t>	0 		Jesus</a:t>
            </a:r>
          </a:p>
        </p:txBody>
      </p:sp>
      <p:sp>
        <p:nvSpPr>
          <p:cNvPr id="12" name="Arrow: Down 11">
            <a:extLst>
              <a:ext uri="{FF2B5EF4-FFF2-40B4-BE49-F238E27FC236}">
                <a16:creationId xmlns:a16="http://schemas.microsoft.com/office/drawing/2014/main" id="{3D3A75A7-38FB-4D01-88AA-BE72257032F8}"/>
              </a:ext>
            </a:extLst>
          </p:cNvPr>
          <p:cNvSpPr/>
          <p:nvPr/>
        </p:nvSpPr>
        <p:spPr>
          <a:xfrm>
            <a:off x="1491735" y="963877"/>
            <a:ext cx="412566" cy="4930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F8AC25F7-60F7-4FD7-B085-2E73B81823D6}"/>
              </a:ext>
            </a:extLst>
          </p:cNvPr>
          <p:cNvSpPr/>
          <p:nvPr/>
        </p:nvSpPr>
        <p:spPr>
          <a:xfrm>
            <a:off x="1484814" y="2730500"/>
            <a:ext cx="412566" cy="355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8204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90E7679A-B301-4673-8157-DA606969BE0D}"/>
              </a:ext>
            </a:extLst>
          </p:cNvPr>
          <p:cNvSpPr/>
          <p:nvPr/>
        </p:nvSpPr>
        <p:spPr>
          <a:xfrm rot="5400000">
            <a:off x="-574366" y="989248"/>
            <a:ext cx="6166025" cy="4582939"/>
          </a:xfrm>
          <a:prstGeom prst="round2Same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843C7DC1-DACA-49F0-BB0F-6A4DF964D06B}"/>
              </a:ext>
            </a:extLst>
          </p:cNvPr>
          <p:cNvSpPr>
            <a:spLocks noGrp="1"/>
          </p:cNvSpPr>
          <p:nvPr>
            <p:ph type="title"/>
          </p:nvPr>
        </p:nvSpPr>
        <p:spPr>
          <a:xfrm>
            <a:off x="351324" y="773538"/>
            <a:ext cx="4182643" cy="1847828"/>
          </a:xfrm>
        </p:spPr>
        <p:txBody>
          <a:bodyPr>
            <a:noAutofit/>
          </a:bodyPr>
          <a:lstStyle/>
          <a:p>
            <a:pPr lvl="1" algn="r"/>
            <a:r>
              <a:rPr lang="sv-SE" dirty="0">
                <a:solidFill>
                  <a:schemeClr val="tx1"/>
                </a:solidFill>
              </a:rPr>
              <a:t>Herren är min starkhet och min lovsång</a:t>
            </a:r>
            <a:br>
              <a:rPr lang="sv-SE" dirty="0">
                <a:solidFill>
                  <a:schemeClr val="tx1"/>
                </a:solidFill>
              </a:rPr>
            </a:br>
            <a:r>
              <a:rPr lang="sv-SE" dirty="0">
                <a:solidFill>
                  <a:schemeClr val="tx1"/>
                </a:solidFill>
              </a:rPr>
              <a:t>Herren är min starkhet och min lovsång</a:t>
            </a:r>
            <a:br>
              <a:rPr lang="sv-SE" dirty="0">
                <a:solidFill>
                  <a:schemeClr val="tx1"/>
                </a:solidFill>
              </a:rPr>
            </a:br>
            <a:r>
              <a:rPr lang="sv-SE" dirty="0">
                <a:solidFill>
                  <a:schemeClr val="tx1"/>
                </a:solidFill>
              </a:rPr>
              <a:t>Han blev mig till frälsning,</a:t>
            </a:r>
            <a:br>
              <a:rPr lang="sv-SE" dirty="0">
                <a:solidFill>
                  <a:schemeClr val="tx1"/>
                </a:solidFill>
              </a:rPr>
            </a:br>
            <a:r>
              <a:rPr lang="sv-SE" dirty="0">
                <a:solidFill>
                  <a:schemeClr val="tx1"/>
                </a:solidFill>
              </a:rPr>
              <a:t>Han blev mig till frälsning,</a:t>
            </a:r>
            <a:br>
              <a:rPr lang="sv-SE" dirty="0">
                <a:solidFill>
                  <a:schemeClr val="tx1"/>
                </a:solidFill>
              </a:rPr>
            </a:br>
            <a:r>
              <a:rPr lang="sv-SE" dirty="0">
                <a:solidFill>
                  <a:schemeClr val="tx1"/>
                </a:solidFill>
              </a:rPr>
              <a:t>Herren är min starkhet och min lovsång</a:t>
            </a:r>
            <a:br>
              <a:rPr lang="sv-SE" dirty="0">
                <a:solidFill>
                  <a:schemeClr val="tx1"/>
                </a:solidFill>
              </a:rPr>
            </a:br>
            <a:r>
              <a:rPr lang="sv-SE" dirty="0">
                <a:solidFill>
                  <a:schemeClr val="tx1"/>
                </a:solidFill>
              </a:rPr>
              <a:t>(Segertoner 685, Ps 118:14)</a:t>
            </a:r>
            <a:br>
              <a:rPr lang="sv-SE" dirty="0">
                <a:solidFill>
                  <a:schemeClr val="tx1"/>
                </a:solidFill>
              </a:rPr>
            </a:br>
            <a:endParaRPr lang="sv-SE" dirty="0">
              <a:solidFill>
                <a:schemeClr val="tx1"/>
              </a:solidFill>
            </a:endParaRPr>
          </a:p>
        </p:txBody>
      </p:sp>
      <p:sp>
        <p:nvSpPr>
          <p:cNvPr id="10" name="Title 1">
            <a:extLst>
              <a:ext uri="{FF2B5EF4-FFF2-40B4-BE49-F238E27FC236}">
                <a16:creationId xmlns:a16="http://schemas.microsoft.com/office/drawing/2014/main" id="{7CB8F944-9F85-4346-895D-1660245007B0}"/>
              </a:ext>
            </a:extLst>
          </p:cNvPr>
          <p:cNvSpPr txBox="1">
            <a:spLocks/>
          </p:cNvSpPr>
          <p:nvPr/>
        </p:nvSpPr>
        <p:spPr>
          <a:xfrm>
            <a:off x="417324" y="2466245"/>
            <a:ext cx="4182643" cy="3420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dirty="0"/>
              <a:t>”</a:t>
            </a:r>
            <a:r>
              <a:rPr lang="sv-SE" sz="2400" i="1" dirty="0"/>
              <a:t>HERREN är min starkhet och min lovsång, han blev min frälsning. Han är min Gud, jag vill upphöja honom. HERREN är en stridsman, HERREN är hans namn.</a:t>
            </a:r>
            <a:r>
              <a:rPr lang="sv-SE" sz="2400" dirty="0"/>
              <a:t>” (2 Mos 15:2-4)</a:t>
            </a:r>
          </a:p>
        </p:txBody>
      </p:sp>
      <p:sp>
        <p:nvSpPr>
          <p:cNvPr id="13" name="Title 1">
            <a:extLst>
              <a:ext uri="{FF2B5EF4-FFF2-40B4-BE49-F238E27FC236}">
                <a16:creationId xmlns:a16="http://schemas.microsoft.com/office/drawing/2014/main" id="{CE98E67B-82B9-4A25-8B6F-0C7720087E46}"/>
              </a:ext>
            </a:extLst>
          </p:cNvPr>
          <p:cNvSpPr txBox="1">
            <a:spLocks/>
          </p:cNvSpPr>
          <p:nvPr/>
        </p:nvSpPr>
        <p:spPr>
          <a:xfrm>
            <a:off x="5410321" y="1820563"/>
            <a:ext cx="4182643" cy="36205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 </a:t>
            </a:r>
          </a:p>
        </p:txBody>
      </p:sp>
      <p:sp>
        <p:nvSpPr>
          <p:cNvPr id="4" name="TextBox 3">
            <a:extLst>
              <a:ext uri="{FF2B5EF4-FFF2-40B4-BE49-F238E27FC236}">
                <a16:creationId xmlns:a16="http://schemas.microsoft.com/office/drawing/2014/main" id="{CA7F61C2-A907-4D6E-9D71-D78EAE6BC6C6}"/>
              </a:ext>
            </a:extLst>
          </p:cNvPr>
          <p:cNvSpPr txBox="1"/>
          <p:nvPr/>
        </p:nvSpPr>
        <p:spPr>
          <a:xfrm>
            <a:off x="5066268" y="1411353"/>
            <a:ext cx="6870357" cy="2554545"/>
          </a:xfrm>
          <a:prstGeom prst="rect">
            <a:avLst/>
          </a:prstGeom>
          <a:noFill/>
        </p:spPr>
        <p:txBody>
          <a:bodyPr wrap="square" rtlCol="0">
            <a:spAutoFit/>
          </a:bodyPr>
          <a:lstStyle/>
          <a:p>
            <a:pPr marL="457200" indent="-457200">
              <a:buFont typeface="Arial" panose="020B0604020202020204" pitchFamily="34" charset="0"/>
              <a:buChar char="•"/>
            </a:pPr>
            <a:r>
              <a:rPr lang="sv-SE" sz="3200" dirty="0"/>
              <a:t>Betyder ”HERREN, härskarornas Gud”</a:t>
            </a:r>
          </a:p>
          <a:p>
            <a:pPr marL="457200" indent="-457200">
              <a:buFont typeface="Arial" panose="020B0604020202020204" pitchFamily="34" charset="0"/>
              <a:buChar char="•"/>
            </a:pPr>
            <a:r>
              <a:rPr lang="sv-SE" sz="3200" dirty="0"/>
              <a:t>Anförare av en här eller armé</a:t>
            </a:r>
          </a:p>
          <a:p>
            <a:pPr marL="457200" indent="-457200">
              <a:buFont typeface="Arial" panose="020B0604020202020204" pitchFamily="34" charset="0"/>
              <a:buChar char="•"/>
            </a:pPr>
            <a:r>
              <a:rPr lang="sv-SE" sz="3200" dirty="0"/>
              <a:t>Förekommer 270x i Bibeln</a:t>
            </a:r>
          </a:p>
          <a:p>
            <a:endParaRPr lang="sv-SE" sz="3200" dirty="0"/>
          </a:p>
          <a:p>
            <a:endParaRPr lang="sv-SE" sz="3200" dirty="0"/>
          </a:p>
        </p:txBody>
      </p:sp>
      <p:sp>
        <p:nvSpPr>
          <p:cNvPr id="14" name="Freeform: Shape 13">
            <a:extLst>
              <a:ext uri="{FF2B5EF4-FFF2-40B4-BE49-F238E27FC236}">
                <a16:creationId xmlns:a16="http://schemas.microsoft.com/office/drawing/2014/main" id="{859743D0-450A-4556-9CCA-384E9C255944}"/>
              </a:ext>
            </a:extLst>
          </p:cNvPr>
          <p:cNvSpPr/>
          <p:nvPr/>
        </p:nvSpPr>
        <p:spPr>
          <a:xfrm>
            <a:off x="5066268" y="4491681"/>
            <a:ext cx="6513603" cy="1872049"/>
          </a:xfrm>
          <a:custGeom>
            <a:avLst/>
            <a:gdLst>
              <a:gd name="connsiteX0" fmla="*/ 0 w 6513603"/>
              <a:gd name="connsiteY0" fmla="*/ 307058 h 1842311"/>
              <a:gd name="connsiteX1" fmla="*/ 307058 w 6513603"/>
              <a:gd name="connsiteY1" fmla="*/ 0 h 1842311"/>
              <a:gd name="connsiteX2" fmla="*/ 6206545 w 6513603"/>
              <a:gd name="connsiteY2" fmla="*/ 0 h 1842311"/>
              <a:gd name="connsiteX3" fmla="*/ 6513603 w 6513603"/>
              <a:gd name="connsiteY3" fmla="*/ 307058 h 1842311"/>
              <a:gd name="connsiteX4" fmla="*/ 6513603 w 6513603"/>
              <a:gd name="connsiteY4" fmla="*/ 1535253 h 1842311"/>
              <a:gd name="connsiteX5" fmla="*/ 6206545 w 6513603"/>
              <a:gd name="connsiteY5" fmla="*/ 1842311 h 1842311"/>
              <a:gd name="connsiteX6" fmla="*/ 307058 w 6513603"/>
              <a:gd name="connsiteY6" fmla="*/ 1842311 h 1842311"/>
              <a:gd name="connsiteX7" fmla="*/ 0 w 6513603"/>
              <a:gd name="connsiteY7" fmla="*/ 1535253 h 1842311"/>
              <a:gd name="connsiteX8" fmla="*/ 0 w 6513603"/>
              <a:gd name="connsiteY8" fmla="*/ 307058 h 18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42311">
                <a:moveTo>
                  <a:pt x="0" y="307058"/>
                </a:moveTo>
                <a:cubicBezTo>
                  <a:pt x="0" y="137475"/>
                  <a:pt x="137475" y="0"/>
                  <a:pt x="307058" y="0"/>
                </a:cubicBezTo>
                <a:lnTo>
                  <a:pt x="6206545" y="0"/>
                </a:lnTo>
                <a:cubicBezTo>
                  <a:pt x="6376128" y="0"/>
                  <a:pt x="6513603" y="137475"/>
                  <a:pt x="6513603" y="307058"/>
                </a:cubicBezTo>
                <a:lnTo>
                  <a:pt x="6513603" y="1535253"/>
                </a:lnTo>
                <a:cubicBezTo>
                  <a:pt x="6513603" y="1704836"/>
                  <a:pt x="6376128" y="1842311"/>
                  <a:pt x="6206545" y="1842311"/>
                </a:cubicBezTo>
                <a:lnTo>
                  <a:pt x="307058" y="1842311"/>
                </a:lnTo>
                <a:cubicBezTo>
                  <a:pt x="137475" y="1842311"/>
                  <a:pt x="0" y="1704836"/>
                  <a:pt x="0" y="1535253"/>
                </a:cubicBezTo>
                <a:lnTo>
                  <a:pt x="0" y="307058"/>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88994" tIns="188994" rIns="188994" bIns="188994" numCol="1" spcCol="1270" anchor="ctr" anchorCtr="0">
            <a:noAutofit/>
          </a:bodyPr>
          <a:lstStyle/>
          <a:p>
            <a:pPr marL="0" lvl="0" indent="0" algn="ctr" defTabSz="1155700">
              <a:lnSpc>
                <a:spcPct val="90000"/>
              </a:lnSpc>
              <a:spcBef>
                <a:spcPct val="0"/>
              </a:spcBef>
              <a:spcAft>
                <a:spcPct val="35000"/>
              </a:spcAft>
              <a:buNone/>
            </a:pPr>
            <a:r>
              <a:rPr lang="sv-SE" sz="4000" kern="1200" dirty="0"/>
              <a:t>Ett av Guds namn och personlighetsdrag är krigare!</a:t>
            </a:r>
          </a:p>
          <a:p>
            <a:pPr marL="0" lvl="0" indent="0" algn="ctr" defTabSz="1155700">
              <a:lnSpc>
                <a:spcPct val="90000"/>
              </a:lnSpc>
              <a:spcBef>
                <a:spcPct val="0"/>
              </a:spcBef>
              <a:spcAft>
                <a:spcPct val="35000"/>
              </a:spcAft>
              <a:buNone/>
            </a:pPr>
            <a:r>
              <a:rPr lang="sv-SE" sz="3200" dirty="0"/>
              <a:t>( och det gäller även NT! )</a:t>
            </a:r>
            <a:endParaRPr lang="sv-SE" sz="3200" kern="1200" dirty="0"/>
          </a:p>
        </p:txBody>
      </p:sp>
      <p:sp>
        <p:nvSpPr>
          <p:cNvPr id="17" name="TextBox 16">
            <a:extLst>
              <a:ext uri="{FF2B5EF4-FFF2-40B4-BE49-F238E27FC236}">
                <a16:creationId xmlns:a16="http://schemas.microsoft.com/office/drawing/2014/main" id="{5C4FDF83-A83A-4AB0-A39E-803037C82C47}"/>
              </a:ext>
            </a:extLst>
          </p:cNvPr>
          <p:cNvSpPr txBox="1"/>
          <p:nvPr/>
        </p:nvSpPr>
        <p:spPr>
          <a:xfrm>
            <a:off x="5066265" y="618417"/>
            <a:ext cx="6870357" cy="1477328"/>
          </a:xfrm>
          <a:prstGeom prst="rect">
            <a:avLst/>
          </a:prstGeom>
          <a:noFill/>
        </p:spPr>
        <p:txBody>
          <a:bodyPr wrap="square" rtlCol="0">
            <a:spAutoFit/>
          </a:bodyPr>
          <a:lstStyle/>
          <a:p>
            <a:pPr lvl="0" defTabSz="1155700">
              <a:lnSpc>
                <a:spcPct val="90000"/>
              </a:lnSpc>
              <a:spcBef>
                <a:spcPct val="0"/>
              </a:spcBef>
              <a:spcAft>
                <a:spcPct val="35000"/>
              </a:spcAft>
            </a:pPr>
            <a:r>
              <a:rPr lang="sv-SE" sz="4000" b="1" dirty="0"/>
              <a:t>”HERREN Sebaot”</a:t>
            </a:r>
          </a:p>
          <a:p>
            <a:endParaRPr lang="sv-SE" sz="4000" dirty="0"/>
          </a:p>
        </p:txBody>
      </p:sp>
    </p:spTree>
    <p:extLst>
      <p:ext uri="{BB962C8B-B14F-4D97-AF65-F5344CB8AC3E}">
        <p14:creationId xmlns:p14="http://schemas.microsoft.com/office/powerpoint/2010/main" val="42461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4"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90E7679A-B301-4673-8157-DA606969BE0D}"/>
              </a:ext>
            </a:extLst>
          </p:cNvPr>
          <p:cNvSpPr/>
          <p:nvPr/>
        </p:nvSpPr>
        <p:spPr>
          <a:xfrm rot="5400000">
            <a:off x="-1232527" y="2017306"/>
            <a:ext cx="6166025" cy="2872822"/>
          </a:xfrm>
          <a:prstGeom prst="round2Same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4000" dirty="0"/>
              <a:t>Krigen – Hur gick de till?</a:t>
            </a:r>
          </a:p>
        </p:txBody>
      </p:sp>
      <p:sp>
        <p:nvSpPr>
          <p:cNvPr id="13" name="Title 1">
            <a:extLst>
              <a:ext uri="{FF2B5EF4-FFF2-40B4-BE49-F238E27FC236}">
                <a16:creationId xmlns:a16="http://schemas.microsoft.com/office/drawing/2014/main" id="{CE98E67B-82B9-4A25-8B6F-0C7720087E46}"/>
              </a:ext>
            </a:extLst>
          </p:cNvPr>
          <p:cNvSpPr txBox="1">
            <a:spLocks/>
          </p:cNvSpPr>
          <p:nvPr/>
        </p:nvSpPr>
        <p:spPr>
          <a:xfrm>
            <a:off x="5410321" y="1820563"/>
            <a:ext cx="4182643" cy="36205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 </a:t>
            </a:r>
          </a:p>
        </p:txBody>
      </p:sp>
      <p:sp>
        <p:nvSpPr>
          <p:cNvPr id="11" name="Freeform: Shape 10">
            <a:extLst>
              <a:ext uri="{FF2B5EF4-FFF2-40B4-BE49-F238E27FC236}">
                <a16:creationId xmlns:a16="http://schemas.microsoft.com/office/drawing/2014/main" id="{0DB2B794-53FA-4DAF-AD28-76BD9E2969C4}"/>
              </a:ext>
            </a:extLst>
          </p:cNvPr>
          <p:cNvSpPr/>
          <p:nvPr/>
        </p:nvSpPr>
        <p:spPr>
          <a:xfrm>
            <a:off x="3707028" y="370705"/>
            <a:ext cx="8000876" cy="1816442"/>
          </a:xfrm>
          <a:custGeom>
            <a:avLst/>
            <a:gdLst>
              <a:gd name="connsiteX0" fmla="*/ 0 w 6513603"/>
              <a:gd name="connsiteY0" fmla="*/ 304060 h 1824322"/>
              <a:gd name="connsiteX1" fmla="*/ 304060 w 6513603"/>
              <a:gd name="connsiteY1" fmla="*/ 0 h 1824322"/>
              <a:gd name="connsiteX2" fmla="*/ 6209543 w 6513603"/>
              <a:gd name="connsiteY2" fmla="*/ 0 h 1824322"/>
              <a:gd name="connsiteX3" fmla="*/ 6513603 w 6513603"/>
              <a:gd name="connsiteY3" fmla="*/ 304060 h 1824322"/>
              <a:gd name="connsiteX4" fmla="*/ 6513603 w 6513603"/>
              <a:gd name="connsiteY4" fmla="*/ 1520262 h 1824322"/>
              <a:gd name="connsiteX5" fmla="*/ 6209543 w 6513603"/>
              <a:gd name="connsiteY5" fmla="*/ 1824322 h 1824322"/>
              <a:gd name="connsiteX6" fmla="*/ 304060 w 6513603"/>
              <a:gd name="connsiteY6" fmla="*/ 1824322 h 1824322"/>
              <a:gd name="connsiteX7" fmla="*/ 0 w 6513603"/>
              <a:gd name="connsiteY7" fmla="*/ 1520262 h 1824322"/>
              <a:gd name="connsiteX8" fmla="*/ 0 w 6513603"/>
              <a:gd name="connsiteY8" fmla="*/ 304060 h 18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24322">
                <a:moveTo>
                  <a:pt x="0" y="304060"/>
                </a:moveTo>
                <a:cubicBezTo>
                  <a:pt x="0" y="136132"/>
                  <a:pt x="136132" y="0"/>
                  <a:pt x="304060" y="0"/>
                </a:cubicBezTo>
                <a:lnTo>
                  <a:pt x="6209543" y="0"/>
                </a:lnTo>
                <a:cubicBezTo>
                  <a:pt x="6377471" y="0"/>
                  <a:pt x="6513603" y="136132"/>
                  <a:pt x="6513603" y="304060"/>
                </a:cubicBezTo>
                <a:lnTo>
                  <a:pt x="6513603" y="1520262"/>
                </a:lnTo>
                <a:cubicBezTo>
                  <a:pt x="6513603" y="1688190"/>
                  <a:pt x="6377471" y="1824322"/>
                  <a:pt x="6209543" y="1824322"/>
                </a:cubicBezTo>
                <a:lnTo>
                  <a:pt x="304060" y="1824322"/>
                </a:lnTo>
                <a:cubicBezTo>
                  <a:pt x="136132" y="1824322"/>
                  <a:pt x="0" y="1688190"/>
                  <a:pt x="0" y="1520262"/>
                </a:cubicBezTo>
                <a:lnTo>
                  <a:pt x="0" y="30406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7636" tIns="157636" rIns="157636" bIns="157636" numCol="1" spcCol="1270" anchor="ctr" anchorCtr="0">
            <a:noAutofit/>
          </a:bodyPr>
          <a:lstStyle/>
          <a:p>
            <a:pPr marL="0" lvl="0" indent="0" algn="l" defTabSz="800100">
              <a:lnSpc>
                <a:spcPct val="90000"/>
              </a:lnSpc>
              <a:spcBef>
                <a:spcPct val="0"/>
              </a:spcBef>
              <a:spcAft>
                <a:spcPct val="35000"/>
              </a:spcAft>
              <a:buNone/>
            </a:pPr>
            <a:r>
              <a:rPr lang="sv-SE" sz="2400" b="1" kern="1200" dirty="0"/>
              <a:t>Allmänna krigslagar (5 Mos 20):</a:t>
            </a:r>
          </a:p>
          <a:p>
            <a:pPr marL="285750" lvl="0" indent="-285750" algn="l" defTabSz="800100">
              <a:lnSpc>
                <a:spcPct val="90000"/>
              </a:lnSpc>
              <a:spcBef>
                <a:spcPct val="0"/>
              </a:spcBef>
              <a:spcAft>
                <a:spcPct val="35000"/>
              </a:spcAft>
              <a:buFont typeface="Arial" panose="020B0604020202020204" pitchFamily="34" charset="0"/>
              <a:buChar char="•"/>
            </a:pPr>
            <a:r>
              <a:rPr lang="sv-SE" sz="2000" kern="1200" dirty="0"/>
              <a:t>Det är Gud som strider: ”</a:t>
            </a:r>
            <a:r>
              <a:rPr lang="sv-SE" sz="2000" i="1" kern="1200" dirty="0"/>
              <a:t>ty HERREN, er Gud, går själv med er för att strida för er mot era fiender och ge er seger.</a:t>
            </a:r>
            <a:r>
              <a:rPr lang="sv-SE" sz="2000" kern="1200" dirty="0"/>
              <a:t>” (20:4).</a:t>
            </a:r>
          </a:p>
          <a:p>
            <a:pPr marL="285750" lvl="0" indent="-285750" algn="l" defTabSz="800100">
              <a:lnSpc>
                <a:spcPct val="90000"/>
              </a:lnSpc>
              <a:spcBef>
                <a:spcPct val="0"/>
              </a:spcBef>
              <a:spcAft>
                <a:spcPct val="35000"/>
              </a:spcAft>
              <a:buFont typeface="Arial" panose="020B0604020202020204" pitchFamily="34" charset="0"/>
              <a:buChar char="•"/>
            </a:pPr>
            <a:r>
              <a:rPr lang="sv-SE" sz="2000" kern="1200" dirty="0"/>
              <a:t>Soldater som var rädda behövde inte följa med i krig (20:8). </a:t>
            </a:r>
          </a:p>
        </p:txBody>
      </p:sp>
      <p:sp>
        <p:nvSpPr>
          <p:cNvPr id="12" name="Freeform: Shape 11">
            <a:extLst>
              <a:ext uri="{FF2B5EF4-FFF2-40B4-BE49-F238E27FC236}">
                <a16:creationId xmlns:a16="http://schemas.microsoft.com/office/drawing/2014/main" id="{794EFABD-7D76-4B66-92C2-00998592C052}"/>
              </a:ext>
            </a:extLst>
          </p:cNvPr>
          <p:cNvSpPr/>
          <p:nvPr/>
        </p:nvSpPr>
        <p:spPr>
          <a:xfrm>
            <a:off x="3707028" y="2452047"/>
            <a:ext cx="8000876" cy="2811930"/>
          </a:xfrm>
          <a:custGeom>
            <a:avLst/>
            <a:gdLst>
              <a:gd name="connsiteX0" fmla="*/ 0 w 6513603"/>
              <a:gd name="connsiteY0" fmla="*/ 304060 h 1824322"/>
              <a:gd name="connsiteX1" fmla="*/ 304060 w 6513603"/>
              <a:gd name="connsiteY1" fmla="*/ 0 h 1824322"/>
              <a:gd name="connsiteX2" fmla="*/ 6209543 w 6513603"/>
              <a:gd name="connsiteY2" fmla="*/ 0 h 1824322"/>
              <a:gd name="connsiteX3" fmla="*/ 6513603 w 6513603"/>
              <a:gd name="connsiteY3" fmla="*/ 304060 h 1824322"/>
              <a:gd name="connsiteX4" fmla="*/ 6513603 w 6513603"/>
              <a:gd name="connsiteY4" fmla="*/ 1520262 h 1824322"/>
              <a:gd name="connsiteX5" fmla="*/ 6209543 w 6513603"/>
              <a:gd name="connsiteY5" fmla="*/ 1824322 h 1824322"/>
              <a:gd name="connsiteX6" fmla="*/ 304060 w 6513603"/>
              <a:gd name="connsiteY6" fmla="*/ 1824322 h 1824322"/>
              <a:gd name="connsiteX7" fmla="*/ 0 w 6513603"/>
              <a:gd name="connsiteY7" fmla="*/ 1520262 h 1824322"/>
              <a:gd name="connsiteX8" fmla="*/ 0 w 6513603"/>
              <a:gd name="connsiteY8" fmla="*/ 304060 h 18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24322">
                <a:moveTo>
                  <a:pt x="0" y="304060"/>
                </a:moveTo>
                <a:cubicBezTo>
                  <a:pt x="0" y="136132"/>
                  <a:pt x="136132" y="0"/>
                  <a:pt x="304060" y="0"/>
                </a:cubicBezTo>
                <a:lnTo>
                  <a:pt x="6209543" y="0"/>
                </a:lnTo>
                <a:cubicBezTo>
                  <a:pt x="6377471" y="0"/>
                  <a:pt x="6513603" y="136132"/>
                  <a:pt x="6513603" y="304060"/>
                </a:cubicBezTo>
                <a:lnTo>
                  <a:pt x="6513603" y="1520262"/>
                </a:lnTo>
                <a:cubicBezTo>
                  <a:pt x="6513603" y="1688190"/>
                  <a:pt x="6377471" y="1824322"/>
                  <a:pt x="6209543" y="1824322"/>
                </a:cubicBezTo>
                <a:lnTo>
                  <a:pt x="304060" y="1824322"/>
                </a:lnTo>
                <a:cubicBezTo>
                  <a:pt x="136132" y="1824322"/>
                  <a:pt x="0" y="1688190"/>
                  <a:pt x="0" y="1520262"/>
                </a:cubicBezTo>
                <a:lnTo>
                  <a:pt x="0" y="30406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7636" tIns="157636" rIns="157636" bIns="157636" numCol="1" spcCol="1270" anchor="ctr" anchorCtr="0">
            <a:noAutofit/>
          </a:bodyPr>
          <a:lstStyle/>
          <a:p>
            <a:pPr marL="0" lvl="0" indent="0" algn="l" defTabSz="800100">
              <a:lnSpc>
                <a:spcPct val="90000"/>
              </a:lnSpc>
              <a:spcBef>
                <a:spcPct val="0"/>
              </a:spcBef>
              <a:spcAft>
                <a:spcPct val="35000"/>
              </a:spcAft>
              <a:buNone/>
            </a:pPr>
            <a:r>
              <a:rPr lang="sv-SE" sz="2400" b="1" kern="1200" dirty="0"/>
              <a:t>Krigen kategori 1 - ”långt bort” (utrikes</a:t>
            </a:r>
            <a:r>
              <a:rPr lang="sv-SE" sz="2400" b="1" dirty="0"/>
              <a:t>, försvarskrig)</a:t>
            </a:r>
            <a:endParaRPr lang="sv-SE" sz="2400" b="1" kern="1200" dirty="0"/>
          </a:p>
          <a:p>
            <a:pPr marL="285750" lvl="0" indent="-285750" algn="l" defTabSz="800100">
              <a:lnSpc>
                <a:spcPct val="90000"/>
              </a:lnSpc>
              <a:spcBef>
                <a:spcPct val="0"/>
              </a:spcBef>
              <a:spcAft>
                <a:spcPct val="35000"/>
              </a:spcAft>
              <a:buFont typeface="Arial" panose="020B0604020202020204" pitchFamily="34" charset="0"/>
              <a:buChar char="•"/>
            </a:pPr>
            <a:r>
              <a:rPr lang="sv-SE" sz="2000" kern="1200" dirty="0"/>
              <a:t>Först ska fred erbjudas (20:10). </a:t>
            </a:r>
          </a:p>
          <a:p>
            <a:pPr marL="285750" lvl="0" indent="-285750" algn="l" defTabSz="800100">
              <a:lnSpc>
                <a:spcPct val="90000"/>
              </a:lnSpc>
              <a:spcBef>
                <a:spcPct val="0"/>
              </a:spcBef>
              <a:spcAft>
                <a:spcPct val="35000"/>
              </a:spcAft>
              <a:buFont typeface="Arial" panose="020B0604020202020204" pitchFamily="34" charset="0"/>
              <a:buChar char="•"/>
            </a:pPr>
            <a:r>
              <a:rPr lang="sv-SE" sz="2000" kern="1200" dirty="0"/>
              <a:t>Om fienden vill ha fred ”</a:t>
            </a:r>
            <a:r>
              <a:rPr lang="sv-SE" sz="2000" i="1" kern="1200" dirty="0"/>
              <a:t>skall allt folket som finns där bli arbetspliktigt under dig och tjäna dig</a:t>
            </a:r>
            <a:r>
              <a:rPr lang="sv-SE" sz="2000" kern="1200" dirty="0"/>
              <a:t>” (20:11). </a:t>
            </a:r>
          </a:p>
          <a:p>
            <a:pPr marL="285750" lvl="0" indent="-285750" algn="l" defTabSz="800100">
              <a:lnSpc>
                <a:spcPct val="90000"/>
              </a:lnSpc>
              <a:spcBef>
                <a:spcPct val="0"/>
              </a:spcBef>
              <a:spcAft>
                <a:spcPct val="35000"/>
              </a:spcAft>
              <a:buFont typeface="Arial" panose="020B0604020202020204" pitchFamily="34" charset="0"/>
              <a:buChar char="•"/>
            </a:pPr>
            <a:r>
              <a:rPr lang="sv-SE" sz="2000" kern="1200" dirty="0"/>
              <a:t>Om fienden inte vill ha fred skall man belägra, ”</a:t>
            </a:r>
            <a:r>
              <a:rPr lang="sv-SE" sz="2000" i="1" kern="1200" dirty="0"/>
              <a:t>Och när HERREN, din Gud, ger den i din hand, skall du slå alla mankön där med svärd</a:t>
            </a:r>
            <a:r>
              <a:rPr lang="sv-SE" sz="2000" kern="1200" dirty="0"/>
              <a:t>” (20:13). Kvinnor och barn fick inte dödas, och allt materiellt fick tas som krigsbyte (20:14).</a:t>
            </a:r>
          </a:p>
        </p:txBody>
      </p:sp>
      <p:sp>
        <p:nvSpPr>
          <p:cNvPr id="15" name="Freeform: Shape 14">
            <a:extLst>
              <a:ext uri="{FF2B5EF4-FFF2-40B4-BE49-F238E27FC236}">
                <a16:creationId xmlns:a16="http://schemas.microsoft.com/office/drawing/2014/main" id="{50F3BF40-E971-4EB2-8B04-8C333CE0F404}"/>
              </a:ext>
            </a:extLst>
          </p:cNvPr>
          <p:cNvSpPr/>
          <p:nvPr/>
        </p:nvSpPr>
        <p:spPr>
          <a:xfrm>
            <a:off x="3707028" y="5490520"/>
            <a:ext cx="8000876" cy="984420"/>
          </a:xfrm>
          <a:custGeom>
            <a:avLst/>
            <a:gdLst>
              <a:gd name="connsiteX0" fmla="*/ 0 w 6513603"/>
              <a:gd name="connsiteY0" fmla="*/ 304060 h 1824322"/>
              <a:gd name="connsiteX1" fmla="*/ 304060 w 6513603"/>
              <a:gd name="connsiteY1" fmla="*/ 0 h 1824322"/>
              <a:gd name="connsiteX2" fmla="*/ 6209543 w 6513603"/>
              <a:gd name="connsiteY2" fmla="*/ 0 h 1824322"/>
              <a:gd name="connsiteX3" fmla="*/ 6513603 w 6513603"/>
              <a:gd name="connsiteY3" fmla="*/ 304060 h 1824322"/>
              <a:gd name="connsiteX4" fmla="*/ 6513603 w 6513603"/>
              <a:gd name="connsiteY4" fmla="*/ 1520262 h 1824322"/>
              <a:gd name="connsiteX5" fmla="*/ 6209543 w 6513603"/>
              <a:gd name="connsiteY5" fmla="*/ 1824322 h 1824322"/>
              <a:gd name="connsiteX6" fmla="*/ 304060 w 6513603"/>
              <a:gd name="connsiteY6" fmla="*/ 1824322 h 1824322"/>
              <a:gd name="connsiteX7" fmla="*/ 0 w 6513603"/>
              <a:gd name="connsiteY7" fmla="*/ 1520262 h 1824322"/>
              <a:gd name="connsiteX8" fmla="*/ 0 w 6513603"/>
              <a:gd name="connsiteY8" fmla="*/ 304060 h 18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824322">
                <a:moveTo>
                  <a:pt x="0" y="304060"/>
                </a:moveTo>
                <a:cubicBezTo>
                  <a:pt x="0" y="136132"/>
                  <a:pt x="136132" y="0"/>
                  <a:pt x="304060" y="0"/>
                </a:cubicBezTo>
                <a:lnTo>
                  <a:pt x="6209543" y="0"/>
                </a:lnTo>
                <a:cubicBezTo>
                  <a:pt x="6377471" y="0"/>
                  <a:pt x="6513603" y="136132"/>
                  <a:pt x="6513603" y="304060"/>
                </a:cubicBezTo>
                <a:lnTo>
                  <a:pt x="6513603" y="1520262"/>
                </a:lnTo>
                <a:cubicBezTo>
                  <a:pt x="6513603" y="1688190"/>
                  <a:pt x="6377471" y="1824322"/>
                  <a:pt x="6209543" y="1824322"/>
                </a:cubicBezTo>
                <a:lnTo>
                  <a:pt x="304060" y="1824322"/>
                </a:lnTo>
                <a:cubicBezTo>
                  <a:pt x="136132" y="1824322"/>
                  <a:pt x="0" y="1688190"/>
                  <a:pt x="0" y="1520262"/>
                </a:cubicBezTo>
                <a:lnTo>
                  <a:pt x="0" y="30406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7636" tIns="157636" rIns="157636" bIns="157636" numCol="1" spcCol="1270" anchor="ctr" anchorCtr="0">
            <a:noAutofit/>
          </a:bodyPr>
          <a:lstStyle/>
          <a:p>
            <a:pPr marL="0" lvl="0" indent="0" algn="l" defTabSz="800100">
              <a:lnSpc>
                <a:spcPct val="90000"/>
              </a:lnSpc>
              <a:spcBef>
                <a:spcPct val="0"/>
              </a:spcBef>
              <a:spcAft>
                <a:spcPct val="35000"/>
              </a:spcAft>
              <a:buNone/>
            </a:pPr>
            <a:r>
              <a:rPr lang="sv-SE" sz="2400" b="1" kern="1200" dirty="0"/>
              <a:t>Krigen kategori 2 – som i 5 Mos 7:1-2 (utrotningskrigen)</a:t>
            </a:r>
          </a:p>
        </p:txBody>
      </p:sp>
    </p:spTree>
    <p:extLst>
      <p:ext uri="{BB962C8B-B14F-4D97-AF65-F5344CB8AC3E}">
        <p14:creationId xmlns:p14="http://schemas.microsoft.com/office/powerpoint/2010/main" val="9695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CAA2D-8D99-4288-9D84-720A510B3145}"/>
              </a:ext>
            </a:extLst>
          </p:cNvPr>
          <p:cNvSpPr>
            <a:spLocks noGrp="1"/>
          </p:cNvSpPr>
          <p:nvPr>
            <p:ph type="title"/>
          </p:nvPr>
        </p:nvSpPr>
        <p:spPr>
          <a:xfrm>
            <a:off x="838200" y="963877"/>
            <a:ext cx="3494362" cy="4930246"/>
          </a:xfrm>
        </p:spPr>
        <p:txBody>
          <a:bodyPr>
            <a:normAutofit/>
          </a:bodyPr>
          <a:lstStyle/>
          <a:p>
            <a:pPr algn="r"/>
            <a:r>
              <a:rPr lang="sv-SE" dirty="0">
                <a:solidFill>
                  <a:schemeClr val="accent1"/>
                </a:solidFill>
              </a:rPr>
              <a:t>Motiveringar  till krigen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04A32E-73E4-4F75-8DB2-9165FAB60BDB}"/>
              </a:ext>
            </a:extLst>
          </p:cNvPr>
          <p:cNvSpPr>
            <a:spLocks noGrp="1"/>
          </p:cNvSpPr>
          <p:nvPr>
            <p:ph idx="1"/>
          </p:nvPr>
        </p:nvSpPr>
        <p:spPr>
          <a:xfrm>
            <a:off x="4976031" y="963877"/>
            <a:ext cx="6377769" cy="4930246"/>
          </a:xfrm>
        </p:spPr>
        <p:txBody>
          <a:bodyPr anchor="ctr">
            <a:normAutofit/>
          </a:bodyPr>
          <a:lstStyle/>
          <a:p>
            <a:pPr marL="514350" indent="-514350">
              <a:buFont typeface="+mj-lt"/>
              <a:buAutoNum type="arabicPeriod"/>
            </a:pPr>
            <a:r>
              <a:rPr lang="sv-SE" dirty="0"/>
              <a:t>Att bereda plats i det förlovade landet</a:t>
            </a:r>
          </a:p>
          <a:p>
            <a:pPr marL="514350" indent="-514350">
              <a:buFont typeface="+mj-lt"/>
              <a:buAutoNum type="arabicPeriod"/>
            </a:pPr>
            <a:r>
              <a:rPr lang="sv-SE" dirty="0"/>
              <a:t>Att bestraffa det onda</a:t>
            </a:r>
          </a:p>
          <a:p>
            <a:pPr marL="514350" indent="-514350">
              <a:buFont typeface="+mj-lt"/>
              <a:buAutoNum type="arabicPeriod"/>
            </a:pPr>
            <a:r>
              <a:rPr lang="sv-SE" dirty="0"/>
              <a:t>Att besegra avgudarna</a:t>
            </a:r>
          </a:p>
          <a:p>
            <a:pPr marL="514350" indent="-514350">
              <a:buFont typeface="+mj-lt"/>
              <a:buAutoNum type="arabicPeriod"/>
            </a:pPr>
            <a:r>
              <a:rPr lang="sv-SE" dirty="0"/>
              <a:t>Att ge en moralisk nystart</a:t>
            </a:r>
          </a:p>
        </p:txBody>
      </p:sp>
    </p:spTree>
    <p:extLst>
      <p:ext uri="{BB962C8B-B14F-4D97-AF65-F5344CB8AC3E}">
        <p14:creationId xmlns:p14="http://schemas.microsoft.com/office/powerpoint/2010/main" val="27697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3840</Words>
  <Application>Microsoft Office PowerPoint</Application>
  <PresentationFormat>Widescreen</PresentationFormat>
  <Paragraphs>337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Krigen i Gamla Testamentet</vt:lpstr>
      <vt:lpstr>PowerPoint Presentation</vt:lpstr>
      <vt:lpstr>Vad säger människor om Gamla Testamentet?</vt:lpstr>
      <vt:lpstr>Vad säger Jesus om Gamla Testamentet?</vt:lpstr>
      <vt:lpstr>Upplägg resten av presentationen</vt:lpstr>
      <vt:lpstr>PowerPoint Presentation</vt:lpstr>
      <vt:lpstr>Herren är min starkhet och min lovsång Herren är min starkhet och min lovsång Han blev mig till frälsning, Han blev mig till frälsning, Herren är min starkhet och min lovsång (Segertoner 685, Ps 118:14) </vt:lpstr>
      <vt:lpstr>PowerPoint Presentation</vt:lpstr>
      <vt:lpstr>Motiveringar  till krigen</vt:lpstr>
      <vt:lpstr>PowerPoint Presentation</vt:lpstr>
      <vt:lpstr>PowerPoint Presentation</vt:lpstr>
      <vt:lpstr>PowerPoint Presentation</vt:lpstr>
      <vt:lpstr>PowerPoint Presentation</vt:lpstr>
      <vt:lpstr>Motiveringar  till krigen</vt:lpstr>
      <vt:lpstr>Vad säger Jesus om domen?</vt:lpstr>
      <vt:lpstr>Jesus och äktenskapsbryterskan Joh 8:1-11 </vt:lpstr>
      <vt:lpstr>Vem gäller domen i NT?</vt:lpstr>
      <vt:lpstr>Vart tog nåden vägen?</vt:lpstr>
      <vt:lpstr>Vår Gud är en paradoxernas Gud!</vt:lpstr>
      <vt:lpstr>5 Mos 7:1-2  ”Hur kan en Gud som är kärlek beordra sitt folk att utrota ett annat oskyldigt folk?”  Två del-svar: 1. Domen 2. Vår gudsbild  Och: ”NT göms i GT,  GT avslöjas i 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2021-07-09T16:16:28Z</dcterms:created>
  <dcterms:modified xsi:type="dcterms:W3CDTF">2021-07-09T16:28:02Z</dcterms:modified>
</cp:coreProperties>
</file>