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9"/>
  </p:notesMasterIdLst>
  <p:sldIdLst>
    <p:sldId id="302" r:id="rId2"/>
    <p:sldId id="303" r:id="rId3"/>
    <p:sldId id="307" r:id="rId4"/>
    <p:sldId id="300" r:id="rId5"/>
    <p:sldId id="282" r:id="rId6"/>
    <p:sldId id="316" r:id="rId7"/>
    <p:sldId id="289" r:id="rId8"/>
    <p:sldId id="295" r:id="rId9"/>
    <p:sldId id="260" r:id="rId10"/>
    <p:sldId id="308" r:id="rId11"/>
    <p:sldId id="310" r:id="rId12"/>
    <p:sldId id="320" r:id="rId13"/>
    <p:sldId id="317" r:id="rId14"/>
    <p:sldId id="314" r:id="rId15"/>
    <p:sldId id="315" r:id="rId16"/>
    <p:sldId id="284" r:id="rId17"/>
    <p:sldId id="30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33D167-413E-48F9-85D6-39B215F53E79}" v="382" dt="2021-05-15T07:53:50.5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3" autoAdjust="0"/>
    <p:restoredTop sz="86851" autoAdjust="0"/>
  </p:normalViewPr>
  <p:slideViewPr>
    <p:cSldViewPr snapToGrid="0">
      <p:cViewPr varScale="1">
        <p:scale>
          <a:sx n="105" d="100"/>
          <a:sy n="105" d="100"/>
        </p:scale>
        <p:origin x="994" y="67"/>
      </p:cViewPr>
      <p:guideLst/>
    </p:cSldViewPr>
  </p:slideViewPr>
  <p:notesTextViewPr>
    <p:cViewPr>
      <p:scale>
        <a:sx n="150" d="100"/>
        <a:sy n="15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40AF8D-382B-4C0F-96D3-9926FC5B1C85}" type="datetimeFigureOut">
              <a:rPr lang="en-US" smtClean="0"/>
              <a:t>7/9/2021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176F9F-AAE5-49D7-BC94-F30CAB54C0E3}" type="slidenum">
              <a:rPr lang="en-US" smtClean="0"/>
              <a:t>‹#›</a:t>
            </a:fld>
            <a:endParaRPr lang="en-US"/>
          </a:p>
        </p:txBody>
      </p:sp>
    </p:spTree>
    <p:extLst>
      <p:ext uri="{BB962C8B-B14F-4D97-AF65-F5344CB8AC3E}">
        <p14:creationId xmlns:p14="http://schemas.microsoft.com/office/powerpoint/2010/main" val="751049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176F9F-AAE5-49D7-BC94-F30CAB54C0E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5306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noProof="0" dirty="0"/>
          </a:p>
          <a:p>
            <a:r>
              <a:rPr lang="sv-SE" noProof="0" dirty="0"/>
              <a:t>Varför skulle man tolka </a:t>
            </a:r>
            <a:r>
              <a:rPr lang="sv-SE" noProof="0" dirty="0" err="1"/>
              <a:t>Joh</a:t>
            </a:r>
            <a:r>
              <a:rPr lang="sv-SE" noProof="0" dirty="0"/>
              <a:t> 11 enbart symbolisk? T.ex. därför att man tänker: Kan det verkligen vara så att…? Om det verkligen hade hänt, skulle det då inte ha beskrivits i annat historiskt material…? Och dessutom, står det inte någonstans i Bibeln att Jesus är den första som har uppstått (1 Kor 15:23).</a:t>
            </a:r>
          </a:p>
          <a:p>
            <a:endParaRPr lang="sv-SE" noProof="0" dirty="0"/>
          </a:p>
          <a:p>
            <a:r>
              <a:rPr lang="sv-SE" noProof="0" dirty="0"/>
              <a:t>Vad blir konsekvensen av en enbart symbolisk tolkning? Styrker det ens tro? Johannesevangeliet avslutar med att säga att detta är ett sant vittnesbörd…</a:t>
            </a:r>
          </a:p>
          <a:p>
            <a:endParaRPr lang="sv-SE" noProof="0" dirty="0"/>
          </a:p>
          <a:p>
            <a:r>
              <a:rPr lang="sv-SE" noProof="0" dirty="0"/>
              <a:t>Bokstavlig tolkning i uppenbarelseboken är självklart lite svårare. Så symbolik finns absolut där. Men vi behöver inte ”</a:t>
            </a:r>
            <a:r>
              <a:rPr lang="sv-SE" noProof="0" dirty="0" err="1"/>
              <a:t>över-symbolisera</a:t>
            </a:r>
            <a:r>
              <a:rPr lang="sv-SE" noProof="0" dirty="0"/>
              <a:t>”.</a:t>
            </a:r>
          </a:p>
          <a:p>
            <a:endParaRPr lang="sv-SE" noProof="0" dirty="0"/>
          </a:p>
          <a:p>
            <a:r>
              <a:rPr lang="sv-SE" noProof="0" dirty="0"/>
              <a:t>Grundregel: bokstavlig tolkning, om inte bibeln uttryckligen säger att det ska läsas symboliskt.</a:t>
            </a:r>
          </a:p>
          <a:p>
            <a:r>
              <a:rPr lang="sv-SE" noProof="0" dirty="0"/>
              <a:t>Ofta säger Bibeln själv när något ska tolkas symboliskt. T.ex. leoparden i boken Daniel som föreställer det grekiska riket. Beskrivs det “en drake” så säger boken själv att det är symbolisk. </a:t>
            </a:r>
          </a:p>
          <a:p>
            <a:endParaRPr lang="sv-SE"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noProof="0" dirty="0"/>
              <a:t>Varför skulle vi </a:t>
            </a:r>
            <a:r>
              <a:rPr lang="sv-SE" u="sng" noProof="0" dirty="0"/>
              <a:t>inte</a:t>
            </a:r>
            <a:r>
              <a:rPr lang="sv-SE" noProof="0" dirty="0"/>
              <a:t> tolka Bibeln på ett bokstavligt sätt? Alla profetior i Daniel gick i uppfyllelse till punkt och pricka, på ett bokstavligt sätt. Samma för profetior om Jesus.</a:t>
            </a:r>
          </a:p>
          <a:p>
            <a:endParaRPr lang="sv-SE" noProof="0" dirty="0"/>
          </a:p>
          <a:p>
            <a:r>
              <a:rPr lang="sv-SE" noProof="0" dirty="0"/>
              <a:t>Står det 1 260 dagar, så läser man det som exakt 1 260 dagar. Inte som 1 260 år eller “många dagar”.</a:t>
            </a:r>
          </a:p>
          <a:p>
            <a:r>
              <a:rPr lang="sv-SE" noProof="0" dirty="0"/>
              <a:t>Står det Israels 12 stammar, så läser man det som folket Israel. Inte som “församlingen”</a:t>
            </a:r>
          </a:p>
          <a:p>
            <a:r>
              <a:rPr lang="sv-SE" noProof="0" dirty="0"/>
              <a:t>Står det att det finns en tidslinje, så tolkar man det som en tidslinje </a:t>
            </a:r>
            <a:r>
              <a:rPr lang="sv-SE" noProof="0" dirty="0">
                <a:sym typeface="Wingdings" panose="05000000000000000000" pitchFamily="2" charset="2"/>
              </a:rPr>
              <a:t> nästa sida</a:t>
            </a:r>
            <a:endParaRPr lang="sv-SE" noProof="0" dirty="0"/>
          </a:p>
          <a:p>
            <a:endParaRPr lang="sv-SE" noProof="0" dirty="0"/>
          </a:p>
        </p:txBody>
      </p:sp>
      <p:sp>
        <p:nvSpPr>
          <p:cNvPr id="4" name="Slide Number Placeholder 3"/>
          <p:cNvSpPr>
            <a:spLocks noGrp="1"/>
          </p:cNvSpPr>
          <p:nvPr>
            <p:ph type="sldNum" sz="quarter" idx="5"/>
          </p:nvPr>
        </p:nvSpPr>
        <p:spPr/>
        <p:txBody>
          <a:bodyPr/>
          <a:lstStyle/>
          <a:p>
            <a:fld id="{D3176F9F-AAE5-49D7-BC94-F30CAB54C0E3}" type="slidenum">
              <a:rPr lang="en-US" smtClean="0"/>
              <a:t>12</a:t>
            </a:fld>
            <a:endParaRPr lang="en-US"/>
          </a:p>
        </p:txBody>
      </p:sp>
    </p:spTree>
    <p:extLst>
      <p:ext uri="{BB962C8B-B14F-4D97-AF65-F5344CB8AC3E}">
        <p14:creationId xmlns:p14="http://schemas.microsoft.com/office/powerpoint/2010/main" val="32400263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noProof="0" dirty="0"/>
              <a:t>Boken heter “apokalypsen av Jesus Kristus”. Så vad säger Jesus? Han kommer till tals en hel del i boken!</a:t>
            </a:r>
          </a:p>
          <a:p>
            <a:endParaRPr lang="sv-SE" noProof="0" dirty="0"/>
          </a:p>
          <a:p>
            <a:r>
              <a:rPr lang="sv-SE" noProof="0" dirty="0"/>
              <a:t>I första kapitlet ser vi att Johannes träffar Jesus personligen:</a:t>
            </a:r>
          </a:p>
          <a:p>
            <a:endParaRPr lang="sv-SE"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i="1" kern="1200" dirty="0">
                <a:solidFill>
                  <a:schemeClr val="tx1"/>
                </a:solidFill>
                <a:effectLst/>
                <a:latin typeface="+mn-lt"/>
                <a:ea typeface="+mn-ea"/>
                <a:cs typeface="+mn-cs"/>
              </a:rPr>
              <a:t>När jag </a:t>
            </a:r>
            <a:r>
              <a:rPr lang="sv-SE" sz="1200" kern="1200" dirty="0">
                <a:solidFill>
                  <a:schemeClr val="tx1"/>
                </a:solidFill>
                <a:effectLst/>
                <a:latin typeface="+mn-lt"/>
                <a:ea typeface="+mn-ea"/>
                <a:cs typeface="+mn-cs"/>
              </a:rPr>
              <a:t>[Johannes]</a:t>
            </a:r>
            <a:r>
              <a:rPr lang="sv-SE" sz="1200" i="1" kern="1200" dirty="0">
                <a:solidFill>
                  <a:schemeClr val="tx1"/>
                </a:solidFill>
                <a:effectLst/>
                <a:latin typeface="+mn-lt"/>
                <a:ea typeface="+mn-ea"/>
                <a:cs typeface="+mn-cs"/>
              </a:rPr>
              <a:t> såg honom, föll jag ner som död för hans fötter, och han lade sin högra hand på mig och sade: "Var inte förskräckt. Jag är den förste och den siste och den levande. Jag var död, och se, jag lever i evigheternas evigheter och har nycklarna till döden och helvetet. Skriv alltså ner vad du har sett och vad som är och vad som skall ske härefter.</a:t>
            </a:r>
            <a:r>
              <a:rPr lang="sv-SE" sz="1200" kern="1200" dirty="0">
                <a:solidFill>
                  <a:schemeClr val="tx1"/>
                </a:solidFill>
                <a:effectLst/>
                <a:latin typeface="+mn-lt"/>
                <a:ea typeface="+mn-ea"/>
                <a:cs typeface="+mn-cs"/>
              </a:rPr>
              <a:t> (Upp 1:17-19)</a:t>
            </a:r>
          </a:p>
          <a:p>
            <a:endParaRPr lang="sv-SE" noProof="0" dirty="0"/>
          </a:p>
          <a:p>
            <a:r>
              <a:rPr lang="sv-SE" noProof="0" dirty="0"/>
              <a:t>Senare återkommer Jesu röst:</a:t>
            </a:r>
          </a:p>
          <a:p>
            <a:endParaRPr lang="sv-SE"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i="1" kern="1200" dirty="0">
                <a:solidFill>
                  <a:schemeClr val="tx1"/>
                </a:solidFill>
                <a:effectLst/>
                <a:latin typeface="+mn-lt"/>
                <a:ea typeface="+mn-ea"/>
                <a:cs typeface="+mn-cs"/>
              </a:rPr>
              <a:t>Därefter såg jag </a:t>
            </a:r>
            <a:r>
              <a:rPr lang="sv-SE" sz="1200" kern="1200" dirty="0">
                <a:solidFill>
                  <a:schemeClr val="tx1"/>
                </a:solidFill>
                <a:effectLst/>
                <a:latin typeface="+mn-lt"/>
                <a:ea typeface="+mn-ea"/>
                <a:cs typeface="+mn-cs"/>
              </a:rPr>
              <a:t>[Johannes],</a:t>
            </a:r>
            <a:r>
              <a:rPr lang="sv-SE" sz="1200" i="1" kern="1200" dirty="0">
                <a:solidFill>
                  <a:schemeClr val="tx1"/>
                </a:solidFill>
                <a:effectLst/>
                <a:latin typeface="+mn-lt"/>
                <a:ea typeface="+mn-ea"/>
                <a:cs typeface="+mn-cs"/>
              </a:rPr>
              <a:t> och se, en dörr stod öppen i himlen, och den röst jag först hade hört tala till mig, som en basun, sade: "Kom hit upp, så skall jag visa dig vad som måste ske härefter." </a:t>
            </a:r>
            <a:r>
              <a:rPr lang="sv-SE" sz="1200" kern="1200" dirty="0">
                <a:solidFill>
                  <a:schemeClr val="tx1"/>
                </a:solidFill>
                <a:effectLst/>
                <a:latin typeface="+mn-lt"/>
                <a:ea typeface="+mn-ea"/>
                <a:cs typeface="+mn-cs"/>
              </a:rPr>
              <a:t>(Upp 4:1)</a:t>
            </a:r>
          </a:p>
          <a:p>
            <a:endParaRPr lang="sv-SE" noProof="0" dirty="0"/>
          </a:p>
          <a:p>
            <a:r>
              <a:rPr lang="sv-SE" noProof="0" dirty="0"/>
              <a:t>Läser man boken bokstavligen, så blir dessa två verser en tolkningsnyckel!</a:t>
            </a:r>
          </a:p>
          <a:p>
            <a:endParaRPr lang="sv-SE" noProof="0" dirty="0"/>
          </a:p>
        </p:txBody>
      </p:sp>
      <p:sp>
        <p:nvSpPr>
          <p:cNvPr id="4" name="Slide Number Placeholder 3"/>
          <p:cNvSpPr>
            <a:spLocks noGrp="1"/>
          </p:cNvSpPr>
          <p:nvPr>
            <p:ph type="sldNum" sz="quarter" idx="5"/>
          </p:nvPr>
        </p:nvSpPr>
        <p:spPr/>
        <p:txBody>
          <a:bodyPr/>
          <a:lstStyle/>
          <a:p>
            <a:fld id="{D3176F9F-AAE5-49D7-BC94-F30CAB54C0E3}" type="slidenum">
              <a:rPr lang="en-US" smtClean="0"/>
              <a:t>13</a:t>
            </a:fld>
            <a:endParaRPr lang="en-US"/>
          </a:p>
        </p:txBody>
      </p:sp>
    </p:spTree>
    <p:extLst>
      <p:ext uri="{BB962C8B-B14F-4D97-AF65-F5344CB8AC3E}">
        <p14:creationId xmlns:p14="http://schemas.microsoft.com/office/powerpoint/2010/main" val="27209604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 </a:t>
            </a:r>
            <a:r>
              <a:rPr lang="en-US" dirty="0" err="1"/>
              <a:t>kommer</a:t>
            </a:r>
            <a:r>
              <a:rPr lang="en-US" dirty="0"/>
              <a:t> </a:t>
            </a:r>
            <a:r>
              <a:rPr lang="en-US" dirty="0" err="1"/>
              <a:t>inte</a:t>
            </a:r>
            <a:r>
              <a:rPr lang="en-US" dirty="0"/>
              <a:t> </a:t>
            </a:r>
            <a:r>
              <a:rPr lang="en-US" dirty="0" err="1"/>
              <a:t>prata</a:t>
            </a:r>
            <a:r>
              <a:rPr lang="en-US" dirty="0"/>
              <a:t> om: </a:t>
            </a:r>
          </a:p>
          <a:p>
            <a:r>
              <a:rPr lang="en-US" dirty="0" err="1"/>
              <a:t>Evigheten</a:t>
            </a:r>
            <a:endParaRPr lang="en-US" dirty="0"/>
          </a:p>
          <a:p>
            <a:r>
              <a:rPr lang="en-US" dirty="0"/>
              <a:t>1000-åriga </a:t>
            </a:r>
            <a:r>
              <a:rPr lang="en-US" dirty="0" err="1"/>
              <a:t>riket</a:t>
            </a:r>
            <a:endParaRPr lang="en-US" dirty="0"/>
          </a:p>
          <a:p>
            <a:r>
              <a:rPr lang="en-US" dirty="0"/>
              <a:t>Den </a:t>
            </a:r>
            <a:r>
              <a:rPr lang="en-US" dirty="0" err="1"/>
              <a:t>slutliga</a:t>
            </a:r>
            <a:r>
              <a:rPr lang="en-US" dirty="0"/>
              <a:t> </a:t>
            </a:r>
            <a:r>
              <a:rPr lang="en-US" dirty="0" err="1"/>
              <a:t>domen</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176F9F-AAE5-49D7-BC94-F30CAB54C0E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41105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176F9F-AAE5-49D7-BC94-F30CAB54C0E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248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176F9F-AAE5-49D7-BC94-F30CAB54C0E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4996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176F9F-AAE5-49D7-BC94-F30CAB54C0E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3055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sz="1200" kern="1200" noProof="0" dirty="0">
                <a:solidFill>
                  <a:schemeClr val="tx1"/>
                </a:solidFill>
                <a:effectLst/>
                <a:latin typeface="+mn-lt"/>
                <a:ea typeface="+mn-ea"/>
                <a:cs typeface="+mn-cs"/>
              </a:rPr>
              <a:t>Yttersta tiden – handlar om tiden kring Jesu återkomst</a:t>
            </a:r>
          </a:p>
          <a:p>
            <a:endParaRPr lang="sv-SE" sz="1200" kern="1200" noProof="0" dirty="0">
              <a:solidFill>
                <a:schemeClr val="tx1"/>
              </a:solidFill>
              <a:effectLst/>
              <a:latin typeface="+mn-lt"/>
              <a:ea typeface="+mn-ea"/>
              <a:cs typeface="+mn-cs"/>
            </a:endParaRPr>
          </a:p>
          <a:p>
            <a:r>
              <a:rPr lang="sv-SE" sz="1200" kern="1200" noProof="0" dirty="0">
                <a:solidFill>
                  <a:schemeClr val="tx1"/>
                </a:solidFill>
                <a:effectLst/>
                <a:latin typeface="+mn-lt"/>
                <a:ea typeface="+mn-ea"/>
                <a:cs typeface="+mn-cs"/>
              </a:rPr>
              <a:t>Yttersta tiden - i grunden ett budskap om hopp och längtan. </a:t>
            </a:r>
          </a:p>
          <a:p>
            <a:endParaRPr lang="sv-SE" sz="1200" kern="1200" noProof="0" dirty="0">
              <a:solidFill>
                <a:schemeClr val="tx1"/>
              </a:solidFill>
              <a:effectLst/>
              <a:latin typeface="+mn-lt"/>
              <a:ea typeface="+mn-ea"/>
              <a:cs typeface="+mn-cs"/>
            </a:endParaRPr>
          </a:p>
          <a:p>
            <a:r>
              <a:rPr lang="sv-SE" sz="1200" kern="1200" noProof="0" dirty="0">
                <a:solidFill>
                  <a:schemeClr val="tx1"/>
                </a:solidFill>
                <a:effectLst/>
                <a:latin typeface="+mn-lt"/>
                <a:ea typeface="+mn-ea"/>
                <a:cs typeface="+mn-cs"/>
              </a:rPr>
              <a:t>Vi längtar efter en ny värld, där folk skall ”</a:t>
            </a:r>
            <a:r>
              <a:rPr lang="sv-SE" sz="1200" i="1" kern="1200" noProof="0" dirty="0">
                <a:solidFill>
                  <a:schemeClr val="tx1"/>
                </a:solidFill>
                <a:effectLst/>
                <a:latin typeface="+mn-lt"/>
                <a:ea typeface="+mn-ea"/>
                <a:cs typeface="+mn-cs"/>
              </a:rPr>
              <a:t>smida sina svärd till plogbillar</a:t>
            </a:r>
            <a:r>
              <a:rPr lang="sv-SE" sz="1200" kern="1200" noProof="0" dirty="0">
                <a:solidFill>
                  <a:schemeClr val="tx1"/>
                </a:solidFill>
                <a:effectLst/>
                <a:latin typeface="+mn-lt"/>
                <a:ea typeface="+mn-ea"/>
                <a:cs typeface="+mn-cs"/>
              </a:rPr>
              <a:t>”. (</a:t>
            </a:r>
            <a:r>
              <a:rPr lang="sv-SE" sz="1200" kern="1200" noProof="0" dirty="0" err="1">
                <a:solidFill>
                  <a:schemeClr val="tx1"/>
                </a:solidFill>
                <a:effectLst/>
                <a:latin typeface="+mn-lt"/>
                <a:ea typeface="+mn-ea"/>
                <a:cs typeface="+mn-cs"/>
              </a:rPr>
              <a:t>Jes</a:t>
            </a:r>
            <a:r>
              <a:rPr lang="sv-SE" sz="1200" kern="1200" noProof="0" dirty="0">
                <a:solidFill>
                  <a:schemeClr val="tx1"/>
                </a:solidFill>
                <a:effectLst/>
                <a:latin typeface="+mn-lt"/>
                <a:ea typeface="+mn-ea"/>
                <a:cs typeface="+mn-cs"/>
              </a:rPr>
              <a:t> 2:4)</a:t>
            </a:r>
          </a:p>
          <a:p>
            <a:r>
              <a:rPr lang="sv-SE" sz="1200" kern="1200" noProof="0" dirty="0">
                <a:solidFill>
                  <a:schemeClr val="tx1"/>
                </a:solidFill>
                <a:effectLst/>
                <a:latin typeface="+mn-lt"/>
                <a:ea typeface="+mn-ea"/>
                <a:cs typeface="+mn-cs"/>
              </a:rPr>
              <a:t>Fred på alla sätt – människor emellan, i naturen</a:t>
            </a:r>
          </a:p>
          <a:p>
            <a:endParaRPr lang="sv-SE" sz="1200"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noProof="0" dirty="0">
                <a:solidFill>
                  <a:schemeClr val="tx1"/>
                </a:solidFill>
                <a:effectLst/>
                <a:latin typeface="+mn-lt"/>
                <a:ea typeface="+mn-ea"/>
                <a:cs typeface="+mn-cs"/>
              </a:rPr>
              <a:t>Jesus kallar tiden precis före hans återkomst för ”</a:t>
            </a:r>
            <a:r>
              <a:rPr lang="sv-SE" sz="1200" i="1" kern="1200" noProof="0" dirty="0">
                <a:solidFill>
                  <a:schemeClr val="tx1"/>
                </a:solidFill>
                <a:effectLst/>
                <a:latin typeface="+mn-lt"/>
                <a:ea typeface="+mn-ea"/>
                <a:cs typeface="+mn-cs"/>
              </a:rPr>
              <a:t>födslovåndorna</a:t>
            </a:r>
            <a:r>
              <a:rPr lang="sv-SE" sz="1200" kern="1200" noProof="0" dirty="0">
                <a:solidFill>
                  <a:schemeClr val="tx1"/>
                </a:solidFill>
                <a:effectLst/>
                <a:latin typeface="+mn-lt"/>
                <a:ea typeface="+mn-ea"/>
                <a:cs typeface="+mn-cs"/>
              </a:rPr>
              <a:t>”: efter en lång väntan kommer en kort period av smärta, som leder till nytt liv. Så blir det också med Jesu återkomst. Då är det bra att veta vad som kommer att hända under den smärtsamma perioden, så att man kan förbereda sig och inte fångas av panik när man är mitt i. Det är anledningen till att Bibeln skriver så mycket om den yttersta tiden.</a:t>
            </a:r>
          </a:p>
          <a:p>
            <a:endParaRPr lang="sv-SE"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noProof="0" dirty="0">
                <a:solidFill>
                  <a:schemeClr val="tx1"/>
                </a:solidFill>
                <a:effectLst/>
                <a:latin typeface="+mn-lt"/>
                <a:ea typeface="+mn-ea"/>
                <a:cs typeface="+mn-cs"/>
              </a:rPr>
              <a:t>Därför uppmanar Bibeln oss att vara vakna, så att vi inte blir överraskade eller rädda: </a:t>
            </a:r>
            <a:r>
              <a:rPr lang="sv-SE" sz="1200" i="1" kern="1200" noProof="0" dirty="0">
                <a:solidFill>
                  <a:schemeClr val="tx1"/>
                </a:solidFill>
                <a:effectLst/>
                <a:latin typeface="+mn-lt"/>
                <a:ea typeface="+mn-ea"/>
                <a:cs typeface="+mn-cs"/>
              </a:rPr>
              <a:t>… att Herrens dag kommer som en tjuv om natten. … Men ni, bröder, lever inte i mörker, så att den dagen kan överraska er som en tjuv. Ni är alla ljusets barn och dagens barn. Vi tillhör inte natten eller mörkret. Låt oss därför inte sova som de andra utan hålla oss vakna och nyktra. … </a:t>
            </a:r>
            <a:r>
              <a:rPr lang="sv-SE" sz="1200" kern="1200" noProof="0" dirty="0">
                <a:solidFill>
                  <a:schemeClr val="tx1"/>
                </a:solidFill>
                <a:effectLst/>
                <a:latin typeface="+mn-lt"/>
                <a:ea typeface="+mn-ea"/>
                <a:cs typeface="+mn-cs"/>
              </a:rPr>
              <a:t>(1 Tes 5:1-11)</a:t>
            </a:r>
          </a:p>
          <a:p>
            <a:endParaRPr lang="sv-SE" noProof="0" dirty="0"/>
          </a:p>
        </p:txBody>
      </p:sp>
      <p:sp>
        <p:nvSpPr>
          <p:cNvPr id="4" name="Slide Number Placeholder 3"/>
          <p:cNvSpPr>
            <a:spLocks noGrp="1"/>
          </p:cNvSpPr>
          <p:nvPr>
            <p:ph type="sldNum" sz="quarter" idx="5"/>
          </p:nvPr>
        </p:nvSpPr>
        <p:spPr/>
        <p:txBody>
          <a:bodyPr/>
          <a:lstStyle/>
          <a:p>
            <a:fld id="{D3176F9F-AAE5-49D7-BC94-F30CAB54C0E3}" type="slidenum">
              <a:rPr lang="en-US" smtClean="0"/>
              <a:t>4</a:t>
            </a:fld>
            <a:endParaRPr lang="en-US"/>
          </a:p>
        </p:txBody>
      </p:sp>
    </p:spTree>
    <p:extLst>
      <p:ext uri="{BB962C8B-B14F-4D97-AF65-F5344CB8AC3E}">
        <p14:creationId xmlns:p14="http://schemas.microsoft.com/office/powerpoint/2010/main" val="850200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176F9F-AAE5-49D7-BC94-F30CAB54C0E3}" type="slidenum">
              <a:rPr lang="en-US" smtClean="0"/>
              <a:t>5</a:t>
            </a:fld>
            <a:endParaRPr lang="en-US"/>
          </a:p>
        </p:txBody>
      </p:sp>
    </p:spTree>
    <p:extLst>
      <p:ext uri="{BB962C8B-B14F-4D97-AF65-F5344CB8AC3E}">
        <p14:creationId xmlns:p14="http://schemas.microsoft.com/office/powerpoint/2010/main" val="3318764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176F9F-AAE5-49D7-BC94-F30CAB54C0E3}" type="slidenum">
              <a:rPr lang="en-US" smtClean="0"/>
              <a:t>7</a:t>
            </a:fld>
            <a:endParaRPr lang="en-US"/>
          </a:p>
        </p:txBody>
      </p:sp>
    </p:spTree>
    <p:extLst>
      <p:ext uri="{BB962C8B-B14F-4D97-AF65-F5344CB8AC3E}">
        <p14:creationId xmlns:p14="http://schemas.microsoft.com/office/powerpoint/2010/main" val="32554562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noProof="0" dirty="0"/>
              <a:t>Vad säger Bibeln mer om den yttersta tiden?</a:t>
            </a:r>
          </a:p>
          <a:p>
            <a:endParaRPr lang="sv-SE" noProof="0" dirty="0"/>
          </a:p>
          <a:p>
            <a:r>
              <a:rPr lang="sv-SE" noProof="0" dirty="0"/>
              <a:t>Daniel + Uppenbarelseboken</a:t>
            </a:r>
          </a:p>
          <a:p>
            <a:endParaRPr lang="sv-SE" noProof="0" dirty="0"/>
          </a:p>
          <a:p>
            <a:r>
              <a:rPr lang="sv-SE" dirty="0"/>
              <a:t>Tillsammans formar de en bra bas för förståelse om den yttersta tiden. Utifrån denna bas kan man sedan utforska andra bibelställen om den yttersta tiden.</a:t>
            </a:r>
          </a:p>
        </p:txBody>
      </p:sp>
      <p:sp>
        <p:nvSpPr>
          <p:cNvPr id="4" name="Slide Number Placeholder 3"/>
          <p:cNvSpPr>
            <a:spLocks noGrp="1"/>
          </p:cNvSpPr>
          <p:nvPr>
            <p:ph type="sldNum" sz="quarter" idx="5"/>
          </p:nvPr>
        </p:nvSpPr>
        <p:spPr/>
        <p:txBody>
          <a:bodyPr/>
          <a:lstStyle/>
          <a:p>
            <a:fld id="{D3176F9F-AAE5-49D7-BC94-F30CAB54C0E3}" type="slidenum">
              <a:rPr lang="en-US" smtClean="0"/>
              <a:t>9</a:t>
            </a:fld>
            <a:endParaRPr lang="en-US"/>
          </a:p>
        </p:txBody>
      </p:sp>
    </p:spTree>
    <p:extLst>
      <p:ext uri="{BB962C8B-B14F-4D97-AF65-F5344CB8AC3E}">
        <p14:creationId xmlns:p14="http://schemas.microsoft.com/office/powerpoint/2010/main" val="38653443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sz="1200" kern="1200" noProof="0" dirty="0">
                <a:solidFill>
                  <a:schemeClr val="tx1"/>
                </a:solidFill>
                <a:effectLst/>
                <a:latin typeface="+mn-lt"/>
                <a:ea typeface="+mn-ea"/>
                <a:cs typeface="+mn-cs"/>
              </a:rPr>
              <a:t>Vem? ”</a:t>
            </a:r>
            <a:r>
              <a:rPr lang="sv-SE" sz="1200" i="1" kern="1200" noProof="0" dirty="0">
                <a:solidFill>
                  <a:schemeClr val="tx1"/>
                </a:solidFill>
                <a:effectLst/>
                <a:latin typeface="+mn-lt"/>
                <a:ea typeface="+mn-ea"/>
                <a:cs typeface="+mn-cs"/>
              </a:rPr>
              <a:t>Johannes</a:t>
            </a:r>
            <a:r>
              <a:rPr lang="sv-SE" sz="1200" kern="1200" noProof="0" dirty="0">
                <a:solidFill>
                  <a:schemeClr val="tx1"/>
                </a:solidFill>
                <a:effectLst/>
                <a:latin typeface="+mn-lt"/>
                <a:ea typeface="+mn-ea"/>
                <a:cs typeface="+mn-cs"/>
              </a:rPr>
              <a:t>”, en ”</a:t>
            </a:r>
            <a:r>
              <a:rPr lang="sv-SE" sz="1200" i="1" kern="1200" noProof="0" dirty="0">
                <a:solidFill>
                  <a:schemeClr val="tx1"/>
                </a:solidFill>
                <a:effectLst/>
                <a:latin typeface="+mn-lt"/>
                <a:ea typeface="+mn-ea"/>
                <a:cs typeface="+mn-cs"/>
              </a:rPr>
              <a:t>tjänare</a:t>
            </a:r>
            <a:r>
              <a:rPr lang="sv-SE" sz="1200" kern="1200" noProof="0" dirty="0">
                <a:solidFill>
                  <a:schemeClr val="tx1"/>
                </a:solidFill>
                <a:effectLst/>
                <a:latin typeface="+mn-lt"/>
                <a:ea typeface="+mn-ea"/>
                <a:cs typeface="+mn-cs"/>
              </a:rPr>
              <a:t>” och en ”</a:t>
            </a:r>
            <a:r>
              <a:rPr lang="sv-SE" sz="1200" i="1" kern="1200" noProof="0" dirty="0">
                <a:solidFill>
                  <a:schemeClr val="tx1"/>
                </a:solidFill>
                <a:effectLst/>
                <a:latin typeface="+mn-lt"/>
                <a:ea typeface="+mn-ea"/>
                <a:cs typeface="+mn-cs"/>
              </a:rPr>
              <a:t>broder</a:t>
            </a:r>
            <a:r>
              <a:rPr lang="sv-SE" sz="1200" kern="1200" noProof="0" dirty="0">
                <a:solidFill>
                  <a:schemeClr val="tx1"/>
                </a:solidFill>
                <a:effectLst/>
                <a:latin typeface="+mn-lt"/>
                <a:ea typeface="+mn-ea"/>
                <a:cs typeface="+mn-cs"/>
              </a:rPr>
              <a:t>”. Troligen är författaren samme Johannes som var lärjunge och nära vän till Jesus, tillika författare till Johannesevangeliet. Eller var det någon annan? Dionysios av Alexandria på 200-talet. Skrivstilen skiljer sig mellan Uppenbarelseboken och Johannesevangeliet. Författare skulle förmodligen inte ha valt titeln ”Johannes Uppenbarelse” utan ”Jesu Kristi Uppenbarelse” i enlighet med bokens första vers. Uppenbarelsen kommer från Jesus själv; Johannes är bara ett verktyg för att förmedla budskapet. Exakt vem Johannes var har egentligen ingen större betydelse.</a:t>
            </a:r>
          </a:p>
          <a:p>
            <a:endParaRPr lang="sv-SE" sz="1200" kern="1200" noProof="0" dirty="0">
              <a:solidFill>
                <a:schemeClr val="tx1"/>
              </a:solidFill>
              <a:effectLst/>
              <a:latin typeface="+mn-lt"/>
              <a:ea typeface="+mn-ea"/>
              <a:cs typeface="+mn-cs"/>
            </a:endParaRPr>
          </a:p>
          <a:p>
            <a:r>
              <a:rPr lang="sv-SE" sz="1200" kern="1200" noProof="0" dirty="0">
                <a:solidFill>
                  <a:schemeClr val="tx1"/>
                </a:solidFill>
                <a:effectLst/>
                <a:latin typeface="+mn-lt"/>
                <a:ea typeface="+mn-ea"/>
                <a:cs typeface="+mn-cs"/>
              </a:rPr>
              <a:t>Boken skrevs troligen runt år 95 e.Kr. Boken skrevs alltså efter förstörelsen av templet i Jerusalem. Förskingringen av judarna i Israel var redan i full gång. Även de kristna fick utstå förföljelse i hela romarriket. Anledningen till förföljelsen var förmodligen för att den dåvarande romerska kejsaren, Titus </a:t>
            </a:r>
            <a:r>
              <a:rPr lang="sv-SE" sz="1200" kern="1200" noProof="0" dirty="0" err="1">
                <a:solidFill>
                  <a:schemeClr val="tx1"/>
                </a:solidFill>
                <a:effectLst/>
                <a:latin typeface="+mn-lt"/>
                <a:ea typeface="+mn-ea"/>
                <a:cs typeface="+mn-cs"/>
              </a:rPr>
              <a:t>Flavius</a:t>
            </a:r>
            <a:r>
              <a:rPr lang="sv-SE" sz="1200" kern="1200" noProof="0" dirty="0">
                <a:solidFill>
                  <a:schemeClr val="tx1"/>
                </a:solidFill>
                <a:effectLst/>
                <a:latin typeface="+mn-lt"/>
                <a:ea typeface="+mn-ea"/>
                <a:cs typeface="+mn-cs"/>
              </a:rPr>
              <a:t> Domitianus (som regerade 81-96 e.Kr.), införde en personlighetskult där han skulle tilltalas som ”</a:t>
            </a:r>
            <a:r>
              <a:rPr lang="sv-SE" sz="1200" kern="1200" noProof="0" dirty="0" err="1">
                <a:solidFill>
                  <a:schemeClr val="tx1"/>
                </a:solidFill>
                <a:effectLst/>
                <a:latin typeface="+mn-lt"/>
                <a:ea typeface="+mn-ea"/>
                <a:cs typeface="+mn-cs"/>
              </a:rPr>
              <a:t>Dominus</a:t>
            </a:r>
            <a:r>
              <a:rPr lang="sv-SE" sz="1200" kern="1200" noProof="0" dirty="0">
                <a:solidFill>
                  <a:schemeClr val="tx1"/>
                </a:solidFill>
                <a:effectLst/>
                <a:latin typeface="+mn-lt"/>
                <a:ea typeface="+mn-ea"/>
                <a:cs typeface="+mn-cs"/>
              </a:rPr>
              <a:t> et Deus” (”Herre och Gud”). För kristna var ett sådant påbud omöjligt att lyda. Det är förmodligen det Johannes syftar på när han skriver att han delar i lidandet. </a:t>
            </a:r>
          </a:p>
          <a:p>
            <a:endParaRPr lang="sv-SE" sz="1200" kern="1200" noProof="0" dirty="0">
              <a:solidFill>
                <a:schemeClr val="tx1"/>
              </a:solidFill>
              <a:effectLst/>
              <a:latin typeface="+mn-lt"/>
              <a:ea typeface="+mn-ea"/>
              <a:cs typeface="+mn-cs"/>
            </a:endParaRPr>
          </a:p>
          <a:p>
            <a:r>
              <a:rPr lang="sv-SE" sz="1200" kern="1200" noProof="0" dirty="0">
                <a:solidFill>
                  <a:schemeClr val="tx1"/>
                </a:solidFill>
                <a:effectLst/>
                <a:latin typeface="+mn-lt"/>
                <a:ea typeface="+mn-ea"/>
                <a:cs typeface="+mn-cs"/>
              </a:rPr>
              <a:t>Skrev på ön </a:t>
            </a:r>
            <a:r>
              <a:rPr lang="sv-SE" sz="1200" kern="1200" noProof="0" dirty="0" err="1">
                <a:solidFill>
                  <a:schemeClr val="tx1"/>
                </a:solidFill>
                <a:effectLst/>
                <a:latin typeface="+mn-lt"/>
                <a:ea typeface="+mn-ea"/>
                <a:cs typeface="+mn-cs"/>
              </a:rPr>
              <a:t>Patmos</a:t>
            </a:r>
            <a:r>
              <a:rPr lang="sv-SE" sz="1200" kern="1200" noProof="0" dirty="0">
                <a:solidFill>
                  <a:schemeClr val="tx1"/>
                </a:solidFill>
                <a:effectLst/>
                <a:latin typeface="+mn-lt"/>
                <a:ea typeface="+mn-ea"/>
                <a:cs typeface="+mn-cs"/>
              </a:rPr>
              <a:t>. Ligger nära den dåvarande storstaden </a:t>
            </a:r>
            <a:r>
              <a:rPr lang="sv-SE" sz="1200" kern="1200" noProof="0" dirty="0" err="1">
                <a:solidFill>
                  <a:schemeClr val="tx1"/>
                </a:solidFill>
                <a:effectLst/>
                <a:latin typeface="+mn-lt"/>
                <a:ea typeface="+mn-ea"/>
                <a:cs typeface="+mn-cs"/>
              </a:rPr>
              <a:t>Efesus</a:t>
            </a:r>
            <a:r>
              <a:rPr lang="sv-SE" sz="1200" kern="1200" noProof="0" dirty="0">
                <a:solidFill>
                  <a:schemeClr val="tx1"/>
                </a:solidFill>
                <a:effectLst/>
                <a:latin typeface="+mn-lt"/>
                <a:ea typeface="+mn-ea"/>
                <a:cs typeface="+mn-cs"/>
              </a:rPr>
              <a:t>, som var huvudstad i den romerska provinsen </a:t>
            </a:r>
            <a:r>
              <a:rPr lang="sv-SE" sz="1200" kern="1200" noProof="0" dirty="0" err="1">
                <a:solidFill>
                  <a:schemeClr val="tx1"/>
                </a:solidFill>
                <a:effectLst/>
                <a:latin typeface="+mn-lt"/>
                <a:ea typeface="+mn-ea"/>
                <a:cs typeface="+mn-cs"/>
              </a:rPr>
              <a:t>Asia</a:t>
            </a:r>
            <a:r>
              <a:rPr lang="sv-SE" sz="1200" kern="1200" noProof="0" dirty="0">
                <a:solidFill>
                  <a:schemeClr val="tx1"/>
                </a:solidFill>
                <a:effectLst/>
                <a:latin typeface="+mn-lt"/>
                <a:ea typeface="+mn-ea"/>
                <a:cs typeface="+mn-cs"/>
              </a:rPr>
              <a:t>. </a:t>
            </a:r>
            <a:r>
              <a:rPr lang="sv-SE" sz="1200" kern="1200" noProof="0" dirty="0" err="1">
                <a:solidFill>
                  <a:schemeClr val="tx1"/>
                </a:solidFill>
                <a:effectLst/>
                <a:latin typeface="+mn-lt"/>
                <a:ea typeface="+mn-ea"/>
                <a:cs typeface="+mn-cs"/>
              </a:rPr>
              <a:t>Patmos</a:t>
            </a:r>
            <a:r>
              <a:rPr lang="sv-SE" sz="1200" kern="1200" noProof="0" dirty="0">
                <a:solidFill>
                  <a:schemeClr val="tx1"/>
                </a:solidFill>
                <a:effectLst/>
                <a:latin typeface="+mn-lt"/>
                <a:ea typeface="+mn-ea"/>
                <a:cs typeface="+mn-cs"/>
              </a:rPr>
              <a:t> var en fängelseö.</a:t>
            </a:r>
          </a:p>
          <a:p>
            <a:endParaRPr lang="sv-SE" sz="1200" kern="1200" noProof="0" dirty="0">
              <a:solidFill>
                <a:schemeClr val="tx1"/>
              </a:solidFill>
              <a:effectLst/>
              <a:latin typeface="+mn-lt"/>
              <a:ea typeface="+mn-ea"/>
              <a:cs typeface="+mn-cs"/>
            </a:endParaRPr>
          </a:p>
          <a:p>
            <a:r>
              <a:rPr lang="sv-SE" sz="1200" kern="1200" noProof="0" dirty="0">
                <a:solidFill>
                  <a:schemeClr val="tx1"/>
                </a:solidFill>
                <a:effectLst/>
                <a:latin typeface="+mn-lt"/>
                <a:ea typeface="+mn-ea"/>
                <a:cs typeface="+mn-cs"/>
              </a:rPr>
              <a:t>Varför? </a:t>
            </a:r>
          </a:p>
          <a:p>
            <a:pPr marL="171450" indent="-171450">
              <a:buFontTx/>
              <a:buChar char="-"/>
            </a:pPr>
            <a:r>
              <a:rPr lang="sv-SE" sz="1200" kern="1200" noProof="0" dirty="0">
                <a:solidFill>
                  <a:schemeClr val="tx1"/>
                </a:solidFill>
                <a:effectLst/>
                <a:latin typeface="+mn-lt"/>
                <a:ea typeface="+mn-ea"/>
                <a:cs typeface="+mn-cs"/>
              </a:rPr>
              <a:t>Tröst under en period av förföljelse.</a:t>
            </a:r>
          </a:p>
          <a:p>
            <a:pPr marL="171450" indent="-171450">
              <a:buFontTx/>
              <a:buChar char="-"/>
            </a:pPr>
            <a:r>
              <a:rPr lang="sv-SE" sz="1200" kern="1200" noProof="0" dirty="0">
                <a:solidFill>
                  <a:schemeClr val="tx1"/>
                </a:solidFill>
                <a:effectLst/>
                <a:latin typeface="+mn-lt"/>
                <a:ea typeface="+mn-ea"/>
                <a:cs typeface="+mn-cs"/>
              </a:rPr>
              <a:t>Hopp om Jesu återkomst.</a:t>
            </a:r>
          </a:p>
          <a:p>
            <a:pPr marL="171450" indent="-171450">
              <a:buFontTx/>
              <a:buChar char="-"/>
            </a:pPr>
            <a:r>
              <a:rPr lang="sv-SE" sz="1200" kern="1200" noProof="0" dirty="0">
                <a:solidFill>
                  <a:schemeClr val="tx1"/>
                </a:solidFill>
                <a:effectLst/>
                <a:latin typeface="+mn-lt"/>
                <a:ea typeface="+mn-ea"/>
                <a:cs typeface="+mn-cs"/>
              </a:rPr>
              <a:t>Hopp om det som kommer efter Jesu återkomst.</a:t>
            </a:r>
          </a:p>
          <a:p>
            <a:endParaRPr lang="sv-SE" noProof="0" dirty="0"/>
          </a:p>
          <a:p>
            <a:r>
              <a:rPr lang="sv-SE" sz="1200" kern="1200" noProof="0" dirty="0">
                <a:solidFill>
                  <a:schemeClr val="tx1"/>
                </a:solidFill>
                <a:effectLst/>
                <a:latin typeface="+mn-lt"/>
                <a:ea typeface="+mn-ea"/>
                <a:cs typeface="+mn-cs"/>
              </a:rPr>
              <a:t>Vad för typ av Bibelbok är Uppenbarelseboken? Den grekiska grundtexten säger att boken är ”apokalypsen av Jesus Kristus”. Idag syftar ordet apokalyps oftast på händelser kring jordens och mänsklighetens undergång. Men den ursprungliga betydelsen av ordet apokalyps är avslöjande eller just uppenbarelse. Boken avslöjar alltså saker som vi annars inte hade kunnat veta. Boken är med andra ord profetisk, något som bekräftas både i början och på slutet av boken. Tolkningarna går isär om när dessa profetior går i uppfyllelse. </a:t>
            </a:r>
            <a:r>
              <a:rPr lang="sv-SE" sz="1200" kern="1200" noProof="0" dirty="0">
                <a:solidFill>
                  <a:schemeClr val="tx1"/>
                </a:solidFill>
                <a:effectLst/>
                <a:latin typeface="+mn-lt"/>
                <a:ea typeface="+mn-ea"/>
                <a:cs typeface="+mn-cs"/>
                <a:sym typeface="Wingdings" panose="05000000000000000000" pitchFamily="2" charset="2"/>
              </a:rPr>
              <a:t> nästa sida</a:t>
            </a:r>
          </a:p>
          <a:p>
            <a:endParaRPr lang="en-US" dirty="0"/>
          </a:p>
        </p:txBody>
      </p:sp>
      <p:sp>
        <p:nvSpPr>
          <p:cNvPr id="4" name="Slide Number Placeholder 3"/>
          <p:cNvSpPr>
            <a:spLocks noGrp="1"/>
          </p:cNvSpPr>
          <p:nvPr>
            <p:ph type="sldNum" sz="quarter" idx="5"/>
          </p:nvPr>
        </p:nvSpPr>
        <p:spPr/>
        <p:txBody>
          <a:bodyPr/>
          <a:lstStyle/>
          <a:p>
            <a:fld id="{D3176F9F-AAE5-49D7-BC94-F30CAB54C0E3}" type="slidenum">
              <a:rPr lang="en-US" smtClean="0"/>
              <a:t>10</a:t>
            </a:fld>
            <a:endParaRPr lang="en-US"/>
          </a:p>
        </p:txBody>
      </p:sp>
    </p:spTree>
    <p:extLst>
      <p:ext uri="{BB962C8B-B14F-4D97-AF65-F5344CB8AC3E}">
        <p14:creationId xmlns:p14="http://schemas.microsoft.com/office/powerpoint/2010/main" val="37351066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noProof="0" dirty="0"/>
              <a:t>Varför läser vi boken så sällan?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SE" noProof="0" dirty="0"/>
              <a:t>Lite svårtillgänglig. Man kan inte bara lyfta ut en vers som i evangelierna eller breven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SE" noProof="0" dirty="0"/>
              <a:t>Det finns många tolkningar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noProof="0" dirty="0"/>
              <a:t>(1) Allt som beskrivs i Uppenbarelseboken har redan hänt. Hände under första seklet. Även Jesu återkomst har då redan hänt. I den unga kyrkan fanns sådana tankar. Inte många anhängare idag.</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noProof="0" dirty="0"/>
              <a:t> </a:t>
            </a:r>
            <a:r>
              <a:rPr lang="sv-SE" sz="1200" i="1" kern="1200" noProof="0" dirty="0">
                <a:solidFill>
                  <a:schemeClr val="tx1"/>
                </a:solidFill>
                <a:effectLst/>
                <a:latin typeface="+mn-lt"/>
                <a:ea typeface="+mn-ea"/>
                <a:cs typeface="+mn-cs"/>
              </a:rPr>
              <a:t>När det gäller vår Herre Jesu Kristi ankomst och hur vi skall samlas hos honom, ber vi er, bröder, att inte så plötsligt tappa fattningen och bli skrämda, vare sig av någon ande eller av något ord eller brev, som påstås komma från oss och som går ut på att Herrens dag har kommit. Låt ingen bedra er på något sätt.</a:t>
            </a:r>
            <a:r>
              <a:rPr lang="sv-SE" sz="1200" kern="1200" noProof="0" dirty="0">
                <a:solidFill>
                  <a:schemeClr val="tx1"/>
                </a:solidFill>
                <a:effectLst/>
                <a:latin typeface="+mn-lt"/>
                <a:ea typeface="+mn-ea"/>
                <a:cs typeface="+mn-cs"/>
              </a:rPr>
              <a:t> (2 Tess 2:1-3)</a:t>
            </a:r>
          </a:p>
          <a:p>
            <a:pPr marL="0" indent="0">
              <a:buNone/>
            </a:pPr>
            <a:endParaRPr lang="sv-SE" noProof="0" dirty="0"/>
          </a:p>
          <a:p>
            <a:pPr marL="0" indent="0">
              <a:buNone/>
            </a:pPr>
            <a:r>
              <a:rPr lang="sv-SE" noProof="0" dirty="0"/>
              <a:t>2 Tess skrevs förmodligen år 51 eller 52 e.Kr. Det var innan Jerusalem och templet förstördes av romarna år 70 e.Kr. Uppenbarelseboken skrevs runt år 95 e.Kr.</a:t>
            </a:r>
          </a:p>
          <a:p>
            <a:pPr marL="0" indent="0">
              <a:buNone/>
            </a:pPr>
            <a:endParaRPr lang="sv-SE" noProof="0" dirty="0"/>
          </a:p>
          <a:p>
            <a:pPr marL="0" indent="0">
              <a:buNone/>
            </a:pPr>
            <a:r>
              <a:rPr lang="sv-SE" noProof="0" dirty="0"/>
              <a:t>(2) Allt ska tolkas symboliskt. Boken beskriver en tidlösa kampen mellan gott och ont.</a:t>
            </a:r>
          </a:p>
          <a:p>
            <a:pPr marL="0" indent="0">
              <a:buNone/>
            </a:pPr>
            <a:endParaRPr lang="sv-SE" noProof="0" dirty="0"/>
          </a:p>
          <a:p>
            <a:pPr marL="0" indent="0">
              <a:buNone/>
            </a:pPr>
            <a:r>
              <a:rPr lang="sv-SE" noProof="0" dirty="0"/>
              <a:t>(3) Boken ska tas bokstavligen. Största delen av boken handlar om framtiden, och mestadels om den yttersta tiden.</a:t>
            </a:r>
          </a:p>
          <a:p>
            <a:pPr marL="0" indent="0">
              <a:buNone/>
            </a:pPr>
            <a:endParaRPr lang="sv-SE" noProof="0" dirty="0"/>
          </a:p>
          <a:p>
            <a:pPr marL="0" indent="0">
              <a:buNone/>
            </a:pPr>
            <a:r>
              <a:rPr lang="sv-SE" noProof="0" dirty="0"/>
              <a:t>(4) Symbolisk kyrkohistoria.</a:t>
            </a:r>
          </a:p>
          <a:p>
            <a:pPr marL="0" indent="0">
              <a:buNone/>
            </a:pPr>
            <a:endParaRPr lang="sv-SE" noProof="0" dirty="0"/>
          </a:p>
          <a:p>
            <a:pPr marL="0" indent="0">
              <a:buNone/>
            </a:pPr>
            <a:endParaRPr lang="sv-SE" noProof="0" dirty="0"/>
          </a:p>
          <a:p>
            <a:pPr marL="0" indent="0">
              <a:buNone/>
            </a:pPr>
            <a:r>
              <a:rPr lang="sv-SE" noProof="0" dirty="0"/>
              <a:t>Förvirrande! Vem har rätt? </a:t>
            </a:r>
          </a:p>
          <a:p>
            <a:pPr marL="0" indent="0">
              <a:buNone/>
            </a:pPr>
            <a:r>
              <a:rPr lang="sv-SE" noProof="0" dirty="0"/>
              <a:t>Vi kan undvika frågan och sluta läsa boken.</a:t>
            </a:r>
          </a:p>
          <a:p>
            <a:pPr marL="0" indent="0">
              <a:buNone/>
            </a:pPr>
            <a:r>
              <a:rPr lang="sv-SE" noProof="0" dirty="0"/>
              <a:t>Vad säger boken själv? </a:t>
            </a:r>
            <a:r>
              <a:rPr lang="sv-SE" sz="1200" kern="1200" dirty="0">
                <a:solidFill>
                  <a:schemeClr val="tx1"/>
                </a:solidFill>
                <a:effectLst/>
                <a:latin typeface="+mn-lt"/>
                <a:ea typeface="+mn-ea"/>
                <a:cs typeface="+mn-cs"/>
              </a:rPr>
              <a:t>”</a:t>
            </a:r>
            <a:r>
              <a:rPr lang="sv-SE" sz="1200" i="1" kern="1200" dirty="0">
                <a:solidFill>
                  <a:schemeClr val="tx1"/>
                </a:solidFill>
                <a:effectLst/>
                <a:latin typeface="+mn-lt"/>
                <a:ea typeface="+mn-ea"/>
                <a:cs typeface="+mn-cs"/>
              </a:rPr>
              <a:t>Försegla inte profetians ord i denna bok. Ty tiden är nära.</a:t>
            </a:r>
            <a:r>
              <a:rPr lang="sv-SE" sz="1200" kern="1200" dirty="0">
                <a:solidFill>
                  <a:schemeClr val="tx1"/>
                </a:solidFill>
                <a:effectLst/>
                <a:latin typeface="+mn-lt"/>
                <a:ea typeface="+mn-ea"/>
                <a:cs typeface="+mn-cs"/>
              </a:rPr>
              <a:t>” Upp 22:19</a:t>
            </a:r>
          </a:p>
          <a:p>
            <a:pPr marL="0" indent="0">
              <a:buNone/>
            </a:pPr>
            <a:r>
              <a:rPr lang="sv-SE" sz="1200" kern="1200" noProof="0" dirty="0">
                <a:solidFill>
                  <a:schemeClr val="tx1"/>
                </a:solidFill>
                <a:effectLst/>
                <a:latin typeface="+mn-lt"/>
                <a:ea typeface="+mn-ea"/>
                <a:cs typeface="+mn-cs"/>
              </a:rPr>
              <a:t>Upp 1:3 ”</a:t>
            </a:r>
            <a:r>
              <a:rPr lang="sv-SE" sz="1200" b="0" i="0" kern="1200" dirty="0">
                <a:solidFill>
                  <a:schemeClr val="tx1"/>
                </a:solidFill>
                <a:effectLst/>
                <a:latin typeface="+mn-lt"/>
                <a:ea typeface="+mn-ea"/>
                <a:cs typeface="+mn-cs"/>
              </a:rPr>
              <a:t> </a:t>
            </a:r>
            <a:r>
              <a:rPr lang="sv-SE" sz="1200" b="0" i="1" kern="1200" dirty="0">
                <a:solidFill>
                  <a:schemeClr val="tx1"/>
                </a:solidFill>
                <a:effectLst/>
                <a:latin typeface="+mn-lt"/>
                <a:ea typeface="+mn-ea"/>
                <a:cs typeface="+mn-cs"/>
              </a:rPr>
              <a:t>Salig är den som läser upp och saliga är de som lyssnar till profetians ord och tar vara på det som är skrivet i den. Ty tiden är nära</a:t>
            </a:r>
            <a:r>
              <a:rPr lang="sv-SE" sz="1200" b="0" i="0" kern="1200" dirty="0">
                <a:solidFill>
                  <a:schemeClr val="tx1"/>
                </a:solidFill>
                <a:effectLst/>
                <a:latin typeface="+mn-lt"/>
                <a:ea typeface="+mn-ea"/>
                <a:cs typeface="+mn-cs"/>
              </a:rPr>
              <a:t>.”</a:t>
            </a:r>
            <a:endParaRPr lang="sv-SE" noProof="0" dirty="0"/>
          </a:p>
          <a:p>
            <a:pPr lvl="0"/>
            <a:r>
              <a:rPr lang="sv-SE" noProof="0" dirty="0"/>
              <a:t>Boken är kanske svår att läsa, men inte omöjlig</a:t>
            </a:r>
          </a:p>
          <a:p>
            <a:pPr marL="0" indent="0">
              <a:buNone/>
            </a:pPr>
            <a:r>
              <a:rPr lang="sv-SE" dirty="0"/>
              <a:t>Symbolisk eller bokstavlig?</a:t>
            </a:r>
          </a:p>
          <a:p>
            <a:pPr marL="0" indent="0">
              <a:buNone/>
            </a:pPr>
            <a:endParaRPr lang="sv-SE" dirty="0"/>
          </a:p>
        </p:txBody>
      </p:sp>
      <p:sp>
        <p:nvSpPr>
          <p:cNvPr id="4" name="Slide Number Placeholder 3"/>
          <p:cNvSpPr>
            <a:spLocks noGrp="1"/>
          </p:cNvSpPr>
          <p:nvPr>
            <p:ph type="sldNum" sz="quarter" idx="5"/>
          </p:nvPr>
        </p:nvSpPr>
        <p:spPr/>
        <p:txBody>
          <a:bodyPr/>
          <a:lstStyle/>
          <a:p>
            <a:fld id="{D3176F9F-AAE5-49D7-BC94-F30CAB54C0E3}" type="slidenum">
              <a:rPr lang="en-US" smtClean="0"/>
              <a:t>11</a:t>
            </a:fld>
            <a:endParaRPr lang="en-US"/>
          </a:p>
        </p:txBody>
      </p:sp>
    </p:spTree>
    <p:extLst>
      <p:ext uri="{BB962C8B-B14F-4D97-AF65-F5344CB8AC3E}">
        <p14:creationId xmlns:p14="http://schemas.microsoft.com/office/powerpoint/2010/main" val="5437390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C183A-83B5-4710-A201-75F182882D2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011491A-6B89-4EDC-AFB2-ED612B788C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911C17A-59D8-4426-AC8E-9DCAD88F719C}"/>
              </a:ext>
            </a:extLst>
          </p:cNvPr>
          <p:cNvSpPr>
            <a:spLocks noGrp="1"/>
          </p:cNvSpPr>
          <p:nvPr>
            <p:ph type="dt" sz="half" idx="10"/>
          </p:nvPr>
        </p:nvSpPr>
        <p:spPr/>
        <p:txBody>
          <a:bodyPr/>
          <a:lstStyle/>
          <a:p>
            <a:fld id="{F80ADE5D-843C-4947-9AF1-FB10988E70FC}" type="datetimeFigureOut">
              <a:rPr lang="en-US" smtClean="0"/>
              <a:t>7/9/2021</a:t>
            </a:fld>
            <a:endParaRPr lang="en-US"/>
          </a:p>
        </p:txBody>
      </p:sp>
      <p:sp>
        <p:nvSpPr>
          <p:cNvPr id="5" name="Footer Placeholder 4">
            <a:extLst>
              <a:ext uri="{FF2B5EF4-FFF2-40B4-BE49-F238E27FC236}">
                <a16:creationId xmlns:a16="http://schemas.microsoft.com/office/drawing/2014/main" id="{6AE775CD-BB68-468F-B370-DF4A55691D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74CE36-5CF0-49FB-BF45-7E6E03E98F42}"/>
              </a:ext>
            </a:extLst>
          </p:cNvPr>
          <p:cNvSpPr>
            <a:spLocks noGrp="1"/>
          </p:cNvSpPr>
          <p:nvPr>
            <p:ph type="sldNum" sz="quarter" idx="12"/>
          </p:nvPr>
        </p:nvSpPr>
        <p:spPr/>
        <p:txBody>
          <a:bodyPr/>
          <a:lstStyle/>
          <a:p>
            <a:fld id="{3FE092AE-BCD5-461B-AB80-8CE61701B1EC}" type="slidenum">
              <a:rPr lang="en-US" smtClean="0"/>
              <a:t>‹#›</a:t>
            </a:fld>
            <a:endParaRPr lang="en-US"/>
          </a:p>
        </p:txBody>
      </p:sp>
    </p:spTree>
    <p:extLst>
      <p:ext uri="{BB962C8B-B14F-4D97-AF65-F5344CB8AC3E}">
        <p14:creationId xmlns:p14="http://schemas.microsoft.com/office/powerpoint/2010/main" val="367409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BEE69-D8D2-40F3-AD34-0E536589AE9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6D38657-9758-43E9-88A0-4F8218EAD7E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02D026-742F-4F47-839B-4C27AD00FBA0}"/>
              </a:ext>
            </a:extLst>
          </p:cNvPr>
          <p:cNvSpPr>
            <a:spLocks noGrp="1"/>
          </p:cNvSpPr>
          <p:nvPr>
            <p:ph type="dt" sz="half" idx="10"/>
          </p:nvPr>
        </p:nvSpPr>
        <p:spPr/>
        <p:txBody>
          <a:bodyPr/>
          <a:lstStyle/>
          <a:p>
            <a:fld id="{F80ADE5D-843C-4947-9AF1-FB10988E70FC}" type="datetimeFigureOut">
              <a:rPr lang="en-US" smtClean="0"/>
              <a:t>7/9/2021</a:t>
            </a:fld>
            <a:endParaRPr lang="en-US"/>
          </a:p>
        </p:txBody>
      </p:sp>
      <p:sp>
        <p:nvSpPr>
          <p:cNvPr id="5" name="Footer Placeholder 4">
            <a:extLst>
              <a:ext uri="{FF2B5EF4-FFF2-40B4-BE49-F238E27FC236}">
                <a16:creationId xmlns:a16="http://schemas.microsoft.com/office/drawing/2014/main" id="{F96E05E5-1C9F-4B42-BF68-2CF2DF913B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5521ED-5357-451F-9C84-5E2A6AF3B4EA}"/>
              </a:ext>
            </a:extLst>
          </p:cNvPr>
          <p:cNvSpPr>
            <a:spLocks noGrp="1"/>
          </p:cNvSpPr>
          <p:nvPr>
            <p:ph type="sldNum" sz="quarter" idx="12"/>
          </p:nvPr>
        </p:nvSpPr>
        <p:spPr/>
        <p:txBody>
          <a:bodyPr/>
          <a:lstStyle/>
          <a:p>
            <a:fld id="{3FE092AE-BCD5-461B-AB80-8CE61701B1EC}" type="slidenum">
              <a:rPr lang="en-US" smtClean="0"/>
              <a:t>‹#›</a:t>
            </a:fld>
            <a:endParaRPr lang="en-US"/>
          </a:p>
        </p:txBody>
      </p:sp>
    </p:spTree>
    <p:extLst>
      <p:ext uri="{BB962C8B-B14F-4D97-AF65-F5344CB8AC3E}">
        <p14:creationId xmlns:p14="http://schemas.microsoft.com/office/powerpoint/2010/main" val="3970686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505539-B018-4E4B-8A02-58734B6822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4AD998-B815-4F0D-8900-6ABFEC5FACF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BD5394-215C-45C6-BA84-0597AC6B3E8A}"/>
              </a:ext>
            </a:extLst>
          </p:cNvPr>
          <p:cNvSpPr>
            <a:spLocks noGrp="1"/>
          </p:cNvSpPr>
          <p:nvPr>
            <p:ph type="dt" sz="half" idx="10"/>
          </p:nvPr>
        </p:nvSpPr>
        <p:spPr/>
        <p:txBody>
          <a:bodyPr/>
          <a:lstStyle/>
          <a:p>
            <a:fld id="{F80ADE5D-843C-4947-9AF1-FB10988E70FC}" type="datetimeFigureOut">
              <a:rPr lang="en-US" smtClean="0"/>
              <a:t>7/9/2021</a:t>
            </a:fld>
            <a:endParaRPr lang="en-US"/>
          </a:p>
        </p:txBody>
      </p:sp>
      <p:sp>
        <p:nvSpPr>
          <p:cNvPr id="5" name="Footer Placeholder 4">
            <a:extLst>
              <a:ext uri="{FF2B5EF4-FFF2-40B4-BE49-F238E27FC236}">
                <a16:creationId xmlns:a16="http://schemas.microsoft.com/office/drawing/2014/main" id="{AE71DE39-CC9C-4F64-B974-B9E036D240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376285-2724-4D14-B032-5702D7A73D1F}"/>
              </a:ext>
            </a:extLst>
          </p:cNvPr>
          <p:cNvSpPr>
            <a:spLocks noGrp="1"/>
          </p:cNvSpPr>
          <p:nvPr>
            <p:ph type="sldNum" sz="quarter" idx="12"/>
          </p:nvPr>
        </p:nvSpPr>
        <p:spPr/>
        <p:txBody>
          <a:bodyPr/>
          <a:lstStyle/>
          <a:p>
            <a:fld id="{3FE092AE-BCD5-461B-AB80-8CE61701B1EC}" type="slidenum">
              <a:rPr lang="en-US" smtClean="0"/>
              <a:t>‹#›</a:t>
            </a:fld>
            <a:endParaRPr lang="en-US"/>
          </a:p>
        </p:txBody>
      </p:sp>
    </p:spTree>
    <p:extLst>
      <p:ext uri="{BB962C8B-B14F-4D97-AF65-F5344CB8AC3E}">
        <p14:creationId xmlns:p14="http://schemas.microsoft.com/office/powerpoint/2010/main" val="34003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43125-B02A-4566-A405-418CE2C8A3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EDCBF4-F0BF-4EC8-A9F4-9800D8CABE3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5578A9-F792-4928-863A-425F09184D22}"/>
              </a:ext>
            </a:extLst>
          </p:cNvPr>
          <p:cNvSpPr>
            <a:spLocks noGrp="1"/>
          </p:cNvSpPr>
          <p:nvPr>
            <p:ph type="dt" sz="half" idx="10"/>
          </p:nvPr>
        </p:nvSpPr>
        <p:spPr/>
        <p:txBody>
          <a:bodyPr/>
          <a:lstStyle/>
          <a:p>
            <a:fld id="{F80ADE5D-843C-4947-9AF1-FB10988E70FC}" type="datetimeFigureOut">
              <a:rPr lang="en-US" smtClean="0"/>
              <a:t>7/9/2021</a:t>
            </a:fld>
            <a:endParaRPr lang="en-US"/>
          </a:p>
        </p:txBody>
      </p:sp>
      <p:sp>
        <p:nvSpPr>
          <p:cNvPr id="5" name="Footer Placeholder 4">
            <a:extLst>
              <a:ext uri="{FF2B5EF4-FFF2-40B4-BE49-F238E27FC236}">
                <a16:creationId xmlns:a16="http://schemas.microsoft.com/office/drawing/2014/main" id="{2963B49F-7EEA-4EEF-9F01-C89E44A595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41E9E7-8562-4FA3-8AEC-E3C3C3C7C2D9}"/>
              </a:ext>
            </a:extLst>
          </p:cNvPr>
          <p:cNvSpPr>
            <a:spLocks noGrp="1"/>
          </p:cNvSpPr>
          <p:nvPr>
            <p:ph type="sldNum" sz="quarter" idx="12"/>
          </p:nvPr>
        </p:nvSpPr>
        <p:spPr/>
        <p:txBody>
          <a:bodyPr/>
          <a:lstStyle/>
          <a:p>
            <a:fld id="{3FE092AE-BCD5-461B-AB80-8CE61701B1EC}" type="slidenum">
              <a:rPr lang="en-US" smtClean="0"/>
              <a:t>‹#›</a:t>
            </a:fld>
            <a:endParaRPr lang="en-US"/>
          </a:p>
        </p:txBody>
      </p:sp>
    </p:spTree>
    <p:extLst>
      <p:ext uri="{BB962C8B-B14F-4D97-AF65-F5344CB8AC3E}">
        <p14:creationId xmlns:p14="http://schemas.microsoft.com/office/powerpoint/2010/main" val="1274853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F4847-197E-40F0-A878-0AA87C114FC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CD7E0F6-D60D-4374-95E0-2D01CAF782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4903709-E4D1-429A-811C-B39590E44F31}"/>
              </a:ext>
            </a:extLst>
          </p:cNvPr>
          <p:cNvSpPr>
            <a:spLocks noGrp="1"/>
          </p:cNvSpPr>
          <p:nvPr>
            <p:ph type="dt" sz="half" idx="10"/>
          </p:nvPr>
        </p:nvSpPr>
        <p:spPr/>
        <p:txBody>
          <a:bodyPr/>
          <a:lstStyle/>
          <a:p>
            <a:fld id="{F80ADE5D-843C-4947-9AF1-FB10988E70FC}" type="datetimeFigureOut">
              <a:rPr lang="en-US" smtClean="0"/>
              <a:t>7/9/2021</a:t>
            </a:fld>
            <a:endParaRPr lang="en-US"/>
          </a:p>
        </p:txBody>
      </p:sp>
      <p:sp>
        <p:nvSpPr>
          <p:cNvPr id="5" name="Footer Placeholder 4">
            <a:extLst>
              <a:ext uri="{FF2B5EF4-FFF2-40B4-BE49-F238E27FC236}">
                <a16:creationId xmlns:a16="http://schemas.microsoft.com/office/drawing/2014/main" id="{A3F54DAE-0108-4247-96DC-5A58DB0FB2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8763C7-1A38-4A3D-B350-0B0BBA89D6E6}"/>
              </a:ext>
            </a:extLst>
          </p:cNvPr>
          <p:cNvSpPr>
            <a:spLocks noGrp="1"/>
          </p:cNvSpPr>
          <p:nvPr>
            <p:ph type="sldNum" sz="quarter" idx="12"/>
          </p:nvPr>
        </p:nvSpPr>
        <p:spPr/>
        <p:txBody>
          <a:bodyPr/>
          <a:lstStyle/>
          <a:p>
            <a:fld id="{3FE092AE-BCD5-461B-AB80-8CE61701B1EC}" type="slidenum">
              <a:rPr lang="en-US" smtClean="0"/>
              <a:t>‹#›</a:t>
            </a:fld>
            <a:endParaRPr lang="en-US"/>
          </a:p>
        </p:txBody>
      </p:sp>
    </p:spTree>
    <p:extLst>
      <p:ext uri="{BB962C8B-B14F-4D97-AF65-F5344CB8AC3E}">
        <p14:creationId xmlns:p14="http://schemas.microsoft.com/office/powerpoint/2010/main" val="523350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82CA2-6EFC-483B-A3BD-02AF180F4D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3DFC84-A737-43D7-A9A7-9ECCACCC6A6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81328C6-C793-4790-B2FA-A74E8E19A85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2B13A0B-41DD-4820-8FE7-9468E03DAC2A}"/>
              </a:ext>
            </a:extLst>
          </p:cNvPr>
          <p:cNvSpPr>
            <a:spLocks noGrp="1"/>
          </p:cNvSpPr>
          <p:nvPr>
            <p:ph type="dt" sz="half" idx="10"/>
          </p:nvPr>
        </p:nvSpPr>
        <p:spPr/>
        <p:txBody>
          <a:bodyPr/>
          <a:lstStyle/>
          <a:p>
            <a:fld id="{F80ADE5D-843C-4947-9AF1-FB10988E70FC}" type="datetimeFigureOut">
              <a:rPr lang="en-US" smtClean="0"/>
              <a:t>7/9/2021</a:t>
            </a:fld>
            <a:endParaRPr lang="en-US"/>
          </a:p>
        </p:txBody>
      </p:sp>
      <p:sp>
        <p:nvSpPr>
          <p:cNvPr id="6" name="Footer Placeholder 5">
            <a:extLst>
              <a:ext uri="{FF2B5EF4-FFF2-40B4-BE49-F238E27FC236}">
                <a16:creationId xmlns:a16="http://schemas.microsoft.com/office/drawing/2014/main" id="{81C6E03A-4CCF-4E59-A2F7-9C535F1C3E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63FDF8-3A58-49B0-98A9-CFB5B5CE25F1}"/>
              </a:ext>
            </a:extLst>
          </p:cNvPr>
          <p:cNvSpPr>
            <a:spLocks noGrp="1"/>
          </p:cNvSpPr>
          <p:nvPr>
            <p:ph type="sldNum" sz="quarter" idx="12"/>
          </p:nvPr>
        </p:nvSpPr>
        <p:spPr/>
        <p:txBody>
          <a:bodyPr/>
          <a:lstStyle/>
          <a:p>
            <a:fld id="{3FE092AE-BCD5-461B-AB80-8CE61701B1EC}" type="slidenum">
              <a:rPr lang="en-US" smtClean="0"/>
              <a:t>‹#›</a:t>
            </a:fld>
            <a:endParaRPr lang="en-US"/>
          </a:p>
        </p:txBody>
      </p:sp>
    </p:spTree>
    <p:extLst>
      <p:ext uri="{BB962C8B-B14F-4D97-AF65-F5344CB8AC3E}">
        <p14:creationId xmlns:p14="http://schemas.microsoft.com/office/powerpoint/2010/main" val="3607314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717DB-0D21-4936-82DF-6582A6AFC1C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C883B1-7F1A-45F8-A4BD-2DC8251EF10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663A3D-6B3F-48A5-8265-D503456F251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C9C4D3-1A0C-492E-BC26-DAD48D2EE0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6F5D3CA-BE53-4359-BED2-7A48F3D609F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EBB7835-4813-48B1-A1C1-1CA8759B75D7}"/>
              </a:ext>
            </a:extLst>
          </p:cNvPr>
          <p:cNvSpPr>
            <a:spLocks noGrp="1"/>
          </p:cNvSpPr>
          <p:nvPr>
            <p:ph type="dt" sz="half" idx="10"/>
          </p:nvPr>
        </p:nvSpPr>
        <p:spPr/>
        <p:txBody>
          <a:bodyPr/>
          <a:lstStyle/>
          <a:p>
            <a:fld id="{F80ADE5D-843C-4947-9AF1-FB10988E70FC}" type="datetimeFigureOut">
              <a:rPr lang="en-US" smtClean="0"/>
              <a:t>7/9/2021</a:t>
            </a:fld>
            <a:endParaRPr lang="en-US"/>
          </a:p>
        </p:txBody>
      </p:sp>
      <p:sp>
        <p:nvSpPr>
          <p:cNvPr id="8" name="Footer Placeholder 7">
            <a:extLst>
              <a:ext uri="{FF2B5EF4-FFF2-40B4-BE49-F238E27FC236}">
                <a16:creationId xmlns:a16="http://schemas.microsoft.com/office/drawing/2014/main" id="{C3E6D19B-37BB-4763-BFA8-882AA70B453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09BD235-A860-4F1F-8A65-6B6462608984}"/>
              </a:ext>
            </a:extLst>
          </p:cNvPr>
          <p:cNvSpPr>
            <a:spLocks noGrp="1"/>
          </p:cNvSpPr>
          <p:nvPr>
            <p:ph type="sldNum" sz="quarter" idx="12"/>
          </p:nvPr>
        </p:nvSpPr>
        <p:spPr/>
        <p:txBody>
          <a:bodyPr/>
          <a:lstStyle/>
          <a:p>
            <a:fld id="{3FE092AE-BCD5-461B-AB80-8CE61701B1EC}" type="slidenum">
              <a:rPr lang="en-US" smtClean="0"/>
              <a:t>‹#›</a:t>
            </a:fld>
            <a:endParaRPr lang="en-US"/>
          </a:p>
        </p:txBody>
      </p:sp>
    </p:spTree>
    <p:extLst>
      <p:ext uri="{BB962C8B-B14F-4D97-AF65-F5344CB8AC3E}">
        <p14:creationId xmlns:p14="http://schemas.microsoft.com/office/powerpoint/2010/main" val="2713797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A0A38-027A-4AA2-B727-E822EE55B24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DEEA22B-AF30-4790-9550-8B205913B115}"/>
              </a:ext>
            </a:extLst>
          </p:cNvPr>
          <p:cNvSpPr>
            <a:spLocks noGrp="1"/>
          </p:cNvSpPr>
          <p:nvPr>
            <p:ph type="dt" sz="half" idx="10"/>
          </p:nvPr>
        </p:nvSpPr>
        <p:spPr/>
        <p:txBody>
          <a:bodyPr/>
          <a:lstStyle/>
          <a:p>
            <a:fld id="{F80ADE5D-843C-4947-9AF1-FB10988E70FC}" type="datetimeFigureOut">
              <a:rPr lang="en-US" smtClean="0"/>
              <a:t>7/9/2021</a:t>
            </a:fld>
            <a:endParaRPr lang="en-US"/>
          </a:p>
        </p:txBody>
      </p:sp>
      <p:sp>
        <p:nvSpPr>
          <p:cNvPr id="4" name="Footer Placeholder 3">
            <a:extLst>
              <a:ext uri="{FF2B5EF4-FFF2-40B4-BE49-F238E27FC236}">
                <a16:creationId xmlns:a16="http://schemas.microsoft.com/office/drawing/2014/main" id="{4F8640E6-7E3C-4F68-B655-66CF9E4BFBB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81FEDFE-BBB0-42C6-A8B5-E9E47A9AC4E4}"/>
              </a:ext>
            </a:extLst>
          </p:cNvPr>
          <p:cNvSpPr>
            <a:spLocks noGrp="1"/>
          </p:cNvSpPr>
          <p:nvPr>
            <p:ph type="sldNum" sz="quarter" idx="12"/>
          </p:nvPr>
        </p:nvSpPr>
        <p:spPr/>
        <p:txBody>
          <a:bodyPr/>
          <a:lstStyle/>
          <a:p>
            <a:fld id="{3FE092AE-BCD5-461B-AB80-8CE61701B1EC}" type="slidenum">
              <a:rPr lang="en-US" smtClean="0"/>
              <a:t>‹#›</a:t>
            </a:fld>
            <a:endParaRPr lang="en-US"/>
          </a:p>
        </p:txBody>
      </p:sp>
    </p:spTree>
    <p:extLst>
      <p:ext uri="{BB962C8B-B14F-4D97-AF65-F5344CB8AC3E}">
        <p14:creationId xmlns:p14="http://schemas.microsoft.com/office/powerpoint/2010/main" val="1684677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033093-EF8B-4CBF-9842-DD46BEA3C37B}"/>
              </a:ext>
            </a:extLst>
          </p:cNvPr>
          <p:cNvSpPr>
            <a:spLocks noGrp="1"/>
          </p:cNvSpPr>
          <p:nvPr>
            <p:ph type="dt" sz="half" idx="10"/>
          </p:nvPr>
        </p:nvSpPr>
        <p:spPr/>
        <p:txBody>
          <a:bodyPr/>
          <a:lstStyle/>
          <a:p>
            <a:fld id="{F80ADE5D-843C-4947-9AF1-FB10988E70FC}" type="datetimeFigureOut">
              <a:rPr lang="en-US" smtClean="0"/>
              <a:t>7/9/2021</a:t>
            </a:fld>
            <a:endParaRPr lang="en-US"/>
          </a:p>
        </p:txBody>
      </p:sp>
      <p:sp>
        <p:nvSpPr>
          <p:cNvPr id="3" name="Footer Placeholder 2">
            <a:extLst>
              <a:ext uri="{FF2B5EF4-FFF2-40B4-BE49-F238E27FC236}">
                <a16:creationId xmlns:a16="http://schemas.microsoft.com/office/drawing/2014/main" id="{3B931AA2-4204-4E0F-B687-E377C609023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C14BE86-8C4A-4109-9810-FE047C739B4A}"/>
              </a:ext>
            </a:extLst>
          </p:cNvPr>
          <p:cNvSpPr>
            <a:spLocks noGrp="1"/>
          </p:cNvSpPr>
          <p:nvPr>
            <p:ph type="sldNum" sz="quarter" idx="12"/>
          </p:nvPr>
        </p:nvSpPr>
        <p:spPr/>
        <p:txBody>
          <a:bodyPr/>
          <a:lstStyle/>
          <a:p>
            <a:fld id="{3FE092AE-BCD5-461B-AB80-8CE61701B1EC}" type="slidenum">
              <a:rPr lang="en-US" smtClean="0"/>
              <a:t>‹#›</a:t>
            </a:fld>
            <a:endParaRPr lang="en-US"/>
          </a:p>
        </p:txBody>
      </p:sp>
    </p:spTree>
    <p:extLst>
      <p:ext uri="{BB962C8B-B14F-4D97-AF65-F5344CB8AC3E}">
        <p14:creationId xmlns:p14="http://schemas.microsoft.com/office/powerpoint/2010/main" val="3583291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4B846-3329-424E-AE20-E1456AA1A5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72FABBB-FFD5-460E-93A8-BCE366EACB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525E397-F744-4F83-B62A-30C8AF12A2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EDDCCF-A426-44B4-BA34-2FF66A7A129B}"/>
              </a:ext>
            </a:extLst>
          </p:cNvPr>
          <p:cNvSpPr>
            <a:spLocks noGrp="1"/>
          </p:cNvSpPr>
          <p:nvPr>
            <p:ph type="dt" sz="half" idx="10"/>
          </p:nvPr>
        </p:nvSpPr>
        <p:spPr/>
        <p:txBody>
          <a:bodyPr/>
          <a:lstStyle/>
          <a:p>
            <a:fld id="{F80ADE5D-843C-4947-9AF1-FB10988E70FC}" type="datetimeFigureOut">
              <a:rPr lang="en-US" smtClean="0"/>
              <a:t>7/9/2021</a:t>
            </a:fld>
            <a:endParaRPr lang="en-US"/>
          </a:p>
        </p:txBody>
      </p:sp>
      <p:sp>
        <p:nvSpPr>
          <p:cNvPr id="6" name="Footer Placeholder 5">
            <a:extLst>
              <a:ext uri="{FF2B5EF4-FFF2-40B4-BE49-F238E27FC236}">
                <a16:creationId xmlns:a16="http://schemas.microsoft.com/office/drawing/2014/main" id="{922A0ED2-3106-474E-96F6-C1BBB9E799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8D1501-755E-4BFC-98C2-534B040C1EBC}"/>
              </a:ext>
            </a:extLst>
          </p:cNvPr>
          <p:cNvSpPr>
            <a:spLocks noGrp="1"/>
          </p:cNvSpPr>
          <p:nvPr>
            <p:ph type="sldNum" sz="quarter" idx="12"/>
          </p:nvPr>
        </p:nvSpPr>
        <p:spPr/>
        <p:txBody>
          <a:bodyPr/>
          <a:lstStyle/>
          <a:p>
            <a:fld id="{3FE092AE-BCD5-461B-AB80-8CE61701B1EC}" type="slidenum">
              <a:rPr lang="en-US" smtClean="0"/>
              <a:t>‹#›</a:t>
            </a:fld>
            <a:endParaRPr lang="en-US"/>
          </a:p>
        </p:txBody>
      </p:sp>
    </p:spTree>
    <p:extLst>
      <p:ext uri="{BB962C8B-B14F-4D97-AF65-F5344CB8AC3E}">
        <p14:creationId xmlns:p14="http://schemas.microsoft.com/office/powerpoint/2010/main" val="3956059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A7746-8FB3-412E-95E0-365667182A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7AAA700-1C19-49C8-8015-1D5BADFC0C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7FFE19F-66BB-4CBC-9C07-8BD4604C6D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529216-424F-4D5A-BB8E-9E3280DB85B0}"/>
              </a:ext>
            </a:extLst>
          </p:cNvPr>
          <p:cNvSpPr>
            <a:spLocks noGrp="1"/>
          </p:cNvSpPr>
          <p:nvPr>
            <p:ph type="dt" sz="half" idx="10"/>
          </p:nvPr>
        </p:nvSpPr>
        <p:spPr/>
        <p:txBody>
          <a:bodyPr/>
          <a:lstStyle/>
          <a:p>
            <a:fld id="{F80ADE5D-843C-4947-9AF1-FB10988E70FC}" type="datetimeFigureOut">
              <a:rPr lang="en-US" smtClean="0"/>
              <a:t>7/9/2021</a:t>
            </a:fld>
            <a:endParaRPr lang="en-US"/>
          </a:p>
        </p:txBody>
      </p:sp>
      <p:sp>
        <p:nvSpPr>
          <p:cNvPr id="6" name="Footer Placeholder 5">
            <a:extLst>
              <a:ext uri="{FF2B5EF4-FFF2-40B4-BE49-F238E27FC236}">
                <a16:creationId xmlns:a16="http://schemas.microsoft.com/office/drawing/2014/main" id="{A86C6054-77F8-40E8-A68C-923F82B171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76CEEC-BD5A-4382-88E1-059BEB8B2BCD}"/>
              </a:ext>
            </a:extLst>
          </p:cNvPr>
          <p:cNvSpPr>
            <a:spLocks noGrp="1"/>
          </p:cNvSpPr>
          <p:nvPr>
            <p:ph type="sldNum" sz="quarter" idx="12"/>
          </p:nvPr>
        </p:nvSpPr>
        <p:spPr/>
        <p:txBody>
          <a:bodyPr/>
          <a:lstStyle/>
          <a:p>
            <a:fld id="{3FE092AE-BCD5-461B-AB80-8CE61701B1EC}" type="slidenum">
              <a:rPr lang="en-US" smtClean="0"/>
              <a:t>‹#›</a:t>
            </a:fld>
            <a:endParaRPr lang="en-US"/>
          </a:p>
        </p:txBody>
      </p:sp>
    </p:spTree>
    <p:extLst>
      <p:ext uri="{BB962C8B-B14F-4D97-AF65-F5344CB8AC3E}">
        <p14:creationId xmlns:p14="http://schemas.microsoft.com/office/powerpoint/2010/main" val="969142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6681AC-5787-47D6-8042-6A68BD0B00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C0C71FE-A8E8-4949-80C3-DFA0256D26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C167BE-559B-4781-8B48-73DE96F01E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0ADE5D-843C-4947-9AF1-FB10988E70FC}" type="datetimeFigureOut">
              <a:rPr lang="en-US" smtClean="0"/>
              <a:t>7/9/2021</a:t>
            </a:fld>
            <a:endParaRPr lang="en-US"/>
          </a:p>
        </p:txBody>
      </p:sp>
      <p:sp>
        <p:nvSpPr>
          <p:cNvPr id="5" name="Footer Placeholder 4">
            <a:extLst>
              <a:ext uri="{FF2B5EF4-FFF2-40B4-BE49-F238E27FC236}">
                <a16:creationId xmlns:a16="http://schemas.microsoft.com/office/drawing/2014/main" id="{CDDF7429-6A10-4108-94A4-D454A4CEED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9F8CCF5-F9ED-4C75-BB8E-1707AC9D36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E092AE-BCD5-461B-AB80-8CE61701B1EC}" type="slidenum">
              <a:rPr lang="en-US" smtClean="0"/>
              <a:t>‹#›</a:t>
            </a:fld>
            <a:endParaRPr lang="en-US"/>
          </a:p>
        </p:txBody>
      </p:sp>
    </p:spTree>
    <p:extLst>
      <p:ext uri="{BB962C8B-B14F-4D97-AF65-F5344CB8AC3E}">
        <p14:creationId xmlns:p14="http://schemas.microsoft.com/office/powerpoint/2010/main" val="11902690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3C47C2-33A2-44B2-BEAB-FEB679075C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3324"/>
            <a:ext cx="12192000" cy="686132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3">
            <a:extLst>
              <a:ext uri="{FF2B5EF4-FFF2-40B4-BE49-F238E27FC236}">
                <a16:creationId xmlns:a16="http://schemas.microsoft.com/office/drawing/2014/main" id="{AD182BA8-54AD-4D9F-8264-B0FA8BB47D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246925" y="-479"/>
            <a:ext cx="9468701" cy="6858478"/>
          </a:xfrm>
          <a:custGeom>
            <a:avLst/>
            <a:gdLst>
              <a:gd name="connsiteX0" fmla="*/ 0 w 8078051"/>
              <a:gd name="connsiteY0" fmla="*/ 0 h 5829300"/>
              <a:gd name="connsiteX1" fmla="*/ 4453793 w 8078051"/>
              <a:gd name="connsiteY1" fmla="*/ 0 h 5829300"/>
              <a:gd name="connsiteX2" fmla="*/ 5363426 w 8078051"/>
              <a:gd name="connsiteY2" fmla="*/ 0 h 5829300"/>
              <a:gd name="connsiteX3" fmla="*/ 5368184 w 8078051"/>
              <a:gd name="connsiteY3" fmla="*/ 0 h 5829300"/>
              <a:gd name="connsiteX4" fmla="*/ 8078051 w 8078051"/>
              <a:gd name="connsiteY4" fmla="*/ 5829300 h 5829300"/>
              <a:gd name="connsiteX5" fmla="*/ 1743926 w 8078051"/>
              <a:gd name="connsiteY5" fmla="*/ 5829300 h 5829300"/>
              <a:gd name="connsiteX6" fmla="*/ 1744148 w 8078051"/>
              <a:gd name="connsiteY6" fmla="*/ 5828822 h 5829300"/>
              <a:gd name="connsiteX7" fmla="*/ 0 w 8078051"/>
              <a:gd name="connsiteY7" fmla="*/ 5828822 h 582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1" h="5829300">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16">
            <a:extLst>
              <a:ext uri="{FF2B5EF4-FFF2-40B4-BE49-F238E27FC236}">
                <a16:creationId xmlns:a16="http://schemas.microsoft.com/office/drawing/2014/main" id="{4ED83379-0499-45E1-AB78-6AA230F964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479"/>
            <a:ext cx="9324977" cy="6858479"/>
          </a:xfrm>
          <a:custGeom>
            <a:avLst/>
            <a:gdLst>
              <a:gd name="connsiteX0" fmla="*/ 1246925 w 9324977"/>
              <a:gd name="connsiteY0" fmla="*/ 0 h 6858479"/>
              <a:gd name="connsiteX1" fmla="*/ 5076797 w 9324977"/>
              <a:gd name="connsiteY1" fmla="*/ 0 h 6858479"/>
              <a:gd name="connsiteX2" fmla="*/ 6143025 w 9324977"/>
              <a:gd name="connsiteY2" fmla="*/ 0 h 6858479"/>
              <a:gd name="connsiteX3" fmla="*/ 6148602 w 9324977"/>
              <a:gd name="connsiteY3" fmla="*/ 0 h 6858479"/>
              <a:gd name="connsiteX4" fmla="*/ 9324977 w 9324977"/>
              <a:gd name="connsiteY4" fmla="*/ 6858478 h 6858479"/>
              <a:gd name="connsiteX5" fmla="*/ 3359025 w 9324977"/>
              <a:gd name="connsiteY5" fmla="*/ 6858478 h 6858479"/>
              <a:gd name="connsiteX6" fmla="*/ 3359025 w 9324977"/>
              <a:gd name="connsiteY6" fmla="*/ 6858479 h 6858479"/>
              <a:gd name="connsiteX7" fmla="*/ 0 w 9324977"/>
              <a:gd name="connsiteY7" fmla="*/ 6858479 h 6858479"/>
              <a:gd name="connsiteX8" fmla="*/ 0 w 9324977"/>
              <a:gd name="connsiteY8" fmla="*/ 479 h 6858479"/>
              <a:gd name="connsiteX9" fmla="*/ 1246925 w 9324977"/>
              <a:gd name="connsiteY9" fmla="*/ 479 h 6858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24977" h="6858479">
                <a:moveTo>
                  <a:pt x="1246925" y="0"/>
                </a:moveTo>
                <a:lnTo>
                  <a:pt x="5076797" y="0"/>
                </a:lnTo>
                <a:lnTo>
                  <a:pt x="6143025" y="0"/>
                </a:lnTo>
                <a:lnTo>
                  <a:pt x="6148602" y="0"/>
                </a:lnTo>
                <a:lnTo>
                  <a:pt x="9324977" y="6858478"/>
                </a:lnTo>
                <a:lnTo>
                  <a:pt x="3359025" y="6858478"/>
                </a:lnTo>
                <a:lnTo>
                  <a:pt x="3359025" y="6858479"/>
                </a:lnTo>
                <a:lnTo>
                  <a:pt x="0" y="6858479"/>
                </a:lnTo>
                <a:lnTo>
                  <a:pt x="0" y="479"/>
                </a:lnTo>
                <a:lnTo>
                  <a:pt x="1246925" y="479"/>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94E4729-1DB1-4A03-8326-63588E384F27}"/>
              </a:ext>
            </a:extLst>
          </p:cNvPr>
          <p:cNvSpPr>
            <a:spLocks noGrp="1"/>
          </p:cNvSpPr>
          <p:nvPr>
            <p:ph type="ctrTitle"/>
          </p:nvPr>
        </p:nvSpPr>
        <p:spPr>
          <a:xfrm>
            <a:off x="804672" y="962246"/>
            <a:ext cx="6967728" cy="2611967"/>
          </a:xfrm>
        </p:spPr>
        <p:txBody>
          <a:bodyPr anchor="t">
            <a:normAutofit/>
          </a:bodyPr>
          <a:lstStyle/>
          <a:p>
            <a:pPr algn="l"/>
            <a:r>
              <a:rPr lang="sv-SE" dirty="0"/>
              <a:t>Vad säger Bibeln om… </a:t>
            </a:r>
            <a:br>
              <a:rPr lang="sv-SE" dirty="0"/>
            </a:br>
            <a:r>
              <a:rPr lang="sv-SE" dirty="0"/>
              <a:t>Den yttersta tiden?</a:t>
            </a:r>
          </a:p>
        </p:txBody>
      </p:sp>
      <p:sp>
        <p:nvSpPr>
          <p:cNvPr id="3" name="Subtitle 2">
            <a:extLst>
              <a:ext uri="{FF2B5EF4-FFF2-40B4-BE49-F238E27FC236}">
                <a16:creationId xmlns:a16="http://schemas.microsoft.com/office/drawing/2014/main" id="{2CF1A5E8-65A9-4644-9E8A-92F63097E7DF}"/>
              </a:ext>
            </a:extLst>
          </p:cNvPr>
          <p:cNvSpPr>
            <a:spLocks noGrp="1"/>
          </p:cNvSpPr>
          <p:nvPr>
            <p:ph type="subTitle" idx="1"/>
          </p:nvPr>
        </p:nvSpPr>
        <p:spPr>
          <a:xfrm>
            <a:off x="804671" y="3719618"/>
            <a:ext cx="5596129" cy="1155525"/>
          </a:xfrm>
        </p:spPr>
        <p:txBody>
          <a:bodyPr anchor="t">
            <a:normAutofit/>
          </a:bodyPr>
          <a:lstStyle/>
          <a:p>
            <a:pPr algn="l"/>
            <a:r>
              <a:rPr lang="sv-SE" sz="3200" dirty="0"/>
              <a:t>Apologetik tisdag 18 maj 2021</a:t>
            </a:r>
          </a:p>
          <a:p>
            <a:pPr algn="l"/>
            <a:r>
              <a:rPr lang="sv-SE" sz="3200" dirty="0"/>
              <a:t>Vi sätter igång 19:00</a:t>
            </a:r>
          </a:p>
        </p:txBody>
      </p:sp>
    </p:spTree>
    <p:extLst>
      <p:ext uri="{BB962C8B-B14F-4D97-AF65-F5344CB8AC3E}">
        <p14:creationId xmlns:p14="http://schemas.microsoft.com/office/powerpoint/2010/main" val="391827142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0235D57-D121-4497-A644-9190A4C325F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28469" y="143583"/>
            <a:ext cx="7020476" cy="6561419"/>
          </a:xfrm>
          <a:prstGeom prst="rect">
            <a:avLst/>
          </a:prstGeom>
          <a:noFill/>
          <a:ln>
            <a:noFill/>
          </a:ln>
        </p:spPr>
      </p:pic>
      <p:sp>
        <p:nvSpPr>
          <p:cNvPr id="3" name="Content Placeholder 2">
            <a:extLst>
              <a:ext uri="{FF2B5EF4-FFF2-40B4-BE49-F238E27FC236}">
                <a16:creationId xmlns:a16="http://schemas.microsoft.com/office/drawing/2014/main" id="{AD954EB1-3C3C-464E-AE33-B5DBC2C287FD}"/>
              </a:ext>
            </a:extLst>
          </p:cNvPr>
          <p:cNvSpPr txBox="1">
            <a:spLocks/>
          </p:cNvSpPr>
          <p:nvPr/>
        </p:nvSpPr>
        <p:spPr>
          <a:xfrm>
            <a:off x="7391692" y="251460"/>
            <a:ext cx="4289768" cy="64535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sv-SE" b="1" dirty="0"/>
              <a:t>Vilka var mottagarna?</a:t>
            </a:r>
          </a:p>
          <a:p>
            <a:pPr marL="0" indent="0">
              <a:spcBef>
                <a:spcPts val="0"/>
              </a:spcBef>
              <a:buNone/>
            </a:pPr>
            <a:r>
              <a:rPr lang="sv-SE" dirty="0"/>
              <a:t>7 församlingar</a:t>
            </a:r>
          </a:p>
          <a:p>
            <a:pPr marL="0" indent="0">
              <a:spcBef>
                <a:spcPts val="2400"/>
              </a:spcBef>
              <a:buNone/>
            </a:pPr>
            <a:r>
              <a:rPr lang="sv-SE" b="1" dirty="0"/>
              <a:t>Vem skrev boken?</a:t>
            </a:r>
          </a:p>
          <a:p>
            <a:pPr marL="0" indent="0">
              <a:spcBef>
                <a:spcPts val="0"/>
              </a:spcBef>
              <a:buNone/>
            </a:pPr>
            <a:r>
              <a:rPr lang="sv-SE" dirty="0"/>
              <a:t>Johannes</a:t>
            </a:r>
          </a:p>
          <a:p>
            <a:pPr marL="0" indent="0">
              <a:spcBef>
                <a:spcPts val="2400"/>
              </a:spcBef>
              <a:buNone/>
            </a:pPr>
            <a:r>
              <a:rPr lang="sv-SE" b="1" dirty="0"/>
              <a:t>När?</a:t>
            </a:r>
          </a:p>
          <a:p>
            <a:pPr marL="0" indent="0">
              <a:spcBef>
                <a:spcPts val="0"/>
              </a:spcBef>
              <a:buNone/>
            </a:pPr>
            <a:r>
              <a:rPr lang="sv-SE" dirty="0"/>
              <a:t>Runt år 95 e.Kr.</a:t>
            </a:r>
          </a:p>
          <a:p>
            <a:pPr marL="0" indent="0">
              <a:spcBef>
                <a:spcPts val="2400"/>
              </a:spcBef>
              <a:buNone/>
            </a:pPr>
            <a:r>
              <a:rPr lang="sv-SE" b="1" dirty="0"/>
              <a:t>Var?</a:t>
            </a:r>
          </a:p>
          <a:p>
            <a:pPr marL="0" indent="0">
              <a:spcBef>
                <a:spcPts val="0"/>
              </a:spcBef>
              <a:buNone/>
            </a:pPr>
            <a:r>
              <a:rPr lang="sv-SE" dirty="0"/>
              <a:t>På ön </a:t>
            </a:r>
            <a:r>
              <a:rPr lang="sv-SE" dirty="0" err="1"/>
              <a:t>Patmos</a:t>
            </a:r>
            <a:endParaRPr lang="sv-SE" dirty="0"/>
          </a:p>
          <a:p>
            <a:pPr marL="0" indent="0">
              <a:spcBef>
                <a:spcPts val="2400"/>
              </a:spcBef>
              <a:buNone/>
            </a:pPr>
            <a:r>
              <a:rPr lang="sv-SE" b="1" dirty="0"/>
              <a:t>Varför?</a:t>
            </a:r>
          </a:p>
          <a:p>
            <a:pPr marL="0" indent="0">
              <a:spcBef>
                <a:spcPts val="0"/>
              </a:spcBef>
              <a:buNone/>
            </a:pPr>
            <a:r>
              <a:rPr lang="sv-SE" dirty="0"/>
              <a:t>Tröst och hopp</a:t>
            </a:r>
          </a:p>
          <a:p>
            <a:pPr marL="0" indent="0">
              <a:spcBef>
                <a:spcPts val="2400"/>
              </a:spcBef>
              <a:buNone/>
            </a:pPr>
            <a:r>
              <a:rPr lang="sv-SE" b="1" dirty="0"/>
              <a:t>Vad för typ av bok?</a:t>
            </a:r>
          </a:p>
          <a:p>
            <a:pPr marL="0" indent="0">
              <a:spcBef>
                <a:spcPts val="0"/>
              </a:spcBef>
              <a:buNone/>
            </a:pPr>
            <a:r>
              <a:rPr lang="sv-SE" dirty="0"/>
              <a:t>Apokalyps = uppenbarelse</a:t>
            </a:r>
          </a:p>
        </p:txBody>
      </p:sp>
    </p:spTree>
    <p:extLst>
      <p:ext uri="{BB962C8B-B14F-4D97-AF65-F5344CB8AC3E}">
        <p14:creationId xmlns:p14="http://schemas.microsoft.com/office/powerpoint/2010/main" val="1528621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C5B50333-977F-440B-875E-8CD99FAF2FCE}"/>
              </a:ext>
            </a:extLst>
          </p:cNvPr>
          <p:cNvSpPr/>
          <p:nvPr/>
        </p:nvSpPr>
        <p:spPr>
          <a:xfrm>
            <a:off x="628650" y="4126230"/>
            <a:ext cx="9944100" cy="1325563"/>
          </a:xfrm>
          <a:prstGeom prst="roundRect">
            <a:avLst/>
          </a:prstGeom>
          <a:solidFill>
            <a:srgbClr val="FF0000">
              <a:alpha val="10000"/>
            </a:srgb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79B2BD-E537-4FF8-84EF-29662849692D}"/>
              </a:ext>
            </a:extLst>
          </p:cNvPr>
          <p:cNvSpPr>
            <a:spLocks noGrp="1"/>
          </p:cNvSpPr>
          <p:nvPr>
            <p:ph type="title"/>
          </p:nvPr>
        </p:nvSpPr>
        <p:spPr>
          <a:xfrm>
            <a:off x="838200" y="365125"/>
            <a:ext cx="11037570" cy="1325563"/>
          </a:xfrm>
        </p:spPr>
        <p:txBody>
          <a:bodyPr>
            <a:normAutofit/>
          </a:bodyPr>
          <a:lstStyle/>
          <a:p>
            <a:r>
              <a:rPr lang="sv-SE" sz="5400" dirty="0"/>
              <a:t>Hur ska man läsa Uppenbarelseboken?</a:t>
            </a:r>
          </a:p>
        </p:txBody>
      </p:sp>
      <p:sp>
        <p:nvSpPr>
          <p:cNvPr id="3" name="Content Placeholder 2">
            <a:extLst>
              <a:ext uri="{FF2B5EF4-FFF2-40B4-BE49-F238E27FC236}">
                <a16:creationId xmlns:a16="http://schemas.microsoft.com/office/drawing/2014/main" id="{48270B2C-8C44-4DE1-8E97-1EE827B774EE}"/>
              </a:ext>
            </a:extLst>
          </p:cNvPr>
          <p:cNvSpPr>
            <a:spLocks noGrp="1"/>
          </p:cNvSpPr>
          <p:nvPr>
            <p:ph idx="1"/>
          </p:nvPr>
        </p:nvSpPr>
        <p:spPr>
          <a:xfrm>
            <a:off x="838200" y="1825624"/>
            <a:ext cx="10934700" cy="4895215"/>
          </a:xfrm>
        </p:spPr>
        <p:txBody>
          <a:bodyPr>
            <a:normAutofit/>
          </a:bodyPr>
          <a:lstStyle/>
          <a:p>
            <a:pPr marL="514350" indent="-514350">
              <a:spcBef>
                <a:spcPts val="1200"/>
              </a:spcBef>
              <a:buFont typeface="+mj-lt"/>
              <a:buAutoNum type="arabicPeriod"/>
            </a:pPr>
            <a:r>
              <a:rPr lang="sv-SE" sz="3600" dirty="0"/>
              <a:t>Bokens profetior har redan gått i uppfyllelse</a:t>
            </a:r>
          </a:p>
          <a:p>
            <a:pPr marL="536575" lvl="1" indent="0">
              <a:spcBef>
                <a:spcPts val="0"/>
              </a:spcBef>
              <a:buNone/>
            </a:pPr>
            <a:r>
              <a:rPr lang="sv-SE" sz="3200" dirty="0" err="1"/>
              <a:t>preteristisk</a:t>
            </a:r>
            <a:r>
              <a:rPr lang="sv-SE" sz="3200" dirty="0"/>
              <a:t> skola</a:t>
            </a:r>
          </a:p>
          <a:p>
            <a:pPr marL="514350" indent="-514350">
              <a:spcBef>
                <a:spcPts val="2400"/>
              </a:spcBef>
              <a:buFont typeface="+mj-lt"/>
              <a:buAutoNum type="arabicPeriod"/>
            </a:pPr>
            <a:r>
              <a:rPr lang="sv-SE" sz="3600" dirty="0"/>
              <a:t>Boken ska tolkas symboliskt </a:t>
            </a:r>
          </a:p>
          <a:p>
            <a:pPr marL="536575" lvl="1" indent="0">
              <a:spcBef>
                <a:spcPts val="0"/>
              </a:spcBef>
              <a:buNone/>
            </a:pPr>
            <a:r>
              <a:rPr lang="sv-SE" sz="3200" dirty="0"/>
              <a:t>allegorisk skola</a:t>
            </a:r>
          </a:p>
          <a:p>
            <a:pPr marL="514350" indent="-514350">
              <a:spcBef>
                <a:spcPts val="2400"/>
              </a:spcBef>
              <a:buFont typeface="+mj-lt"/>
              <a:buAutoNum type="arabicPeriod"/>
            </a:pPr>
            <a:r>
              <a:rPr lang="sv-SE" sz="3600" dirty="0"/>
              <a:t>Boken beskriver framtiden, den yttersta tiden</a:t>
            </a:r>
          </a:p>
          <a:p>
            <a:pPr marL="536575" lvl="1" indent="0">
              <a:spcBef>
                <a:spcPts val="0"/>
              </a:spcBef>
              <a:buNone/>
            </a:pPr>
            <a:r>
              <a:rPr lang="sv-SE" sz="3200" dirty="0"/>
              <a:t>futuristisk skola</a:t>
            </a:r>
          </a:p>
          <a:p>
            <a:pPr marL="514350" indent="-514350">
              <a:spcBef>
                <a:spcPts val="2400"/>
              </a:spcBef>
              <a:buFont typeface="+mj-lt"/>
              <a:buAutoNum type="arabicPeriod"/>
            </a:pPr>
            <a:r>
              <a:rPr lang="sv-SE" sz="3600" dirty="0"/>
              <a:t>Boken beskriver kyrkohistorien </a:t>
            </a:r>
          </a:p>
          <a:p>
            <a:pPr marL="536575" lvl="1" indent="0">
              <a:spcBef>
                <a:spcPts val="0"/>
              </a:spcBef>
              <a:buNone/>
            </a:pPr>
            <a:r>
              <a:rPr lang="sv-SE" sz="3200" dirty="0"/>
              <a:t>historisk skola</a:t>
            </a:r>
          </a:p>
          <a:p>
            <a:pPr marL="514350" indent="-514350">
              <a:buFont typeface="+mj-lt"/>
              <a:buAutoNum type="arabicPeriod"/>
            </a:pPr>
            <a:endParaRPr lang="sv-SE" sz="3600" dirty="0"/>
          </a:p>
          <a:p>
            <a:pPr marL="514350" indent="-514350">
              <a:buFont typeface="+mj-lt"/>
              <a:buAutoNum type="arabicPeriod"/>
            </a:pPr>
            <a:endParaRPr lang="sv-SE" sz="3600" dirty="0"/>
          </a:p>
          <a:p>
            <a:pPr marL="514350" indent="-514350">
              <a:buFont typeface="+mj-lt"/>
              <a:buAutoNum type="arabicPeriod"/>
            </a:pPr>
            <a:endParaRPr lang="sv-SE" sz="3600" dirty="0"/>
          </a:p>
          <a:p>
            <a:pPr marL="514350" indent="-514350">
              <a:buFont typeface="+mj-lt"/>
              <a:buAutoNum type="arabicPeriod"/>
            </a:pPr>
            <a:endParaRPr lang="sv-SE" sz="3600" dirty="0"/>
          </a:p>
          <a:p>
            <a:pPr marL="514350" indent="-514350">
              <a:buFont typeface="+mj-lt"/>
              <a:buAutoNum type="arabicPeriod"/>
            </a:pPr>
            <a:endParaRPr lang="sv-SE" sz="3600" dirty="0"/>
          </a:p>
        </p:txBody>
      </p:sp>
    </p:spTree>
    <p:extLst>
      <p:ext uri="{BB962C8B-B14F-4D97-AF65-F5344CB8AC3E}">
        <p14:creationId xmlns:p14="http://schemas.microsoft.com/office/powerpoint/2010/main" val="70956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AF1A1062-F120-4C9C-B09B-427A55A42A68}"/>
              </a:ext>
            </a:extLst>
          </p:cNvPr>
          <p:cNvSpPr/>
          <p:nvPr/>
        </p:nvSpPr>
        <p:spPr>
          <a:xfrm>
            <a:off x="4112894" y="1893867"/>
            <a:ext cx="3848100" cy="926032"/>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rPr>
              <a:t>Är man inte troende så är man andlig död</a:t>
            </a:r>
          </a:p>
        </p:txBody>
      </p:sp>
      <p:sp>
        <p:nvSpPr>
          <p:cNvPr id="2" name="Title 1">
            <a:extLst>
              <a:ext uri="{FF2B5EF4-FFF2-40B4-BE49-F238E27FC236}">
                <a16:creationId xmlns:a16="http://schemas.microsoft.com/office/drawing/2014/main" id="{1B4DBFCC-5ED9-491B-A36D-0152795C1AB3}"/>
              </a:ext>
            </a:extLst>
          </p:cNvPr>
          <p:cNvSpPr>
            <a:spLocks noGrp="1"/>
          </p:cNvSpPr>
          <p:nvPr>
            <p:ph type="title"/>
          </p:nvPr>
        </p:nvSpPr>
        <p:spPr>
          <a:xfrm>
            <a:off x="243839" y="91441"/>
            <a:ext cx="11565255" cy="891539"/>
          </a:xfrm>
        </p:spPr>
        <p:txBody>
          <a:bodyPr/>
          <a:lstStyle/>
          <a:p>
            <a:pPr algn="ctr"/>
            <a:r>
              <a:rPr lang="sv-SE" dirty="0"/>
              <a:t>Jesus uppväcker Lasarus – </a:t>
            </a:r>
            <a:r>
              <a:rPr lang="sv-SE" dirty="0" err="1"/>
              <a:t>Joh</a:t>
            </a:r>
            <a:r>
              <a:rPr lang="sv-SE" dirty="0"/>
              <a:t> 11:32-44</a:t>
            </a:r>
          </a:p>
        </p:txBody>
      </p:sp>
      <p:sp>
        <p:nvSpPr>
          <p:cNvPr id="3" name="Rectangle 2">
            <a:extLst>
              <a:ext uri="{FF2B5EF4-FFF2-40B4-BE49-F238E27FC236}">
                <a16:creationId xmlns:a16="http://schemas.microsoft.com/office/drawing/2014/main" id="{5E42F544-37D5-4EEC-9EA8-4B134A505B81}"/>
              </a:ext>
            </a:extLst>
          </p:cNvPr>
          <p:cNvSpPr/>
          <p:nvPr/>
        </p:nvSpPr>
        <p:spPr>
          <a:xfrm>
            <a:off x="254317" y="981574"/>
            <a:ext cx="3848100" cy="926032"/>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rPr>
              <a:t>Lasarus var en historisk person</a:t>
            </a:r>
          </a:p>
        </p:txBody>
      </p:sp>
      <p:sp>
        <p:nvSpPr>
          <p:cNvPr id="14" name="Rectangle 13">
            <a:extLst>
              <a:ext uri="{FF2B5EF4-FFF2-40B4-BE49-F238E27FC236}">
                <a16:creationId xmlns:a16="http://schemas.microsoft.com/office/drawing/2014/main" id="{85242597-B0CD-497D-BAE9-BDDB15178B11}"/>
              </a:ext>
            </a:extLst>
          </p:cNvPr>
          <p:cNvSpPr/>
          <p:nvPr/>
        </p:nvSpPr>
        <p:spPr>
          <a:xfrm>
            <a:off x="254317" y="1890861"/>
            <a:ext cx="3848100" cy="926032"/>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rPr>
              <a:t>Lasarus dog och begravdes</a:t>
            </a:r>
          </a:p>
        </p:txBody>
      </p:sp>
      <p:sp>
        <p:nvSpPr>
          <p:cNvPr id="15" name="Rectangle 14">
            <a:extLst>
              <a:ext uri="{FF2B5EF4-FFF2-40B4-BE49-F238E27FC236}">
                <a16:creationId xmlns:a16="http://schemas.microsoft.com/office/drawing/2014/main" id="{28955A4D-CD46-4B73-A9CB-5E49C1C76ECC}"/>
              </a:ext>
            </a:extLst>
          </p:cNvPr>
          <p:cNvSpPr/>
          <p:nvPr/>
        </p:nvSpPr>
        <p:spPr>
          <a:xfrm>
            <a:off x="254317" y="2800148"/>
            <a:ext cx="3848100" cy="926032"/>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rPr>
              <a:t>Stenen var ett fysisk objekt</a:t>
            </a:r>
          </a:p>
        </p:txBody>
      </p:sp>
      <p:sp>
        <p:nvSpPr>
          <p:cNvPr id="16" name="Rectangle 15">
            <a:extLst>
              <a:ext uri="{FF2B5EF4-FFF2-40B4-BE49-F238E27FC236}">
                <a16:creationId xmlns:a16="http://schemas.microsoft.com/office/drawing/2014/main" id="{53AB05F7-EE9C-4593-8AE8-0ACB36B6D8D2}"/>
              </a:ext>
            </a:extLst>
          </p:cNvPr>
          <p:cNvSpPr/>
          <p:nvPr/>
        </p:nvSpPr>
        <p:spPr>
          <a:xfrm>
            <a:off x="254317" y="3709435"/>
            <a:ext cx="3848100" cy="926032"/>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rPr>
              <a:t>De som rullade bort stenen var historiska personer</a:t>
            </a:r>
          </a:p>
        </p:txBody>
      </p:sp>
      <p:sp>
        <p:nvSpPr>
          <p:cNvPr id="17" name="Rectangle 16">
            <a:extLst>
              <a:ext uri="{FF2B5EF4-FFF2-40B4-BE49-F238E27FC236}">
                <a16:creationId xmlns:a16="http://schemas.microsoft.com/office/drawing/2014/main" id="{EB4C5498-042F-49FB-BA0D-C2C68EFC422D}"/>
              </a:ext>
            </a:extLst>
          </p:cNvPr>
          <p:cNvSpPr/>
          <p:nvPr/>
        </p:nvSpPr>
        <p:spPr>
          <a:xfrm>
            <a:off x="254317" y="4618721"/>
            <a:ext cx="3848100" cy="926032"/>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sv-SE" dirty="0">
                <a:solidFill>
                  <a:schemeClr val="tx1"/>
                </a:solidFill>
              </a:rPr>
              <a:t>Jesus uppväckte Lasarus fysiska kropp</a:t>
            </a:r>
          </a:p>
        </p:txBody>
      </p:sp>
      <p:sp>
        <p:nvSpPr>
          <p:cNvPr id="19" name="Rectangle 18">
            <a:extLst>
              <a:ext uri="{FF2B5EF4-FFF2-40B4-BE49-F238E27FC236}">
                <a16:creationId xmlns:a16="http://schemas.microsoft.com/office/drawing/2014/main" id="{E13BFCB0-F3B5-48A4-B0AE-44A16B779206}"/>
              </a:ext>
            </a:extLst>
          </p:cNvPr>
          <p:cNvSpPr/>
          <p:nvPr/>
        </p:nvSpPr>
        <p:spPr>
          <a:xfrm>
            <a:off x="4112894" y="984580"/>
            <a:ext cx="3848100" cy="926032"/>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rPr>
              <a:t>Lasarus är </a:t>
            </a:r>
            <a:r>
              <a:rPr lang="sv-SE" u="sng" dirty="0">
                <a:solidFill>
                  <a:schemeClr val="tx1"/>
                </a:solidFill>
              </a:rPr>
              <a:t>också</a:t>
            </a:r>
            <a:r>
              <a:rPr lang="sv-SE" dirty="0">
                <a:solidFill>
                  <a:schemeClr val="tx1"/>
                </a:solidFill>
              </a:rPr>
              <a:t> symbol för någon som ännu inte tror</a:t>
            </a:r>
          </a:p>
        </p:txBody>
      </p:sp>
      <p:sp>
        <p:nvSpPr>
          <p:cNvPr id="21" name="Rectangle 20">
            <a:extLst>
              <a:ext uri="{FF2B5EF4-FFF2-40B4-BE49-F238E27FC236}">
                <a16:creationId xmlns:a16="http://schemas.microsoft.com/office/drawing/2014/main" id="{EE3D9071-0312-4FCE-924D-92DD8D16782B}"/>
              </a:ext>
            </a:extLst>
          </p:cNvPr>
          <p:cNvSpPr/>
          <p:nvPr/>
        </p:nvSpPr>
        <p:spPr>
          <a:xfrm>
            <a:off x="4112894" y="2803154"/>
            <a:ext cx="3848100" cy="926032"/>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rPr>
              <a:t>Stenen symboliserar </a:t>
            </a:r>
            <a:r>
              <a:rPr lang="sv-SE" u="sng" dirty="0">
                <a:solidFill>
                  <a:schemeClr val="tx1"/>
                </a:solidFill>
              </a:rPr>
              <a:t>också</a:t>
            </a:r>
            <a:r>
              <a:rPr lang="sv-SE" dirty="0">
                <a:solidFill>
                  <a:schemeClr val="tx1"/>
                </a:solidFill>
              </a:rPr>
              <a:t> ett motstånd till evangeliet</a:t>
            </a:r>
          </a:p>
        </p:txBody>
      </p:sp>
      <p:sp>
        <p:nvSpPr>
          <p:cNvPr id="22" name="Rectangle 21">
            <a:extLst>
              <a:ext uri="{FF2B5EF4-FFF2-40B4-BE49-F238E27FC236}">
                <a16:creationId xmlns:a16="http://schemas.microsoft.com/office/drawing/2014/main" id="{50D347FC-9C95-4B03-8E55-89D97034AA59}"/>
              </a:ext>
            </a:extLst>
          </p:cNvPr>
          <p:cNvSpPr/>
          <p:nvPr/>
        </p:nvSpPr>
        <p:spPr>
          <a:xfrm>
            <a:off x="4112894" y="3712441"/>
            <a:ext cx="3848100" cy="926032"/>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rPr>
              <a:t>Kristna är kallade till att sprida evangeliet</a:t>
            </a:r>
          </a:p>
        </p:txBody>
      </p:sp>
      <p:sp>
        <p:nvSpPr>
          <p:cNvPr id="23" name="Rectangle 22">
            <a:extLst>
              <a:ext uri="{FF2B5EF4-FFF2-40B4-BE49-F238E27FC236}">
                <a16:creationId xmlns:a16="http://schemas.microsoft.com/office/drawing/2014/main" id="{02376815-EC40-41DF-8C01-A8F369099211}"/>
              </a:ext>
            </a:extLst>
          </p:cNvPr>
          <p:cNvSpPr/>
          <p:nvPr/>
        </p:nvSpPr>
        <p:spPr>
          <a:xfrm>
            <a:off x="4112894" y="4621727"/>
            <a:ext cx="3848100" cy="926032"/>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rPr>
              <a:t>Bara Jesus kan andligt uppväcka en människa</a:t>
            </a:r>
          </a:p>
        </p:txBody>
      </p:sp>
      <p:sp>
        <p:nvSpPr>
          <p:cNvPr id="24" name="Rectangle 23">
            <a:extLst>
              <a:ext uri="{FF2B5EF4-FFF2-40B4-BE49-F238E27FC236}">
                <a16:creationId xmlns:a16="http://schemas.microsoft.com/office/drawing/2014/main" id="{C75F8555-BBBC-4692-9F1F-06A1E08560B9}"/>
              </a:ext>
            </a:extLst>
          </p:cNvPr>
          <p:cNvSpPr/>
          <p:nvPr/>
        </p:nvSpPr>
        <p:spPr>
          <a:xfrm>
            <a:off x="7960994" y="981574"/>
            <a:ext cx="3848100" cy="926032"/>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rPr>
              <a:t>Lasarus är </a:t>
            </a:r>
            <a:r>
              <a:rPr lang="sv-SE" u="sng" dirty="0">
                <a:solidFill>
                  <a:schemeClr val="tx1"/>
                </a:solidFill>
              </a:rPr>
              <a:t>enbart</a:t>
            </a:r>
            <a:r>
              <a:rPr lang="sv-SE" dirty="0">
                <a:solidFill>
                  <a:schemeClr val="tx1"/>
                </a:solidFill>
              </a:rPr>
              <a:t> symbol för någon som ännu inte tror</a:t>
            </a:r>
          </a:p>
        </p:txBody>
      </p:sp>
      <p:sp>
        <p:nvSpPr>
          <p:cNvPr id="25" name="Rectangle 24">
            <a:extLst>
              <a:ext uri="{FF2B5EF4-FFF2-40B4-BE49-F238E27FC236}">
                <a16:creationId xmlns:a16="http://schemas.microsoft.com/office/drawing/2014/main" id="{B78DED76-106E-41DD-B01C-BF30F83CEAC5}"/>
              </a:ext>
            </a:extLst>
          </p:cNvPr>
          <p:cNvSpPr/>
          <p:nvPr/>
        </p:nvSpPr>
        <p:spPr>
          <a:xfrm>
            <a:off x="7960994" y="1890861"/>
            <a:ext cx="3848100" cy="926032"/>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rPr>
              <a:t>Är man inte troende så är man andlig död</a:t>
            </a:r>
          </a:p>
        </p:txBody>
      </p:sp>
      <p:sp>
        <p:nvSpPr>
          <p:cNvPr id="26" name="Rectangle 25">
            <a:extLst>
              <a:ext uri="{FF2B5EF4-FFF2-40B4-BE49-F238E27FC236}">
                <a16:creationId xmlns:a16="http://schemas.microsoft.com/office/drawing/2014/main" id="{EEA87ED9-3A24-4FC2-8615-2976ED96D437}"/>
              </a:ext>
            </a:extLst>
          </p:cNvPr>
          <p:cNvSpPr/>
          <p:nvPr/>
        </p:nvSpPr>
        <p:spPr>
          <a:xfrm>
            <a:off x="7960994" y="2800148"/>
            <a:ext cx="3848100" cy="926032"/>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rPr>
              <a:t>Stenen symboliserar </a:t>
            </a:r>
            <a:r>
              <a:rPr lang="sv-SE" u="sng" dirty="0">
                <a:solidFill>
                  <a:schemeClr val="tx1"/>
                </a:solidFill>
              </a:rPr>
              <a:t>enbart</a:t>
            </a:r>
            <a:r>
              <a:rPr lang="sv-SE" dirty="0">
                <a:solidFill>
                  <a:schemeClr val="tx1"/>
                </a:solidFill>
              </a:rPr>
              <a:t> ett motstånd till evangeliet</a:t>
            </a:r>
          </a:p>
        </p:txBody>
      </p:sp>
      <p:sp>
        <p:nvSpPr>
          <p:cNvPr id="27" name="Rectangle 26">
            <a:extLst>
              <a:ext uri="{FF2B5EF4-FFF2-40B4-BE49-F238E27FC236}">
                <a16:creationId xmlns:a16="http://schemas.microsoft.com/office/drawing/2014/main" id="{058D5E3D-676E-45CB-814A-F92B47937818}"/>
              </a:ext>
            </a:extLst>
          </p:cNvPr>
          <p:cNvSpPr/>
          <p:nvPr/>
        </p:nvSpPr>
        <p:spPr>
          <a:xfrm>
            <a:off x="7960994" y="3709435"/>
            <a:ext cx="3848100" cy="926032"/>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rPr>
              <a:t>Kristna är kallade till att sprida evangeliet</a:t>
            </a:r>
          </a:p>
        </p:txBody>
      </p:sp>
      <p:sp>
        <p:nvSpPr>
          <p:cNvPr id="28" name="Rectangle 27">
            <a:extLst>
              <a:ext uri="{FF2B5EF4-FFF2-40B4-BE49-F238E27FC236}">
                <a16:creationId xmlns:a16="http://schemas.microsoft.com/office/drawing/2014/main" id="{F2CE1F78-5895-4066-AE5A-ACAD50E11370}"/>
              </a:ext>
            </a:extLst>
          </p:cNvPr>
          <p:cNvSpPr/>
          <p:nvPr/>
        </p:nvSpPr>
        <p:spPr>
          <a:xfrm>
            <a:off x="7960994" y="4618721"/>
            <a:ext cx="3848100" cy="926032"/>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rPr>
              <a:t>Bara Jesus kan andligt uppväcka en människa</a:t>
            </a:r>
          </a:p>
        </p:txBody>
      </p:sp>
      <p:sp>
        <p:nvSpPr>
          <p:cNvPr id="8" name="Rectangle 7">
            <a:extLst>
              <a:ext uri="{FF2B5EF4-FFF2-40B4-BE49-F238E27FC236}">
                <a16:creationId xmlns:a16="http://schemas.microsoft.com/office/drawing/2014/main" id="{A9787D6B-837E-4504-998C-F1C0C8DAE36A}"/>
              </a:ext>
            </a:extLst>
          </p:cNvPr>
          <p:cNvSpPr/>
          <p:nvPr/>
        </p:nvSpPr>
        <p:spPr>
          <a:xfrm>
            <a:off x="243840" y="982980"/>
            <a:ext cx="3848100" cy="54864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sv-SE" sz="2800">
                <a:solidFill>
                  <a:schemeClr val="tx1"/>
                </a:solidFill>
              </a:rPr>
              <a:t>Bokstavlig</a:t>
            </a:r>
          </a:p>
        </p:txBody>
      </p:sp>
      <p:sp>
        <p:nvSpPr>
          <p:cNvPr id="9" name="Rectangle 8">
            <a:extLst>
              <a:ext uri="{FF2B5EF4-FFF2-40B4-BE49-F238E27FC236}">
                <a16:creationId xmlns:a16="http://schemas.microsoft.com/office/drawing/2014/main" id="{0843BF94-B3EC-48C6-A1DC-6112216997C3}"/>
              </a:ext>
            </a:extLst>
          </p:cNvPr>
          <p:cNvSpPr/>
          <p:nvPr/>
        </p:nvSpPr>
        <p:spPr>
          <a:xfrm>
            <a:off x="4091940" y="982980"/>
            <a:ext cx="3848100" cy="54864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sv-SE" sz="2800" dirty="0">
                <a:solidFill>
                  <a:schemeClr val="tx1"/>
                </a:solidFill>
              </a:rPr>
              <a:t>Bokstavlig + Symbolisk</a:t>
            </a:r>
          </a:p>
        </p:txBody>
      </p:sp>
      <p:sp>
        <p:nvSpPr>
          <p:cNvPr id="10" name="Rectangle 9">
            <a:extLst>
              <a:ext uri="{FF2B5EF4-FFF2-40B4-BE49-F238E27FC236}">
                <a16:creationId xmlns:a16="http://schemas.microsoft.com/office/drawing/2014/main" id="{52746921-8E03-4599-A4E0-B215B4D6738D}"/>
              </a:ext>
            </a:extLst>
          </p:cNvPr>
          <p:cNvSpPr/>
          <p:nvPr/>
        </p:nvSpPr>
        <p:spPr>
          <a:xfrm>
            <a:off x="7940040" y="982980"/>
            <a:ext cx="3869055" cy="54864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sv-SE" sz="2800" dirty="0">
                <a:solidFill>
                  <a:schemeClr val="tx1"/>
                </a:solidFill>
              </a:rPr>
              <a:t>Symbolisk</a:t>
            </a:r>
          </a:p>
        </p:txBody>
      </p:sp>
    </p:spTree>
    <p:extLst>
      <p:ext uri="{BB962C8B-B14F-4D97-AF65-F5344CB8AC3E}">
        <p14:creationId xmlns:p14="http://schemas.microsoft.com/office/powerpoint/2010/main" val="2014815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8"/>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 grpId="0" animBg="1"/>
      <p:bldP spid="14" grpId="0" animBg="1"/>
      <p:bldP spid="15" grpId="0" animBg="1"/>
      <p:bldP spid="16" grpId="0" animBg="1"/>
      <p:bldP spid="17" grpId="0" animBg="1"/>
      <p:bldP spid="19" grpId="0" animBg="1"/>
      <p:bldP spid="21" grpId="0" animBg="1"/>
      <p:bldP spid="22" grpId="0" animBg="1"/>
      <p:bldP spid="23" grpId="0" animBg="1"/>
      <p:bldP spid="24" grpId="0" animBg="1"/>
      <p:bldP spid="25" grpId="0" animBg="1"/>
      <p:bldP spid="26" grpId="0" animBg="1"/>
      <p:bldP spid="27" grpId="0" animBg="1"/>
      <p:bldP spid="28" grpId="0" animBg="1"/>
      <p:bldP spid="8" grpId="0" animBg="1"/>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9E571-868D-4408-AB6A-713BE9E0322A}"/>
              </a:ext>
            </a:extLst>
          </p:cNvPr>
          <p:cNvSpPr>
            <a:spLocks noGrp="1"/>
          </p:cNvSpPr>
          <p:nvPr>
            <p:ph type="title"/>
          </p:nvPr>
        </p:nvSpPr>
        <p:spPr>
          <a:xfrm>
            <a:off x="7955280" y="180662"/>
            <a:ext cx="4103360" cy="612460"/>
          </a:xfrm>
        </p:spPr>
        <p:txBody>
          <a:bodyPr>
            <a:noAutofit/>
          </a:bodyPr>
          <a:lstStyle/>
          <a:p>
            <a:pPr algn="r"/>
            <a:r>
              <a:rPr lang="sv-SE" i="1" dirty="0"/>
              <a:t>Tolkningsnyckeln</a:t>
            </a:r>
          </a:p>
        </p:txBody>
      </p:sp>
      <p:sp>
        <p:nvSpPr>
          <p:cNvPr id="8" name="TextBox 7">
            <a:extLst>
              <a:ext uri="{FF2B5EF4-FFF2-40B4-BE49-F238E27FC236}">
                <a16:creationId xmlns:a16="http://schemas.microsoft.com/office/drawing/2014/main" id="{47BA38C7-2AE9-4A70-8ED2-A10317ECE2D9}"/>
              </a:ext>
            </a:extLst>
          </p:cNvPr>
          <p:cNvSpPr txBox="1"/>
          <p:nvPr/>
        </p:nvSpPr>
        <p:spPr>
          <a:xfrm>
            <a:off x="332283" y="1099715"/>
            <a:ext cx="11527433" cy="3231654"/>
          </a:xfrm>
          <a:prstGeom prst="rect">
            <a:avLst/>
          </a:prstGeom>
          <a:solidFill>
            <a:schemeClr val="bg1"/>
          </a:solidFill>
        </p:spPr>
        <p:txBody>
          <a:bodyPr wrap="square" rtlCol="0">
            <a:spAutoFit/>
          </a:bodyPr>
          <a:lstStyle/>
          <a:p>
            <a:r>
              <a:rPr lang="sv-SE" sz="2800" b="1" dirty="0"/>
              <a:t>Kapitel 1: Jesus visar sig för Johannes</a:t>
            </a:r>
          </a:p>
          <a:p>
            <a:pPr lvl="1"/>
            <a:r>
              <a:rPr lang="sv-SE" sz="2400" i="1" dirty="0"/>
              <a:t>Upp 1:19 - Skriv alltså ner vad du </a:t>
            </a:r>
            <a:r>
              <a:rPr lang="sv-SE" sz="2400" i="1" u="sng" dirty="0"/>
              <a:t>har sett </a:t>
            </a:r>
            <a:r>
              <a:rPr lang="sv-SE" sz="2400" i="1" dirty="0"/>
              <a:t>och vad </a:t>
            </a:r>
            <a:r>
              <a:rPr lang="sv-SE" sz="2400" i="1" u="sng" dirty="0"/>
              <a:t>som är </a:t>
            </a:r>
            <a:r>
              <a:rPr lang="sv-SE" sz="2400" i="1" dirty="0"/>
              <a:t>och vad som </a:t>
            </a:r>
            <a:r>
              <a:rPr lang="sv-SE" sz="2400" i="1" u="sng" dirty="0"/>
              <a:t>skall ske härefter</a:t>
            </a:r>
            <a:r>
              <a:rPr lang="sv-SE" sz="2400" i="1" dirty="0"/>
              <a:t>.</a:t>
            </a:r>
            <a:endParaRPr lang="sv-SE" sz="2400" dirty="0"/>
          </a:p>
          <a:p>
            <a:endParaRPr lang="sv-SE" sz="2400" dirty="0"/>
          </a:p>
          <a:p>
            <a:r>
              <a:rPr lang="sv-SE" sz="2800" b="1" dirty="0"/>
              <a:t>Kapitel 2-3: Jesus skriver till 7 församlingar</a:t>
            </a:r>
          </a:p>
          <a:p>
            <a:endParaRPr lang="sv-SE" sz="2400" dirty="0"/>
          </a:p>
          <a:p>
            <a:r>
              <a:rPr lang="sv-SE" sz="2800" b="1" dirty="0"/>
              <a:t>Kapitel 4-22</a:t>
            </a:r>
          </a:p>
          <a:p>
            <a:pPr lvl="1"/>
            <a:r>
              <a:rPr lang="sv-SE" sz="2400" i="1" dirty="0"/>
              <a:t>Upp 4:1 - Kom hit upp, så skall jag visa dig vad som </a:t>
            </a:r>
            <a:r>
              <a:rPr lang="sv-SE" sz="2400" i="1" u="sng" dirty="0"/>
              <a:t>måste ske härefter</a:t>
            </a:r>
            <a:r>
              <a:rPr lang="sv-SE" sz="2400" i="1" dirty="0"/>
              <a:t>.</a:t>
            </a:r>
            <a:endParaRPr lang="sv-SE" sz="2400" dirty="0"/>
          </a:p>
          <a:p>
            <a:pPr marL="342900" indent="-342900">
              <a:buFont typeface="Arial" panose="020B0604020202020204" pitchFamily="34" charset="0"/>
              <a:buChar char="•"/>
            </a:pPr>
            <a:endParaRPr lang="sv-SE" sz="2400" dirty="0"/>
          </a:p>
        </p:txBody>
      </p:sp>
      <p:grpSp>
        <p:nvGrpSpPr>
          <p:cNvPr id="3" name="Group 2">
            <a:extLst>
              <a:ext uri="{FF2B5EF4-FFF2-40B4-BE49-F238E27FC236}">
                <a16:creationId xmlns:a16="http://schemas.microsoft.com/office/drawing/2014/main" id="{75B7DFC3-786F-4822-A36C-121289B0FF44}"/>
              </a:ext>
            </a:extLst>
          </p:cNvPr>
          <p:cNvGrpSpPr/>
          <p:nvPr/>
        </p:nvGrpSpPr>
        <p:grpSpPr>
          <a:xfrm>
            <a:off x="505598" y="4822116"/>
            <a:ext cx="11393022" cy="1847491"/>
            <a:chOff x="505598" y="4822116"/>
            <a:chExt cx="11393022" cy="1847491"/>
          </a:xfrm>
        </p:grpSpPr>
        <p:sp>
          <p:nvSpPr>
            <p:cNvPr id="9" name="TextBox 8">
              <a:extLst>
                <a:ext uri="{FF2B5EF4-FFF2-40B4-BE49-F238E27FC236}">
                  <a16:creationId xmlns:a16="http://schemas.microsoft.com/office/drawing/2014/main" id="{EE93D045-3DA6-4FE6-B3F0-FAE878EA2FF9}"/>
                </a:ext>
              </a:extLst>
            </p:cNvPr>
            <p:cNvSpPr txBox="1"/>
            <p:nvPr/>
          </p:nvSpPr>
          <p:spPr>
            <a:xfrm>
              <a:off x="505598" y="4844441"/>
              <a:ext cx="3553262" cy="461665"/>
            </a:xfrm>
            <a:prstGeom prst="rect">
              <a:avLst/>
            </a:prstGeom>
            <a:noFill/>
          </p:spPr>
          <p:txBody>
            <a:bodyPr wrap="square" rtlCol="0">
              <a:spAutoFit/>
            </a:bodyPr>
            <a:lstStyle/>
            <a:p>
              <a:pPr algn="ctr"/>
              <a:r>
                <a:rPr lang="sv-SE" sz="2400" b="1" dirty="0"/>
                <a:t>… vad du har sett …</a:t>
              </a:r>
            </a:p>
          </p:txBody>
        </p:sp>
        <p:sp>
          <p:nvSpPr>
            <p:cNvPr id="10" name="TextBox 9">
              <a:extLst>
                <a:ext uri="{FF2B5EF4-FFF2-40B4-BE49-F238E27FC236}">
                  <a16:creationId xmlns:a16="http://schemas.microsoft.com/office/drawing/2014/main" id="{F89396AD-195B-4612-8EF4-F99EF6D51062}"/>
                </a:ext>
              </a:extLst>
            </p:cNvPr>
            <p:cNvSpPr txBox="1"/>
            <p:nvPr/>
          </p:nvSpPr>
          <p:spPr>
            <a:xfrm>
              <a:off x="4058869" y="4865205"/>
              <a:ext cx="3399500" cy="461665"/>
            </a:xfrm>
            <a:prstGeom prst="rect">
              <a:avLst/>
            </a:prstGeom>
            <a:noFill/>
          </p:spPr>
          <p:txBody>
            <a:bodyPr wrap="square" rtlCol="0">
              <a:spAutoFit/>
            </a:bodyPr>
            <a:lstStyle/>
            <a:p>
              <a:pPr algn="ctr"/>
              <a:r>
                <a:rPr lang="sv-SE" sz="2400" b="1" dirty="0"/>
                <a:t>… vad som är …</a:t>
              </a:r>
            </a:p>
          </p:txBody>
        </p:sp>
        <p:sp>
          <p:nvSpPr>
            <p:cNvPr id="11" name="TextBox 10">
              <a:extLst>
                <a:ext uri="{FF2B5EF4-FFF2-40B4-BE49-F238E27FC236}">
                  <a16:creationId xmlns:a16="http://schemas.microsoft.com/office/drawing/2014/main" id="{CE2F3D2F-A92F-4443-8131-0F8FB8A1346F}"/>
                </a:ext>
              </a:extLst>
            </p:cNvPr>
            <p:cNvSpPr txBox="1"/>
            <p:nvPr/>
          </p:nvSpPr>
          <p:spPr>
            <a:xfrm>
              <a:off x="7458368" y="4822116"/>
              <a:ext cx="4260288" cy="461665"/>
            </a:xfrm>
            <a:prstGeom prst="rect">
              <a:avLst/>
            </a:prstGeom>
            <a:noFill/>
          </p:spPr>
          <p:txBody>
            <a:bodyPr wrap="square" rtlCol="0">
              <a:spAutoFit/>
            </a:bodyPr>
            <a:lstStyle/>
            <a:p>
              <a:pPr algn="ctr"/>
              <a:r>
                <a:rPr lang="sv-SE" sz="2400" b="1" dirty="0"/>
                <a:t>… vad som skall ske härefter …</a:t>
              </a:r>
            </a:p>
          </p:txBody>
        </p:sp>
        <p:cxnSp>
          <p:nvCxnSpPr>
            <p:cNvPr id="12" name="Straight Connector 11">
              <a:extLst>
                <a:ext uri="{FF2B5EF4-FFF2-40B4-BE49-F238E27FC236}">
                  <a16:creationId xmlns:a16="http://schemas.microsoft.com/office/drawing/2014/main" id="{E3D14B1D-C3F4-4263-BEC7-844A143B8022}"/>
                </a:ext>
              </a:extLst>
            </p:cNvPr>
            <p:cNvCxnSpPr>
              <a:cxnSpLocks/>
            </p:cNvCxnSpPr>
            <p:nvPr/>
          </p:nvCxnSpPr>
          <p:spPr>
            <a:xfrm>
              <a:off x="525780" y="5449547"/>
              <a:ext cx="11185346"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4B463BF-9B2C-420F-A362-4D5D5E81007B}"/>
                </a:ext>
              </a:extLst>
            </p:cNvPr>
            <p:cNvCxnSpPr/>
            <p:nvPr/>
          </p:nvCxnSpPr>
          <p:spPr>
            <a:xfrm>
              <a:off x="522210" y="5288436"/>
              <a:ext cx="0" cy="3600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5FC03AA-EC14-429E-A199-F275A58C8E6E}"/>
                </a:ext>
              </a:extLst>
            </p:cNvPr>
            <p:cNvCxnSpPr/>
            <p:nvPr/>
          </p:nvCxnSpPr>
          <p:spPr>
            <a:xfrm>
              <a:off x="4058869" y="5299158"/>
              <a:ext cx="0" cy="3600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DD41855-DE73-46BD-A109-68625498F342}"/>
                </a:ext>
              </a:extLst>
            </p:cNvPr>
            <p:cNvCxnSpPr/>
            <p:nvPr/>
          </p:nvCxnSpPr>
          <p:spPr>
            <a:xfrm>
              <a:off x="7458368" y="5269547"/>
              <a:ext cx="0" cy="3600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3FBF1FB-413D-4859-A2B8-C4CD3F6C939D}"/>
                </a:ext>
              </a:extLst>
            </p:cNvPr>
            <p:cNvCxnSpPr/>
            <p:nvPr/>
          </p:nvCxnSpPr>
          <p:spPr>
            <a:xfrm>
              <a:off x="11703686" y="5288436"/>
              <a:ext cx="0" cy="36000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CD4E0DD2-9C97-4545-A83A-FB15FE06CCD7}"/>
                </a:ext>
              </a:extLst>
            </p:cNvPr>
            <p:cNvSpPr txBox="1"/>
            <p:nvPr/>
          </p:nvSpPr>
          <p:spPr>
            <a:xfrm>
              <a:off x="514773" y="5606514"/>
              <a:ext cx="3520670" cy="954107"/>
            </a:xfrm>
            <a:prstGeom prst="rect">
              <a:avLst/>
            </a:prstGeom>
            <a:noFill/>
          </p:spPr>
          <p:txBody>
            <a:bodyPr wrap="square" rtlCol="0">
              <a:spAutoFit/>
            </a:bodyPr>
            <a:lstStyle/>
            <a:p>
              <a:pPr algn="ctr"/>
              <a:r>
                <a:rPr lang="sv-SE" sz="2800" b="1" dirty="0"/>
                <a:t>Period I</a:t>
              </a:r>
            </a:p>
            <a:p>
              <a:pPr algn="ctr"/>
              <a:r>
                <a:rPr lang="sv-SE" sz="2800" b="1" dirty="0"/>
                <a:t>Upp 1</a:t>
              </a:r>
            </a:p>
          </p:txBody>
        </p:sp>
        <p:sp>
          <p:nvSpPr>
            <p:cNvPr id="18" name="TextBox 17">
              <a:extLst>
                <a:ext uri="{FF2B5EF4-FFF2-40B4-BE49-F238E27FC236}">
                  <a16:creationId xmlns:a16="http://schemas.microsoft.com/office/drawing/2014/main" id="{C5D3FBDE-478D-4633-BB88-D1CC72AFC6E6}"/>
                </a:ext>
              </a:extLst>
            </p:cNvPr>
            <p:cNvSpPr txBox="1"/>
            <p:nvPr/>
          </p:nvSpPr>
          <p:spPr>
            <a:xfrm>
              <a:off x="4066309" y="5602736"/>
              <a:ext cx="3392060" cy="954107"/>
            </a:xfrm>
            <a:prstGeom prst="rect">
              <a:avLst/>
            </a:prstGeom>
            <a:noFill/>
          </p:spPr>
          <p:txBody>
            <a:bodyPr wrap="square" rtlCol="0">
              <a:spAutoFit/>
            </a:bodyPr>
            <a:lstStyle/>
            <a:p>
              <a:pPr algn="ctr"/>
              <a:r>
                <a:rPr lang="sv-SE" sz="2800" b="1" dirty="0"/>
                <a:t>Period II</a:t>
              </a:r>
            </a:p>
            <a:p>
              <a:pPr algn="ctr"/>
              <a:r>
                <a:rPr lang="sv-SE" sz="2800" b="1" dirty="0"/>
                <a:t>Upp 2-3</a:t>
              </a:r>
            </a:p>
          </p:txBody>
        </p:sp>
        <p:sp>
          <p:nvSpPr>
            <p:cNvPr id="19" name="TextBox 18">
              <a:extLst>
                <a:ext uri="{FF2B5EF4-FFF2-40B4-BE49-F238E27FC236}">
                  <a16:creationId xmlns:a16="http://schemas.microsoft.com/office/drawing/2014/main" id="{C546B5D4-466E-4970-AB88-1D11DAF50FE3}"/>
                </a:ext>
              </a:extLst>
            </p:cNvPr>
            <p:cNvSpPr txBox="1"/>
            <p:nvPr/>
          </p:nvSpPr>
          <p:spPr>
            <a:xfrm>
              <a:off x="7481796" y="5602735"/>
              <a:ext cx="4236854" cy="954107"/>
            </a:xfrm>
            <a:prstGeom prst="rect">
              <a:avLst/>
            </a:prstGeom>
            <a:noFill/>
          </p:spPr>
          <p:txBody>
            <a:bodyPr wrap="square" rtlCol="0">
              <a:spAutoFit/>
            </a:bodyPr>
            <a:lstStyle/>
            <a:p>
              <a:pPr algn="ctr"/>
              <a:r>
                <a:rPr lang="sv-SE" sz="2800" b="1" dirty="0"/>
                <a:t>Period III</a:t>
              </a:r>
            </a:p>
            <a:p>
              <a:pPr algn="ctr"/>
              <a:r>
                <a:rPr lang="sv-SE" sz="2800" b="1" dirty="0"/>
                <a:t>Upp 4-22</a:t>
              </a:r>
            </a:p>
          </p:txBody>
        </p:sp>
        <p:cxnSp>
          <p:nvCxnSpPr>
            <p:cNvPr id="7" name="Straight Arrow Connector 6">
              <a:extLst>
                <a:ext uri="{FF2B5EF4-FFF2-40B4-BE49-F238E27FC236}">
                  <a16:creationId xmlns:a16="http://schemas.microsoft.com/office/drawing/2014/main" id="{6726BAEF-A501-4C0C-9799-D44FBD9BB745}"/>
                </a:ext>
              </a:extLst>
            </p:cNvPr>
            <p:cNvCxnSpPr>
              <a:cxnSpLocks/>
            </p:cNvCxnSpPr>
            <p:nvPr/>
          </p:nvCxnSpPr>
          <p:spPr>
            <a:xfrm>
              <a:off x="11075670" y="6046470"/>
              <a:ext cx="82295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A2D45BED-3940-469A-9837-4ED84FB4561F}"/>
                </a:ext>
              </a:extLst>
            </p:cNvPr>
            <p:cNvSpPr txBox="1"/>
            <p:nvPr/>
          </p:nvSpPr>
          <p:spPr>
            <a:xfrm>
              <a:off x="11201331" y="6146387"/>
              <a:ext cx="575799" cy="523220"/>
            </a:xfrm>
            <a:prstGeom prst="rect">
              <a:avLst/>
            </a:prstGeom>
            <a:noFill/>
          </p:spPr>
          <p:txBody>
            <a:bodyPr wrap="none" rtlCol="0">
              <a:spAutoFit/>
            </a:bodyPr>
            <a:lstStyle/>
            <a:p>
              <a:r>
                <a:rPr lang="en-US" sz="2800" dirty="0" err="1"/>
                <a:t>tid</a:t>
              </a:r>
              <a:endParaRPr lang="en-US" sz="2800" dirty="0"/>
            </a:p>
          </p:txBody>
        </p:sp>
      </p:grpSp>
    </p:spTree>
    <p:extLst>
      <p:ext uri="{BB962C8B-B14F-4D97-AF65-F5344CB8AC3E}">
        <p14:creationId xmlns:p14="http://schemas.microsoft.com/office/powerpoint/2010/main" val="3527019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95008-7151-4BD5-B38E-AAB04029A332}"/>
              </a:ext>
            </a:extLst>
          </p:cNvPr>
          <p:cNvSpPr>
            <a:spLocks noGrp="1"/>
          </p:cNvSpPr>
          <p:nvPr>
            <p:ph type="title"/>
          </p:nvPr>
        </p:nvSpPr>
        <p:spPr>
          <a:xfrm>
            <a:off x="0" y="5532437"/>
            <a:ext cx="12192000" cy="1325563"/>
          </a:xfrm>
          <a:solidFill>
            <a:schemeClr val="accent1"/>
          </a:solidFill>
        </p:spPr>
        <p:txBody>
          <a:bodyPr/>
          <a:lstStyle/>
          <a:p>
            <a:pPr algn="ctr"/>
            <a:r>
              <a:rPr lang="sv-SE" dirty="0">
                <a:solidFill>
                  <a:schemeClr val="bg1"/>
                </a:solidFill>
              </a:rPr>
              <a:t>hemläxa: läs hela boken, använd strukturen ovan</a:t>
            </a:r>
          </a:p>
        </p:txBody>
      </p:sp>
      <p:sp>
        <p:nvSpPr>
          <p:cNvPr id="5" name="TextBox 4">
            <a:extLst>
              <a:ext uri="{FF2B5EF4-FFF2-40B4-BE49-F238E27FC236}">
                <a16:creationId xmlns:a16="http://schemas.microsoft.com/office/drawing/2014/main" id="{3CB5C0DC-E4A2-46C6-A830-4B078B40B834}"/>
              </a:ext>
            </a:extLst>
          </p:cNvPr>
          <p:cNvSpPr txBox="1"/>
          <p:nvPr/>
        </p:nvSpPr>
        <p:spPr>
          <a:xfrm>
            <a:off x="527790" y="466218"/>
            <a:ext cx="11336550" cy="4816703"/>
          </a:xfrm>
          <a:prstGeom prst="rect">
            <a:avLst/>
          </a:prstGeom>
          <a:noFill/>
        </p:spPr>
        <p:txBody>
          <a:bodyPr wrap="square" rtlCol="0">
            <a:spAutoFit/>
          </a:bodyPr>
          <a:lstStyle/>
          <a:p>
            <a:pPr marL="400050" indent="-400050">
              <a:spcBef>
                <a:spcPts val="1200"/>
              </a:spcBef>
              <a:buFont typeface="+mj-lt"/>
              <a:buAutoNum type="romanUcPeriod"/>
            </a:pPr>
            <a:r>
              <a:rPr lang="sv-SE" sz="2800" dirty="0"/>
              <a:t>”</a:t>
            </a:r>
            <a:r>
              <a:rPr lang="sv-SE" sz="2800" i="1" dirty="0"/>
              <a:t>vad du har sett</a:t>
            </a:r>
            <a:r>
              <a:rPr lang="sv-SE" sz="2800" dirty="0"/>
              <a:t>” (Upp 1) - Jesus visar sig för Johannes</a:t>
            </a:r>
          </a:p>
          <a:p>
            <a:pPr marL="400050" indent="-400050">
              <a:spcBef>
                <a:spcPts val="1200"/>
              </a:spcBef>
              <a:buFont typeface="+mj-lt"/>
              <a:buAutoNum type="romanUcPeriod"/>
            </a:pPr>
            <a:r>
              <a:rPr lang="sv-SE" sz="2800" dirty="0"/>
              <a:t>”</a:t>
            </a:r>
            <a:r>
              <a:rPr lang="sv-SE" sz="2800" i="1" dirty="0"/>
              <a:t>vad som är</a:t>
            </a:r>
            <a:r>
              <a:rPr lang="sv-SE" sz="2800" dirty="0"/>
              <a:t>” (Upp 2-3) - Jesus skriver till 7 församlingar</a:t>
            </a:r>
          </a:p>
          <a:p>
            <a:pPr marL="400050" indent="-400050">
              <a:spcBef>
                <a:spcPts val="1200"/>
              </a:spcBef>
              <a:buFont typeface="+mj-lt"/>
              <a:buAutoNum type="romanUcPeriod"/>
            </a:pPr>
            <a:r>
              <a:rPr lang="sv-SE" sz="2800" dirty="0"/>
              <a:t>”</a:t>
            </a:r>
            <a:r>
              <a:rPr lang="sv-SE" sz="2800" i="1" dirty="0"/>
              <a:t>vad som skall ske härefter</a:t>
            </a:r>
            <a:r>
              <a:rPr lang="sv-SE" sz="2800" dirty="0"/>
              <a:t>” (Upp 4-22)</a:t>
            </a:r>
          </a:p>
          <a:p>
            <a:pPr marL="800100" lvl="1" indent="-342900">
              <a:spcBef>
                <a:spcPts val="600"/>
              </a:spcBef>
              <a:buFont typeface="+mj-lt"/>
              <a:buAutoNum type="alphaLcParenR"/>
            </a:pPr>
            <a:r>
              <a:rPr lang="sv-SE" sz="2400" dirty="0"/>
              <a:t>Framför tronen (Upp 4 – 5)</a:t>
            </a:r>
          </a:p>
          <a:p>
            <a:pPr marL="800100" lvl="1" indent="-342900">
              <a:spcBef>
                <a:spcPts val="600"/>
              </a:spcBef>
              <a:buFont typeface="+mj-lt"/>
              <a:buAutoNum type="alphaLcParenR"/>
            </a:pPr>
            <a:r>
              <a:rPr lang="sv-SE" sz="2400" dirty="0"/>
              <a:t>Vredestiden (Upp 6:1 – 19:10)</a:t>
            </a:r>
          </a:p>
          <a:p>
            <a:pPr marL="800100" lvl="1" indent="-342900">
              <a:spcBef>
                <a:spcPts val="600"/>
              </a:spcBef>
              <a:buFont typeface="+mj-lt"/>
              <a:buAutoNum type="alphaLcParenR"/>
            </a:pPr>
            <a:r>
              <a:rPr lang="sv-SE" sz="2400" dirty="0"/>
              <a:t>Jesu återkomst (Upp 19:11 – 19:21)</a:t>
            </a:r>
          </a:p>
          <a:p>
            <a:pPr marL="800100" lvl="1" indent="-342900">
              <a:spcBef>
                <a:spcPts val="600"/>
              </a:spcBef>
              <a:buFont typeface="+mj-lt"/>
              <a:buAutoNum type="alphaLcParenR"/>
            </a:pPr>
            <a:r>
              <a:rPr lang="sv-SE" sz="2400" dirty="0"/>
              <a:t>Det tusenåriga riket (Upp 20:1 – 20:10)</a:t>
            </a:r>
          </a:p>
          <a:p>
            <a:pPr marL="800100" lvl="1" indent="-342900">
              <a:spcBef>
                <a:spcPts val="600"/>
              </a:spcBef>
              <a:buFont typeface="+mj-lt"/>
              <a:buAutoNum type="alphaLcParenR"/>
            </a:pPr>
            <a:r>
              <a:rPr lang="sv-SE" sz="2400" dirty="0"/>
              <a:t>Den slutliga domen (Upp 20:11 – 20:15)</a:t>
            </a:r>
          </a:p>
          <a:p>
            <a:pPr marL="800100" lvl="1" indent="-342900">
              <a:spcBef>
                <a:spcPts val="600"/>
              </a:spcBef>
              <a:buFont typeface="+mj-lt"/>
              <a:buAutoNum type="alphaLcParenR"/>
            </a:pPr>
            <a:r>
              <a:rPr lang="sv-SE" sz="2400" dirty="0"/>
              <a:t>Evigheten, en ny himmel och en ny jord (Upp 21:1 – 22:6)</a:t>
            </a:r>
          </a:p>
          <a:p>
            <a:pPr marL="800100" lvl="1" indent="-342900">
              <a:spcBef>
                <a:spcPts val="600"/>
              </a:spcBef>
              <a:buFont typeface="+mj-lt"/>
              <a:buAutoNum type="alphaLcParenR"/>
            </a:pPr>
            <a:r>
              <a:rPr lang="sv-SE" sz="2400" dirty="0"/>
              <a:t>Slutord (Upp 22:7 – 22:20)</a:t>
            </a:r>
          </a:p>
        </p:txBody>
      </p:sp>
    </p:spTree>
    <p:extLst>
      <p:ext uri="{BB962C8B-B14F-4D97-AF65-F5344CB8AC3E}">
        <p14:creationId xmlns:p14="http://schemas.microsoft.com/office/powerpoint/2010/main" val="1987054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2F56F76-B5B6-48F0-B292-071FA64C7029}"/>
              </a:ext>
            </a:extLst>
          </p:cNvPr>
          <p:cNvSpPr>
            <a:spLocks noGrp="1"/>
          </p:cNvSpPr>
          <p:nvPr>
            <p:ph type="title"/>
          </p:nvPr>
        </p:nvSpPr>
        <p:spPr>
          <a:xfrm>
            <a:off x="318539" y="1027579"/>
            <a:ext cx="4123569" cy="4480560"/>
          </a:xfrm>
        </p:spPr>
        <p:txBody>
          <a:bodyPr>
            <a:normAutofit/>
          </a:bodyPr>
          <a:lstStyle/>
          <a:p>
            <a:r>
              <a:rPr lang="sv-SE" sz="4000" dirty="0"/>
              <a:t>Kommande träffar</a:t>
            </a:r>
          </a:p>
        </p:txBody>
      </p:sp>
      <p:sp>
        <p:nvSpPr>
          <p:cNvPr id="25"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192A0806-8513-4FC5-92B7-F41AF97D2308}"/>
              </a:ext>
            </a:extLst>
          </p:cNvPr>
          <p:cNvSpPr>
            <a:spLocks noGrp="1"/>
          </p:cNvSpPr>
          <p:nvPr>
            <p:ph idx="1"/>
          </p:nvPr>
        </p:nvSpPr>
        <p:spPr>
          <a:xfrm>
            <a:off x="5126418" y="1027579"/>
            <a:ext cx="6630153" cy="4480560"/>
          </a:xfrm>
        </p:spPr>
        <p:txBody>
          <a:bodyPr anchor="ctr">
            <a:normAutofit/>
          </a:bodyPr>
          <a:lstStyle/>
          <a:p>
            <a:pPr marL="0" indent="0">
              <a:spcBef>
                <a:spcPts val="2400"/>
              </a:spcBef>
              <a:buNone/>
            </a:pPr>
            <a:r>
              <a:rPr lang="sv-SE" sz="3200" dirty="0"/>
              <a:t>Strukturen, kopplingar till Daniel</a:t>
            </a:r>
          </a:p>
          <a:p>
            <a:pPr marL="0" indent="0">
              <a:spcBef>
                <a:spcPts val="2400"/>
              </a:spcBef>
              <a:buNone/>
            </a:pPr>
            <a:r>
              <a:rPr lang="sv-SE" sz="3200" dirty="0"/>
              <a:t>De sju församlingarna</a:t>
            </a:r>
          </a:p>
          <a:p>
            <a:pPr marL="0" indent="0">
              <a:spcBef>
                <a:spcPts val="2400"/>
              </a:spcBef>
              <a:buNone/>
            </a:pPr>
            <a:r>
              <a:rPr lang="sv-SE" sz="3200" dirty="0"/>
              <a:t>Vedermödan, översikt</a:t>
            </a:r>
          </a:p>
          <a:p>
            <a:pPr marL="0" indent="0">
              <a:spcBef>
                <a:spcPts val="2400"/>
              </a:spcBef>
              <a:buNone/>
            </a:pPr>
            <a:r>
              <a:rPr lang="sv-SE" sz="3200" dirty="0"/>
              <a:t>Vedermödan, djupdykning</a:t>
            </a:r>
          </a:p>
          <a:p>
            <a:pPr marL="0" indent="0">
              <a:spcBef>
                <a:spcPts val="2400"/>
              </a:spcBef>
              <a:buNone/>
            </a:pPr>
            <a:r>
              <a:rPr lang="sv-SE" sz="3200" dirty="0"/>
              <a:t>Återkomsten och </a:t>
            </a:r>
            <a:r>
              <a:rPr lang="sv-SE" sz="3200" dirty="0" err="1"/>
              <a:t>uppryckandet</a:t>
            </a:r>
            <a:endParaRPr lang="en-US" sz="3200" dirty="0"/>
          </a:p>
        </p:txBody>
      </p:sp>
    </p:spTree>
    <p:extLst>
      <p:ext uri="{BB962C8B-B14F-4D97-AF65-F5344CB8AC3E}">
        <p14:creationId xmlns:p14="http://schemas.microsoft.com/office/powerpoint/2010/main" val="31850046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58DB15-A7D4-4C6C-88D3-BD0D750EB567}"/>
              </a:ext>
            </a:extLst>
          </p:cNvPr>
          <p:cNvSpPr>
            <a:spLocks noGrp="1"/>
          </p:cNvSpPr>
          <p:nvPr>
            <p:ph idx="1"/>
          </p:nvPr>
        </p:nvSpPr>
        <p:spPr>
          <a:xfrm>
            <a:off x="304800" y="243840"/>
            <a:ext cx="11643360" cy="6451600"/>
          </a:xfrm>
        </p:spPr>
        <p:txBody>
          <a:bodyPr anchor="ctr">
            <a:normAutofit/>
          </a:bodyPr>
          <a:lstStyle/>
          <a:p>
            <a:pPr marL="0" indent="0" algn="ctr">
              <a:buNone/>
            </a:pPr>
            <a:r>
              <a:rPr lang="en-US" sz="34400" dirty="0"/>
              <a:t>?</a:t>
            </a:r>
          </a:p>
          <a:p>
            <a:pPr marL="0" indent="0" algn="ctr">
              <a:buNone/>
            </a:pPr>
            <a:r>
              <a:rPr lang="sv-SE" sz="6600" dirty="0"/>
              <a:t>Gemensam frågestund</a:t>
            </a:r>
            <a:endParaRPr lang="sv-SE" sz="34400" dirty="0"/>
          </a:p>
        </p:txBody>
      </p:sp>
    </p:spTree>
    <p:extLst>
      <p:ext uri="{BB962C8B-B14F-4D97-AF65-F5344CB8AC3E}">
        <p14:creationId xmlns:p14="http://schemas.microsoft.com/office/powerpoint/2010/main" val="16391329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2F56F76-B5B6-48F0-B292-071FA64C7029}"/>
              </a:ext>
            </a:extLst>
          </p:cNvPr>
          <p:cNvSpPr>
            <a:spLocks noGrp="1"/>
          </p:cNvSpPr>
          <p:nvPr>
            <p:ph type="title"/>
          </p:nvPr>
        </p:nvSpPr>
        <p:spPr>
          <a:xfrm>
            <a:off x="341376" y="548640"/>
            <a:ext cx="4100732" cy="5431536"/>
          </a:xfrm>
        </p:spPr>
        <p:txBody>
          <a:bodyPr>
            <a:normAutofit/>
          </a:bodyPr>
          <a:lstStyle/>
          <a:p>
            <a:r>
              <a:rPr lang="sv-SE" sz="5400" dirty="0"/>
              <a:t>Föreläsningen är slut för idag!</a:t>
            </a:r>
          </a:p>
        </p:txBody>
      </p:sp>
      <p:sp>
        <p:nvSpPr>
          <p:cNvPr id="25"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192A0806-8513-4FC5-92B7-F41AF97D2308}"/>
              </a:ext>
            </a:extLst>
          </p:cNvPr>
          <p:cNvSpPr>
            <a:spLocks noGrp="1"/>
          </p:cNvSpPr>
          <p:nvPr>
            <p:ph idx="1"/>
          </p:nvPr>
        </p:nvSpPr>
        <p:spPr>
          <a:xfrm>
            <a:off x="5126418" y="693420"/>
            <a:ext cx="6630153" cy="5673926"/>
          </a:xfrm>
        </p:spPr>
        <p:txBody>
          <a:bodyPr anchor="ctr">
            <a:normAutofit/>
          </a:bodyPr>
          <a:lstStyle/>
          <a:p>
            <a:pPr marL="0" indent="0">
              <a:spcBef>
                <a:spcPts val="0"/>
              </a:spcBef>
              <a:buNone/>
            </a:pPr>
            <a:r>
              <a:rPr lang="sv-SE" sz="3600" b="1" dirty="0"/>
              <a:t>Nästa träff: 1 juni </a:t>
            </a:r>
            <a:r>
              <a:rPr lang="sv-SE" sz="3600" b="1" dirty="0" err="1"/>
              <a:t>kl</a:t>
            </a:r>
            <a:r>
              <a:rPr lang="sv-SE" sz="3600" b="1" dirty="0"/>
              <a:t> 19:00</a:t>
            </a:r>
          </a:p>
          <a:p>
            <a:pPr marL="0" indent="0">
              <a:spcBef>
                <a:spcPts val="0"/>
              </a:spcBef>
              <a:buNone/>
            </a:pPr>
            <a:endParaRPr lang="sv-SE" sz="3600" dirty="0"/>
          </a:p>
          <a:p>
            <a:pPr marL="0" indent="0">
              <a:spcBef>
                <a:spcPts val="0"/>
              </a:spcBef>
              <a:buNone/>
            </a:pPr>
            <a:endParaRPr lang="sv-SE" sz="3600" dirty="0"/>
          </a:p>
          <a:p>
            <a:pPr marL="0" indent="0">
              <a:spcBef>
                <a:spcPts val="1200"/>
              </a:spcBef>
              <a:buNone/>
            </a:pPr>
            <a:r>
              <a:rPr lang="sv-SE" sz="3600" dirty="0"/>
              <a:t>Nu kan du antingen:</a:t>
            </a:r>
          </a:p>
          <a:p>
            <a:pPr>
              <a:spcBef>
                <a:spcPts val="1200"/>
              </a:spcBef>
            </a:pPr>
            <a:r>
              <a:rPr lang="sv-SE" sz="3600" dirty="0">
                <a:solidFill>
                  <a:schemeClr val="tx1">
                    <a:alpha val="80000"/>
                  </a:schemeClr>
                </a:solidFill>
              </a:rPr>
              <a:t>stanna kvar för eftersnack i smågrupper (om några minuter)</a:t>
            </a:r>
            <a:endParaRPr lang="sv-SE" sz="3600" dirty="0"/>
          </a:p>
          <a:p>
            <a:pPr>
              <a:spcBef>
                <a:spcPts val="1200"/>
              </a:spcBef>
            </a:pPr>
            <a:r>
              <a:rPr lang="sv-SE" sz="3600" dirty="0"/>
              <a:t>eller logga ut</a:t>
            </a:r>
          </a:p>
        </p:txBody>
      </p:sp>
    </p:spTree>
    <p:extLst>
      <p:ext uri="{BB962C8B-B14F-4D97-AF65-F5344CB8AC3E}">
        <p14:creationId xmlns:p14="http://schemas.microsoft.com/office/powerpoint/2010/main" val="1823546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2F56F76-B5B6-48F0-B292-071FA64C7029}"/>
              </a:ext>
            </a:extLst>
          </p:cNvPr>
          <p:cNvSpPr>
            <a:spLocks noGrp="1"/>
          </p:cNvSpPr>
          <p:nvPr>
            <p:ph type="title"/>
          </p:nvPr>
        </p:nvSpPr>
        <p:spPr>
          <a:xfrm>
            <a:off x="192025" y="1027578"/>
            <a:ext cx="4366259" cy="4480561"/>
          </a:xfrm>
        </p:spPr>
        <p:txBody>
          <a:bodyPr>
            <a:normAutofit/>
          </a:bodyPr>
          <a:lstStyle/>
          <a:p>
            <a:r>
              <a:rPr lang="sv-SE" sz="4000" dirty="0"/>
              <a:t>Föreläsningsserie Uppenbarelseboken</a:t>
            </a:r>
          </a:p>
        </p:txBody>
      </p:sp>
      <p:sp>
        <p:nvSpPr>
          <p:cNvPr id="25"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192A0806-8513-4FC5-92B7-F41AF97D2308}"/>
              </a:ext>
            </a:extLst>
          </p:cNvPr>
          <p:cNvSpPr>
            <a:spLocks noGrp="1"/>
          </p:cNvSpPr>
          <p:nvPr>
            <p:ph idx="1"/>
          </p:nvPr>
        </p:nvSpPr>
        <p:spPr>
          <a:xfrm>
            <a:off x="5126418" y="1027578"/>
            <a:ext cx="6630153" cy="4480561"/>
          </a:xfrm>
        </p:spPr>
        <p:txBody>
          <a:bodyPr anchor="ctr">
            <a:normAutofit/>
          </a:bodyPr>
          <a:lstStyle/>
          <a:p>
            <a:pPr marL="0" indent="0">
              <a:spcBef>
                <a:spcPts val="5400"/>
              </a:spcBef>
              <a:buNone/>
            </a:pPr>
            <a:r>
              <a:rPr lang="sv-SE" sz="3200" dirty="0"/>
              <a:t>Idag 18 maj – Introduktion </a:t>
            </a:r>
          </a:p>
          <a:p>
            <a:pPr marL="0" indent="0">
              <a:spcBef>
                <a:spcPts val="5400"/>
              </a:spcBef>
              <a:buNone/>
            </a:pPr>
            <a:r>
              <a:rPr lang="sv-SE" sz="3200" dirty="0"/>
              <a:t>1 juni – Struktur Uppenbarelseboken</a:t>
            </a:r>
          </a:p>
          <a:p>
            <a:pPr marL="0" indent="0">
              <a:spcBef>
                <a:spcPts val="5400"/>
              </a:spcBef>
              <a:buNone/>
            </a:pPr>
            <a:r>
              <a:rPr lang="sv-SE" sz="3200" dirty="0"/>
              <a:t>Efter sommaren – 4 träffar</a:t>
            </a:r>
            <a:endParaRPr lang="en-US" sz="3200" dirty="0"/>
          </a:p>
        </p:txBody>
      </p:sp>
    </p:spTree>
    <p:extLst>
      <p:ext uri="{BB962C8B-B14F-4D97-AF65-F5344CB8AC3E}">
        <p14:creationId xmlns:p14="http://schemas.microsoft.com/office/powerpoint/2010/main" val="1404461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2F56F76-B5B6-48F0-B292-071FA64C7029}"/>
              </a:ext>
            </a:extLst>
          </p:cNvPr>
          <p:cNvSpPr>
            <a:spLocks noGrp="1"/>
          </p:cNvSpPr>
          <p:nvPr>
            <p:ph type="title"/>
          </p:nvPr>
        </p:nvSpPr>
        <p:spPr>
          <a:xfrm>
            <a:off x="318539" y="1027579"/>
            <a:ext cx="4123569" cy="4480560"/>
          </a:xfrm>
        </p:spPr>
        <p:txBody>
          <a:bodyPr>
            <a:normAutofit/>
          </a:bodyPr>
          <a:lstStyle/>
          <a:p>
            <a:r>
              <a:rPr lang="en-US" sz="6000" dirty="0"/>
              <a:t>Agenda</a:t>
            </a:r>
          </a:p>
        </p:txBody>
      </p:sp>
      <p:sp>
        <p:nvSpPr>
          <p:cNvPr id="25"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192A0806-8513-4FC5-92B7-F41AF97D2308}"/>
              </a:ext>
            </a:extLst>
          </p:cNvPr>
          <p:cNvSpPr>
            <a:spLocks noGrp="1"/>
          </p:cNvSpPr>
          <p:nvPr>
            <p:ph idx="1"/>
          </p:nvPr>
        </p:nvSpPr>
        <p:spPr>
          <a:xfrm>
            <a:off x="5126418" y="1027579"/>
            <a:ext cx="6630153" cy="4480560"/>
          </a:xfrm>
        </p:spPr>
        <p:txBody>
          <a:bodyPr anchor="ctr">
            <a:normAutofit/>
          </a:bodyPr>
          <a:lstStyle/>
          <a:p>
            <a:pPr marL="0" indent="0">
              <a:spcBef>
                <a:spcPts val="3600"/>
              </a:spcBef>
              <a:buNone/>
            </a:pPr>
            <a:r>
              <a:rPr lang="sv-SE" dirty="0"/>
              <a:t>19:00 - Välkommen</a:t>
            </a:r>
          </a:p>
          <a:p>
            <a:pPr marL="0" indent="0">
              <a:spcBef>
                <a:spcPts val="3600"/>
              </a:spcBef>
              <a:buNone/>
            </a:pPr>
            <a:r>
              <a:rPr lang="sv-SE" dirty="0"/>
              <a:t>19:10 - Presentation</a:t>
            </a:r>
          </a:p>
          <a:p>
            <a:pPr marL="0" indent="0">
              <a:spcBef>
                <a:spcPts val="3600"/>
              </a:spcBef>
              <a:buNone/>
            </a:pPr>
            <a:r>
              <a:rPr lang="sv-SE" dirty="0"/>
              <a:t>19:50 - Frågestund</a:t>
            </a:r>
          </a:p>
          <a:p>
            <a:pPr marL="0" indent="0">
              <a:spcBef>
                <a:spcPts val="3600"/>
              </a:spcBef>
              <a:buNone/>
            </a:pPr>
            <a:r>
              <a:rPr lang="sv-SE" dirty="0"/>
              <a:t>20:00 - Slut</a:t>
            </a:r>
          </a:p>
          <a:p>
            <a:pPr marL="0" indent="0">
              <a:spcBef>
                <a:spcPts val="3600"/>
              </a:spcBef>
              <a:buNone/>
            </a:pPr>
            <a:r>
              <a:rPr lang="sv-SE" dirty="0"/>
              <a:t>Eftersnack i mindre grupper för de som vill</a:t>
            </a:r>
            <a:endParaRPr lang="en-US" dirty="0"/>
          </a:p>
        </p:txBody>
      </p:sp>
    </p:spTree>
    <p:extLst>
      <p:ext uri="{BB962C8B-B14F-4D97-AF65-F5344CB8AC3E}">
        <p14:creationId xmlns:p14="http://schemas.microsoft.com/office/powerpoint/2010/main" val="279426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AD10B4-12FD-4422-A01E-638E28CAD1C2}"/>
              </a:ext>
            </a:extLst>
          </p:cNvPr>
          <p:cNvSpPr>
            <a:spLocks noGrp="1"/>
          </p:cNvSpPr>
          <p:nvPr>
            <p:ph idx="1"/>
          </p:nvPr>
        </p:nvSpPr>
        <p:spPr>
          <a:xfrm>
            <a:off x="461059" y="3634628"/>
            <a:ext cx="11375077" cy="2449886"/>
          </a:xfrm>
        </p:spPr>
        <p:txBody>
          <a:bodyPr anchor="ctr">
            <a:normAutofit/>
          </a:bodyPr>
          <a:lstStyle/>
          <a:p>
            <a:pPr marL="0" indent="0" algn="ctr">
              <a:buNone/>
            </a:pPr>
            <a:r>
              <a:rPr lang="sv-SE" sz="4800" b="1" dirty="0"/>
              <a:t>Yttersta tiden - ett budskap om hopp!</a:t>
            </a:r>
          </a:p>
        </p:txBody>
      </p:sp>
      <p:cxnSp>
        <p:nvCxnSpPr>
          <p:cNvPr id="23" name="Straight Connector 22">
            <a:extLst>
              <a:ext uri="{FF2B5EF4-FFF2-40B4-BE49-F238E27FC236}">
                <a16:creationId xmlns:a16="http://schemas.microsoft.com/office/drawing/2014/main" id="{EAC34415-4024-4D3D-AF2E-F4C13C35826D}"/>
              </a:ext>
            </a:extLst>
          </p:cNvPr>
          <p:cNvCxnSpPr>
            <a:cxnSpLocks/>
          </p:cNvCxnSpPr>
          <p:nvPr/>
        </p:nvCxnSpPr>
        <p:spPr>
          <a:xfrm>
            <a:off x="491792" y="2337268"/>
            <a:ext cx="10593817" cy="0"/>
          </a:xfrm>
          <a:prstGeom prst="line">
            <a:avLst/>
          </a:prstGeom>
          <a:ln w="635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9C395B3-F87A-4326-BE2F-3D63EBD8FFC6}"/>
              </a:ext>
            </a:extLst>
          </p:cNvPr>
          <p:cNvCxnSpPr/>
          <p:nvPr/>
        </p:nvCxnSpPr>
        <p:spPr>
          <a:xfrm>
            <a:off x="2239909" y="2131080"/>
            <a:ext cx="0" cy="510988"/>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D0CC6306-90AC-40E6-98CB-32E94EC88E6D}"/>
              </a:ext>
            </a:extLst>
          </p:cNvPr>
          <p:cNvSpPr txBox="1"/>
          <p:nvPr/>
        </p:nvSpPr>
        <p:spPr>
          <a:xfrm>
            <a:off x="1174008" y="1184905"/>
            <a:ext cx="2131802" cy="954107"/>
          </a:xfrm>
          <a:prstGeom prst="rect">
            <a:avLst/>
          </a:prstGeom>
          <a:noFill/>
        </p:spPr>
        <p:txBody>
          <a:bodyPr wrap="none" rtlCol="0">
            <a:spAutoFit/>
          </a:bodyPr>
          <a:lstStyle/>
          <a:p>
            <a:pPr algn="ctr"/>
            <a:r>
              <a:rPr lang="sv-SE" sz="2800" dirty="0"/>
              <a:t>Jesus</a:t>
            </a:r>
          </a:p>
          <a:p>
            <a:pPr algn="ctr"/>
            <a:r>
              <a:rPr lang="sv-SE" sz="2800" dirty="0"/>
              <a:t>uppståndelse</a:t>
            </a:r>
          </a:p>
        </p:txBody>
      </p:sp>
      <p:cxnSp>
        <p:nvCxnSpPr>
          <p:cNvPr id="26" name="Straight Connector 25">
            <a:extLst>
              <a:ext uri="{FF2B5EF4-FFF2-40B4-BE49-F238E27FC236}">
                <a16:creationId xmlns:a16="http://schemas.microsoft.com/office/drawing/2014/main" id="{7639C821-DDBB-4D05-BC3F-8F89C7D6621B}"/>
              </a:ext>
            </a:extLst>
          </p:cNvPr>
          <p:cNvCxnSpPr/>
          <p:nvPr/>
        </p:nvCxnSpPr>
        <p:spPr>
          <a:xfrm>
            <a:off x="5750893" y="2081774"/>
            <a:ext cx="0" cy="510988"/>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29D319F2-C9E9-4F49-8350-E19DCD0160D1}"/>
              </a:ext>
            </a:extLst>
          </p:cNvPr>
          <p:cNvSpPr txBox="1"/>
          <p:nvPr/>
        </p:nvSpPr>
        <p:spPr>
          <a:xfrm>
            <a:off x="5353187" y="1607860"/>
            <a:ext cx="795411" cy="523220"/>
          </a:xfrm>
          <a:prstGeom prst="rect">
            <a:avLst/>
          </a:prstGeom>
          <a:noFill/>
        </p:spPr>
        <p:txBody>
          <a:bodyPr wrap="none" rtlCol="0">
            <a:spAutoFit/>
          </a:bodyPr>
          <a:lstStyle/>
          <a:p>
            <a:pPr algn="ctr"/>
            <a:r>
              <a:rPr lang="sv-SE" sz="2800"/>
              <a:t>idag</a:t>
            </a:r>
          </a:p>
        </p:txBody>
      </p:sp>
      <p:cxnSp>
        <p:nvCxnSpPr>
          <p:cNvPr id="28" name="Straight Connector 27">
            <a:extLst>
              <a:ext uri="{FF2B5EF4-FFF2-40B4-BE49-F238E27FC236}">
                <a16:creationId xmlns:a16="http://schemas.microsoft.com/office/drawing/2014/main" id="{ED77C5AE-5473-47CB-8AE1-0FEBAA92C81C}"/>
              </a:ext>
            </a:extLst>
          </p:cNvPr>
          <p:cNvCxnSpPr/>
          <p:nvPr/>
        </p:nvCxnSpPr>
        <p:spPr>
          <a:xfrm>
            <a:off x="7491953" y="2131080"/>
            <a:ext cx="0" cy="510988"/>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18688B93-0B5F-43EE-8186-126B9E8C0506}"/>
              </a:ext>
            </a:extLst>
          </p:cNvPr>
          <p:cNvSpPr txBox="1"/>
          <p:nvPr/>
        </p:nvSpPr>
        <p:spPr>
          <a:xfrm>
            <a:off x="6641947" y="1225349"/>
            <a:ext cx="1758357" cy="954107"/>
          </a:xfrm>
          <a:prstGeom prst="rect">
            <a:avLst/>
          </a:prstGeom>
          <a:noFill/>
        </p:spPr>
        <p:txBody>
          <a:bodyPr wrap="square" rtlCol="0">
            <a:spAutoFit/>
          </a:bodyPr>
          <a:lstStyle/>
          <a:p>
            <a:pPr algn="ctr"/>
            <a:r>
              <a:rPr lang="sv-SE" sz="2800"/>
              <a:t>Jesu återkomst</a:t>
            </a:r>
          </a:p>
        </p:txBody>
      </p:sp>
      <p:sp>
        <p:nvSpPr>
          <p:cNvPr id="30" name="TextBox 29">
            <a:extLst>
              <a:ext uri="{FF2B5EF4-FFF2-40B4-BE49-F238E27FC236}">
                <a16:creationId xmlns:a16="http://schemas.microsoft.com/office/drawing/2014/main" id="{44991F7F-8645-4DBB-8547-2C25F4D157F0}"/>
              </a:ext>
            </a:extLst>
          </p:cNvPr>
          <p:cNvSpPr txBox="1"/>
          <p:nvPr/>
        </p:nvSpPr>
        <p:spPr>
          <a:xfrm>
            <a:off x="8816561" y="1735142"/>
            <a:ext cx="2761141" cy="523220"/>
          </a:xfrm>
          <a:prstGeom prst="rect">
            <a:avLst/>
          </a:prstGeom>
          <a:noFill/>
        </p:spPr>
        <p:txBody>
          <a:bodyPr wrap="none" rtlCol="0">
            <a:spAutoFit/>
          </a:bodyPr>
          <a:lstStyle/>
          <a:p>
            <a:pPr algn="ctr"/>
            <a:r>
              <a:rPr lang="sv-SE" sz="2800"/>
              <a:t>himlen/evigheten</a:t>
            </a:r>
          </a:p>
        </p:txBody>
      </p:sp>
      <p:sp>
        <p:nvSpPr>
          <p:cNvPr id="32" name="Rectangle 31">
            <a:extLst>
              <a:ext uri="{FF2B5EF4-FFF2-40B4-BE49-F238E27FC236}">
                <a16:creationId xmlns:a16="http://schemas.microsoft.com/office/drawing/2014/main" id="{BBFE72EF-22BE-42AD-AF4E-B0B01B11C763}"/>
              </a:ext>
            </a:extLst>
          </p:cNvPr>
          <p:cNvSpPr/>
          <p:nvPr/>
        </p:nvSpPr>
        <p:spPr>
          <a:xfrm>
            <a:off x="5468805" y="2704177"/>
            <a:ext cx="2346282" cy="367748"/>
          </a:xfrm>
          <a:prstGeom prst="rect">
            <a:avLst/>
          </a:prstGeom>
          <a:gradFill flip="none" rotWithShape="1">
            <a:gsLst>
              <a:gs pos="0">
                <a:schemeClr val="accent2"/>
              </a:gs>
              <a:gs pos="46000">
                <a:schemeClr val="accent2">
                  <a:lumMod val="89000"/>
                </a:schemeClr>
              </a:gs>
              <a:gs pos="97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470202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DFC3FAB8-3650-4805-B113-78C2425CC31B}"/>
              </a:ext>
            </a:extLst>
          </p:cNvPr>
          <p:cNvCxnSpPr>
            <a:cxnSpLocks/>
          </p:cNvCxnSpPr>
          <p:nvPr/>
        </p:nvCxnSpPr>
        <p:spPr>
          <a:xfrm>
            <a:off x="5390026" y="1499347"/>
            <a:ext cx="5580495" cy="16808"/>
          </a:xfrm>
          <a:prstGeom prst="line">
            <a:avLst/>
          </a:prstGeom>
          <a:ln w="127000">
            <a:tail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58D3D8A-B381-4799-B441-6015336E1777}"/>
              </a:ext>
            </a:extLst>
          </p:cNvPr>
          <p:cNvCxnSpPr>
            <a:cxnSpLocks/>
          </p:cNvCxnSpPr>
          <p:nvPr/>
        </p:nvCxnSpPr>
        <p:spPr>
          <a:xfrm>
            <a:off x="589280" y="1499347"/>
            <a:ext cx="4776097" cy="0"/>
          </a:xfrm>
          <a:prstGeom prst="line">
            <a:avLst/>
          </a:prstGeom>
          <a:ln w="127000">
            <a:prstDash val="sysDot"/>
            <a:tailEnd type="none"/>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210FC46D-D112-479D-9598-D5FE91BED9C3}"/>
              </a:ext>
            </a:extLst>
          </p:cNvPr>
          <p:cNvCxnSpPr/>
          <p:nvPr/>
        </p:nvCxnSpPr>
        <p:spPr>
          <a:xfrm>
            <a:off x="8204935" y="1317812"/>
            <a:ext cx="0" cy="369794"/>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F2242A9D-326F-48A2-BDA8-E1CBBB73D9E4}"/>
              </a:ext>
            </a:extLst>
          </p:cNvPr>
          <p:cNvCxnSpPr/>
          <p:nvPr/>
        </p:nvCxnSpPr>
        <p:spPr>
          <a:xfrm>
            <a:off x="589280" y="1289721"/>
            <a:ext cx="0" cy="369794"/>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CE11A42-D8DA-4FEA-81B9-B1FFAE58BB2C}"/>
              </a:ext>
            </a:extLst>
          </p:cNvPr>
          <p:cNvCxnSpPr>
            <a:cxnSpLocks/>
          </p:cNvCxnSpPr>
          <p:nvPr/>
        </p:nvCxnSpPr>
        <p:spPr>
          <a:xfrm>
            <a:off x="6793669" y="1314450"/>
            <a:ext cx="0" cy="369794"/>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DDA309E-06FE-4036-845B-8AFD2BC92597}"/>
              </a:ext>
            </a:extLst>
          </p:cNvPr>
          <p:cNvCxnSpPr/>
          <p:nvPr/>
        </p:nvCxnSpPr>
        <p:spPr>
          <a:xfrm>
            <a:off x="5390026" y="1285314"/>
            <a:ext cx="0" cy="369794"/>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CC39491-F53C-4C64-A7A7-190A2BDD37B3}"/>
              </a:ext>
            </a:extLst>
          </p:cNvPr>
          <p:cNvCxnSpPr/>
          <p:nvPr/>
        </p:nvCxnSpPr>
        <p:spPr>
          <a:xfrm>
            <a:off x="1263402" y="1289721"/>
            <a:ext cx="0" cy="369794"/>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4C078D11-338E-486F-B9DE-37114021305F}"/>
              </a:ext>
            </a:extLst>
          </p:cNvPr>
          <p:cNvSpPr txBox="1"/>
          <p:nvPr/>
        </p:nvSpPr>
        <p:spPr>
          <a:xfrm>
            <a:off x="1139442" y="1623934"/>
            <a:ext cx="1261820" cy="523220"/>
          </a:xfrm>
          <a:prstGeom prst="rect">
            <a:avLst/>
          </a:prstGeom>
          <a:noFill/>
        </p:spPr>
        <p:txBody>
          <a:bodyPr wrap="none" rtlCol="0">
            <a:spAutoFit/>
          </a:bodyPr>
          <a:lstStyle/>
          <a:p>
            <a:r>
              <a:rPr lang="sv-SE" sz="2800" dirty="0"/>
              <a:t>70 e.Kr.</a:t>
            </a:r>
          </a:p>
        </p:txBody>
      </p:sp>
      <p:cxnSp>
        <p:nvCxnSpPr>
          <p:cNvPr id="18" name="Straight Connector 17">
            <a:extLst>
              <a:ext uri="{FF2B5EF4-FFF2-40B4-BE49-F238E27FC236}">
                <a16:creationId xmlns:a16="http://schemas.microsoft.com/office/drawing/2014/main" id="{320FF5FB-AC17-472F-9D41-0160AEAC3227}"/>
              </a:ext>
            </a:extLst>
          </p:cNvPr>
          <p:cNvCxnSpPr/>
          <p:nvPr/>
        </p:nvCxnSpPr>
        <p:spPr>
          <a:xfrm>
            <a:off x="4498176" y="1314450"/>
            <a:ext cx="0" cy="369794"/>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156A788B-3C98-49DC-9C21-3C6AF47D39ED}"/>
              </a:ext>
            </a:extLst>
          </p:cNvPr>
          <p:cNvSpPr txBox="1"/>
          <p:nvPr/>
        </p:nvSpPr>
        <p:spPr>
          <a:xfrm>
            <a:off x="3809804" y="1623934"/>
            <a:ext cx="795411" cy="523220"/>
          </a:xfrm>
          <a:prstGeom prst="rect">
            <a:avLst/>
          </a:prstGeom>
          <a:noFill/>
        </p:spPr>
        <p:txBody>
          <a:bodyPr wrap="none" rtlCol="0">
            <a:spAutoFit/>
          </a:bodyPr>
          <a:lstStyle/>
          <a:p>
            <a:r>
              <a:rPr lang="sv-SE" sz="2800" dirty="0"/>
              <a:t>idag</a:t>
            </a:r>
          </a:p>
        </p:txBody>
      </p:sp>
      <p:sp>
        <p:nvSpPr>
          <p:cNvPr id="21" name="TextBox 20">
            <a:extLst>
              <a:ext uri="{FF2B5EF4-FFF2-40B4-BE49-F238E27FC236}">
                <a16:creationId xmlns:a16="http://schemas.microsoft.com/office/drawing/2014/main" id="{84CEEC2B-3B27-4413-B831-DF11B5368295}"/>
              </a:ext>
            </a:extLst>
          </p:cNvPr>
          <p:cNvSpPr txBox="1"/>
          <p:nvPr/>
        </p:nvSpPr>
        <p:spPr>
          <a:xfrm>
            <a:off x="5732760" y="1623934"/>
            <a:ext cx="986167" cy="523220"/>
          </a:xfrm>
          <a:prstGeom prst="rect">
            <a:avLst/>
          </a:prstGeom>
          <a:noFill/>
        </p:spPr>
        <p:txBody>
          <a:bodyPr wrap="none" rtlCol="0">
            <a:spAutoFit/>
          </a:bodyPr>
          <a:lstStyle/>
          <a:p>
            <a:r>
              <a:rPr lang="sv-SE" sz="2800" dirty="0"/>
              <a:t>3½ år</a:t>
            </a:r>
          </a:p>
        </p:txBody>
      </p:sp>
      <p:sp>
        <p:nvSpPr>
          <p:cNvPr id="22" name="TextBox 21">
            <a:extLst>
              <a:ext uri="{FF2B5EF4-FFF2-40B4-BE49-F238E27FC236}">
                <a16:creationId xmlns:a16="http://schemas.microsoft.com/office/drawing/2014/main" id="{D81A4545-D817-4E02-ACD3-E7E46253E978}"/>
              </a:ext>
            </a:extLst>
          </p:cNvPr>
          <p:cNvSpPr txBox="1"/>
          <p:nvPr/>
        </p:nvSpPr>
        <p:spPr>
          <a:xfrm>
            <a:off x="7156392" y="1623934"/>
            <a:ext cx="986167" cy="523220"/>
          </a:xfrm>
          <a:prstGeom prst="rect">
            <a:avLst/>
          </a:prstGeom>
          <a:noFill/>
        </p:spPr>
        <p:txBody>
          <a:bodyPr wrap="none" rtlCol="0">
            <a:spAutoFit/>
          </a:bodyPr>
          <a:lstStyle/>
          <a:p>
            <a:r>
              <a:rPr lang="sv-SE" sz="2800" dirty="0"/>
              <a:t>3½ år</a:t>
            </a:r>
          </a:p>
        </p:txBody>
      </p:sp>
      <p:sp>
        <p:nvSpPr>
          <p:cNvPr id="23" name="Rectangle 22">
            <a:extLst>
              <a:ext uri="{FF2B5EF4-FFF2-40B4-BE49-F238E27FC236}">
                <a16:creationId xmlns:a16="http://schemas.microsoft.com/office/drawing/2014/main" id="{B25C2D67-F74D-40F1-A0F4-6AB6AA919C12}"/>
              </a:ext>
            </a:extLst>
          </p:cNvPr>
          <p:cNvSpPr/>
          <p:nvPr/>
        </p:nvSpPr>
        <p:spPr>
          <a:xfrm>
            <a:off x="4585447" y="723892"/>
            <a:ext cx="3619481" cy="544041"/>
          </a:xfrm>
          <a:prstGeom prst="rect">
            <a:avLst/>
          </a:prstGeom>
          <a:gradFill flip="none" rotWithShape="1">
            <a:gsLst>
              <a:gs pos="30000">
                <a:schemeClr val="accent1"/>
              </a:gs>
              <a:gs pos="0">
                <a:schemeClr val="accent1">
                  <a:lumMod val="5000"/>
                  <a:lumOff val="95000"/>
                </a:schemeClr>
              </a:gs>
              <a:gs pos="100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a:t>Romarriket</a:t>
            </a:r>
          </a:p>
        </p:txBody>
      </p:sp>
      <p:sp>
        <p:nvSpPr>
          <p:cNvPr id="36" name="Rectangle 35">
            <a:extLst>
              <a:ext uri="{FF2B5EF4-FFF2-40B4-BE49-F238E27FC236}">
                <a16:creationId xmlns:a16="http://schemas.microsoft.com/office/drawing/2014/main" id="{8D6C29E2-8CEC-433C-BD99-F9397C9B9165}"/>
              </a:ext>
            </a:extLst>
          </p:cNvPr>
          <p:cNvSpPr/>
          <p:nvPr/>
        </p:nvSpPr>
        <p:spPr>
          <a:xfrm>
            <a:off x="8278914" y="725585"/>
            <a:ext cx="2691607" cy="544041"/>
          </a:xfrm>
          <a:prstGeom prst="rect">
            <a:avLst/>
          </a:prstGeom>
          <a:gradFill flip="none" rotWithShape="1">
            <a:gsLst>
              <a:gs pos="30000">
                <a:schemeClr val="accent1"/>
              </a:gs>
              <a:gs pos="0">
                <a:schemeClr val="accent1">
                  <a:lumMod val="5000"/>
                  <a:lumOff val="95000"/>
                </a:schemeClr>
              </a:gs>
              <a:gs pos="10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a:t>Guds rike</a:t>
            </a:r>
          </a:p>
        </p:txBody>
      </p:sp>
      <p:sp>
        <p:nvSpPr>
          <p:cNvPr id="38" name="TextBox 37">
            <a:extLst>
              <a:ext uri="{FF2B5EF4-FFF2-40B4-BE49-F238E27FC236}">
                <a16:creationId xmlns:a16="http://schemas.microsoft.com/office/drawing/2014/main" id="{23EEE19F-A881-403A-8595-4907D5DB1E54}"/>
              </a:ext>
            </a:extLst>
          </p:cNvPr>
          <p:cNvSpPr txBox="1"/>
          <p:nvPr/>
        </p:nvSpPr>
        <p:spPr>
          <a:xfrm>
            <a:off x="1713090" y="707079"/>
            <a:ext cx="1658083" cy="523220"/>
          </a:xfrm>
          <a:prstGeom prst="rect">
            <a:avLst/>
          </a:prstGeom>
          <a:noFill/>
        </p:spPr>
        <p:txBody>
          <a:bodyPr wrap="none" rtlCol="0">
            <a:spAutoFit/>
          </a:bodyPr>
          <a:lstStyle/>
          <a:p>
            <a:r>
              <a:rPr lang="sv-SE" sz="2800" dirty="0"/>
              <a:t>tidsluckan</a:t>
            </a:r>
          </a:p>
        </p:txBody>
      </p:sp>
      <p:sp>
        <p:nvSpPr>
          <p:cNvPr id="24" name="Rectangle: Rounded Corners 23">
            <a:extLst>
              <a:ext uri="{FF2B5EF4-FFF2-40B4-BE49-F238E27FC236}">
                <a16:creationId xmlns:a16="http://schemas.microsoft.com/office/drawing/2014/main" id="{CB5AA405-FB2C-4350-9D2D-1AF2DF59E011}"/>
              </a:ext>
            </a:extLst>
          </p:cNvPr>
          <p:cNvSpPr/>
          <p:nvPr/>
        </p:nvSpPr>
        <p:spPr>
          <a:xfrm>
            <a:off x="765811" y="5925654"/>
            <a:ext cx="11080740" cy="597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tabLst>
                <a:tab pos="10042525" algn="r"/>
              </a:tabLst>
            </a:pPr>
            <a:r>
              <a:rPr lang="sv-SE" sz="2800" dirty="0"/>
              <a:t>Uppståndelsen, start nådetiden, nationen Israel i förstockelse</a:t>
            </a:r>
          </a:p>
        </p:txBody>
      </p:sp>
      <p:cxnSp>
        <p:nvCxnSpPr>
          <p:cNvPr id="3" name="Connector: Elbow 2">
            <a:extLst>
              <a:ext uri="{FF2B5EF4-FFF2-40B4-BE49-F238E27FC236}">
                <a16:creationId xmlns:a16="http://schemas.microsoft.com/office/drawing/2014/main" id="{B5E4EE9A-142B-4F72-929F-09F38C1B70D4}"/>
              </a:ext>
            </a:extLst>
          </p:cNvPr>
          <p:cNvCxnSpPr>
            <a:cxnSpLocks/>
            <a:stCxn id="24" idx="1"/>
          </p:cNvCxnSpPr>
          <p:nvPr/>
        </p:nvCxnSpPr>
        <p:spPr>
          <a:xfrm rot="10800000">
            <a:off x="589287" y="2147154"/>
            <a:ext cx="176525" cy="4077032"/>
          </a:xfrm>
          <a:prstGeom prst="bentConnector2">
            <a:avLst/>
          </a:prstGeom>
          <a:ln w="34925">
            <a:prstDash val="solid"/>
            <a:tailEnd type="triangle"/>
          </a:ln>
        </p:spPr>
        <p:style>
          <a:lnRef idx="1">
            <a:schemeClr val="accent1"/>
          </a:lnRef>
          <a:fillRef idx="0">
            <a:schemeClr val="accent1"/>
          </a:fillRef>
          <a:effectRef idx="0">
            <a:schemeClr val="accent1"/>
          </a:effectRef>
          <a:fontRef idx="minor">
            <a:schemeClr val="tx1"/>
          </a:fontRef>
        </p:style>
      </p:cxnSp>
      <p:sp>
        <p:nvSpPr>
          <p:cNvPr id="25" name="Rectangle: Rounded Corners 24">
            <a:extLst>
              <a:ext uri="{FF2B5EF4-FFF2-40B4-BE49-F238E27FC236}">
                <a16:creationId xmlns:a16="http://schemas.microsoft.com/office/drawing/2014/main" id="{26BD16BB-3FD6-43FE-97A4-B7AF84B775D4}"/>
              </a:ext>
            </a:extLst>
          </p:cNvPr>
          <p:cNvSpPr/>
          <p:nvPr/>
        </p:nvSpPr>
        <p:spPr>
          <a:xfrm>
            <a:off x="2061494" y="5137967"/>
            <a:ext cx="9785057" cy="601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sv-SE" sz="2800" dirty="0"/>
              <a:t>Jerusalem och templet förstörs, start på diasporan</a:t>
            </a:r>
          </a:p>
        </p:txBody>
      </p:sp>
      <p:cxnSp>
        <p:nvCxnSpPr>
          <p:cNvPr id="27" name="Connector: Elbow 26">
            <a:extLst>
              <a:ext uri="{FF2B5EF4-FFF2-40B4-BE49-F238E27FC236}">
                <a16:creationId xmlns:a16="http://schemas.microsoft.com/office/drawing/2014/main" id="{F2569DD0-BBD3-4D7A-9098-D0A1423DB01C}"/>
              </a:ext>
            </a:extLst>
          </p:cNvPr>
          <p:cNvCxnSpPr>
            <a:cxnSpLocks/>
            <a:stCxn id="25" idx="1"/>
          </p:cNvCxnSpPr>
          <p:nvPr/>
        </p:nvCxnSpPr>
        <p:spPr>
          <a:xfrm rot="10800000">
            <a:off x="1263402" y="2147155"/>
            <a:ext cx="798092" cy="3291531"/>
          </a:xfrm>
          <a:prstGeom prst="bentConnector2">
            <a:avLst/>
          </a:prstGeom>
          <a:ln w="34925">
            <a:prstDash val="solid"/>
            <a:tailEnd type="triangle"/>
          </a:ln>
        </p:spPr>
        <p:style>
          <a:lnRef idx="1">
            <a:schemeClr val="accent1"/>
          </a:lnRef>
          <a:fillRef idx="0">
            <a:schemeClr val="accent1"/>
          </a:fillRef>
          <a:effectRef idx="0">
            <a:schemeClr val="accent1"/>
          </a:effectRef>
          <a:fontRef idx="minor">
            <a:schemeClr val="tx1"/>
          </a:fontRef>
        </p:style>
      </p:cxnSp>
      <p:sp>
        <p:nvSpPr>
          <p:cNvPr id="31" name="Rectangle: Rounded Corners 30">
            <a:extLst>
              <a:ext uri="{FF2B5EF4-FFF2-40B4-BE49-F238E27FC236}">
                <a16:creationId xmlns:a16="http://schemas.microsoft.com/office/drawing/2014/main" id="{A7F22DE3-938B-433B-BF60-01DFC09E92A0}"/>
              </a:ext>
            </a:extLst>
          </p:cNvPr>
          <p:cNvSpPr/>
          <p:nvPr/>
        </p:nvSpPr>
        <p:spPr>
          <a:xfrm>
            <a:off x="5143516" y="3562591"/>
            <a:ext cx="6703035" cy="601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sv-SE" sz="2800" dirty="0"/>
              <a:t>Romarriket återuppstår, 10 kungar</a:t>
            </a:r>
          </a:p>
        </p:txBody>
      </p:sp>
      <p:cxnSp>
        <p:nvCxnSpPr>
          <p:cNvPr id="32" name="Connector: Elbow 31">
            <a:extLst>
              <a:ext uri="{FF2B5EF4-FFF2-40B4-BE49-F238E27FC236}">
                <a16:creationId xmlns:a16="http://schemas.microsoft.com/office/drawing/2014/main" id="{D1B71A4E-4A3F-49A0-8ED7-1789B102BB89}"/>
              </a:ext>
            </a:extLst>
          </p:cNvPr>
          <p:cNvCxnSpPr>
            <a:cxnSpLocks/>
            <a:stCxn id="31" idx="1"/>
          </p:cNvCxnSpPr>
          <p:nvPr/>
        </p:nvCxnSpPr>
        <p:spPr>
          <a:xfrm rot="10800000">
            <a:off x="4723162" y="2153871"/>
            <a:ext cx="420354" cy="1709439"/>
          </a:xfrm>
          <a:prstGeom prst="bentConnector2">
            <a:avLst/>
          </a:prstGeom>
          <a:ln w="34925">
            <a:prstDash val="solid"/>
            <a:tailEnd type="triangle"/>
          </a:ln>
        </p:spPr>
        <p:style>
          <a:lnRef idx="1">
            <a:schemeClr val="accent1"/>
          </a:lnRef>
          <a:fillRef idx="0">
            <a:schemeClr val="accent1"/>
          </a:fillRef>
          <a:effectRef idx="0">
            <a:schemeClr val="accent1"/>
          </a:effectRef>
          <a:fontRef idx="minor">
            <a:schemeClr val="tx1"/>
          </a:fontRef>
        </p:style>
      </p:cxnSp>
      <p:sp>
        <p:nvSpPr>
          <p:cNvPr id="35" name="Rectangle: Rounded Corners 34">
            <a:extLst>
              <a:ext uri="{FF2B5EF4-FFF2-40B4-BE49-F238E27FC236}">
                <a16:creationId xmlns:a16="http://schemas.microsoft.com/office/drawing/2014/main" id="{5ED0C0EA-CDD0-48B0-9601-46D1F84D00FB}"/>
              </a:ext>
            </a:extLst>
          </p:cNvPr>
          <p:cNvSpPr/>
          <p:nvPr/>
        </p:nvSpPr>
        <p:spPr>
          <a:xfrm>
            <a:off x="4034798" y="4350279"/>
            <a:ext cx="7811753" cy="601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sv-SE" sz="2800" dirty="0"/>
              <a:t>Start på återvändningen, Jerusalem återuppbyggs</a:t>
            </a:r>
          </a:p>
        </p:txBody>
      </p:sp>
      <p:cxnSp>
        <p:nvCxnSpPr>
          <p:cNvPr id="37" name="Connector: Elbow 36">
            <a:extLst>
              <a:ext uri="{FF2B5EF4-FFF2-40B4-BE49-F238E27FC236}">
                <a16:creationId xmlns:a16="http://schemas.microsoft.com/office/drawing/2014/main" id="{436BD4E3-7940-4A78-8F07-19DDBBB0BD81}"/>
              </a:ext>
            </a:extLst>
          </p:cNvPr>
          <p:cNvCxnSpPr>
            <a:cxnSpLocks/>
            <a:stCxn id="35" idx="1"/>
          </p:cNvCxnSpPr>
          <p:nvPr/>
        </p:nvCxnSpPr>
        <p:spPr>
          <a:xfrm rot="10800000">
            <a:off x="3756950" y="2153869"/>
            <a:ext cx="277848" cy="2497128"/>
          </a:xfrm>
          <a:prstGeom prst="bentConnector2">
            <a:avLst/>
          </a:prstGeom>
          <a:ln w="34925">
            <a:prstDash val="solid"/>
            <a:tailEnd type="triangle"/>
          </a:ln>
        </p:spPr>
        <p:style>
          <a:lnRef idx="1">
            <a:schemeClr val="accent1"/>
          </a:lnRef>
          <a:fillRef idx="0">
            <a:schemeClr val="accent1"/>
          </a:fillRef>
          <a:effectRef idx="0">
            <a:schemeClr val="accent1"/>
          </a:effectRef>
          <a:fontRef idx="minor">
            <a:schemeClr val="tx1"/>
          </a:fontRef>
        </p:style>
      </p:cxnSp>
      <p:sp>
        <p:nvSpPr>
          <p:cNvPr id="41" name="Rectangle: Rounded Corners 40">
            <a:extLst>
              <a:ext uri="{FF2B5EF4-FFF2-40B4-BE49-F238E27FC236}">
                <a16:creationId xmlns:a16="http://schemas.microsoft.com/office/drawing/2014/main" id="{CDB0C8DA-29F5-4372-A1E1-16CDE753ED83}"/>
              </a:ext>
            </a:extLst>
          </p:cNvPr>
          <p:cNvSpPr/>
          <p:nvPr/>
        </p:nvSpPr>
        <p:spPr>
          <a:xfrm>
            <a:off x="5566425" y="2774903"/>
            <a:ext cx="6280126" cy="601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sv-SE" sz="2800" dirty="0"/>
              <a:t>Religiöst uppvaknande i Israel</a:t>
            </a:r>
          </a:p>
        </p:txBody>
      </p:sp>
      <p:cxnSp>
        <p:nvCxnSpPr>
          <p:cNvPr id="42" name="Connector: Elbow 41">
            <a:extLst>
              <a:ext uri="{FF2B5EF4-FFF2-40B4-BE49-F238E27FC236}">
                <a16:creationId xmlns:a16="http://schemas.microsoft.com/office/drawing/2014/main" id="{BD6E6298-9183-4D03-A581-AB11DC3CD2AF}"/>
              </a:ext>
            </a:extLst>
          </p:cNvPr>
          <p:cNvCxnSpPr>
            <a:cxnSpLocks/>
            <a:stCxn id="41" idx="1"/>
          </p:cNvCxnSpPr>
          <p:nvPr/>
        </p:nvCxnSpPr>
        <p:spPr>
          <a:xfrm rot="10800000">
            <a:off x="5210847" y="2147161"/>
            <a:ext cx="355578" cy="928461"/>
          </a:xfrm>
          <a:prstGeom prst="bentConnector2">
            <a:avLst/>
          </a:prstGeom>
          <a:ln w="34925">
            <a:prstDash val="soli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2802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31" grpId="0" animBg="1"/>
      <p:bldP spid="35" grpId="0" animBg="1"/>
      <p:bldP spid="4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DFC3FAB8-3650-4805-B113-78C2425CC31B}"/>
              </a:ext>
            </a:extLst>
          </p:cNvPr>
          <p:cNvCxnSpPr>
            <a:cxnSpLocks/>
          </p:cNvCxnSpPr>
          <p:nvPr/>
        </p:nvCxnSpPr>
        <p:spPr>
          <a:xfrm>
            <a:off x="5390026" y="1499347"/>
            <a:ext cx="5580495" cy="16808"/>
          </a:xfrm>
          <a:prstGeom prst="line">
            <a:avLst/>
          </a:prstGeom>
          <a:ln w="127000">
            <a:tail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58D3D8A-B381-4799-B441-6015336E1777}"/>
              </a:ext>
            </a:extLst>
          </p:cNvPr>
          <p:cNvCxnSpPr>
            <a:cxnSpLocks/>
          </p:cNvCxnSpPr>
          <p:nvPr/>
        </p:nvCxnSpPr>
        <p:spPr>
          <a:xfrm>
            <a:off x="589280" y="1499347"/>
            <a:ext cx="4776097" cy="0"/>
          </a:xfrm>
          <a:prstGeom prst="line">
            <a:avLst/>
          </a:prstGeom>
          <a:ln w="127000">
            <a:prstDash val="sysDot"/>
            <a:tailEnd type="none"/>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210FC46D-D112-479D-9598-D5FE91BED9C3}"/>
              </a:ext>
            </a:extLst>
          </p:cNvPr>
          <p:cNvCxnSpPr/>
          <p:nvPr/>
        </p:nvCxnSpPr>
        <p:spPr>
          <a:xfrm>
            <a:off x="8204935" y="1317812"/>
            <a:ext cx="0" cy="369794"/>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F2242A9D-326F-48A2-BDA8-E1CBBB73D9E4}"/>
              </a:ext>
            </a:extLst>
          </p:cNvPr>
          <p:cNvCxnSpPr/>
          <p:nvPr/>
        </p:nvCxnSpPr>
        <p:spPr>
          <a:xfrm>
            <a:off x="589280" y="1289721"/>
            <a:ext cx="0" cy="369794"/>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CE11A42-D8DA-4FEA-81B9-B1FFAE58BB2C}"/>
              </a:ext>
            </a:extLst>
          </p:cNvPr>
          <p:cNvCxnSpPr>
            <a:cxnSpLocks/>
          </p:cNvCxnSpPr>
          <p:nvPr/>
        </p:nvCxnSpPr>
        <p:spPr>
          <a:xfrm>
            <a:off x="6793669" y="1314450"/>
            <a:ext cx="0" cy="369794"/>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DDA309E-06FE-4036-845B-8AFD2BC92597}"/>
              </a:ext>
            </a:extLst>
          </p:cNvPr>
          <p:cNvCxnSpPr/>
          <p:nvPr/>
        </p:nvCxnSpPr>
        <p:spPr>
          <a:xfrm>
            <a:off x="5390026" y="1285314"/>
            <a:ext cx="0" cy="369794"/>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CC39491-F53C-4C64-A7A7-190A2BDD37B3}"/>
              </a:ext>
            </a:extLst>
          </p:cNvPr>
          <p:cNvCxnSpPr/>
          <p:nvPr/>
        </p:nvCxnSpPr>
        <p:spPr>
          <a:xfrm>
            <a:off x="1263402" y="1289721"/>
            <a:ext cx="0" cy="369794"/>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4C078D11-338E-486F-B9DE-37114021305F}"/>
              </a:ext>
            </a:extLst>
          </p:cNvPr>
          <p:cNvSpPr txBox="1"/>
          <p:nvPr/>
        </p:nvSpPr>
        <p:spPr>
          <a:xfrm>
            <a:off x="1139442" y="1623934"/>
            <a:ext cx="1261820" cy="523220"/>
          </a:xfrm>
          <a:prstGeom prst="rect">
            <a:avLst/>
          </a:prstGeom>
          <a:noFill/>
        </p:spPr>
        <p:txBody>
          <a:bodyPr wrap="none" rtlCol="0">
            <a:spAutoFit/>
          </a:bodyPr>
          <a:lstStyle/>
          <a:p>
            <a:r>
              <a:rPr lang="sv-SE" sz="2800" dirty="0"/>
              <a:t>70 e.Kr.</a:t>
            </a:r>
          </a:p>
        </p:txBody>
      </p:sp>
      <p:cxnSp>
        <p:nvCxnSpPr>
          <p:cNvPr id="18" name="Straight Connector 17">
            <a:extLst>
              <a:ext uri="{FF2B5EF4-FFF2-40B4-BE49-F238E27FC236}">
                <a16:creationId xmlns:a16="http://schemas.microsoft.com/office/drawing/2014/main" id="{320FF5FB-AC17-472F-9D41-0160AEAC3227}"/>
              </a:ext>
            </a:extLst>
          </p:cNvPr>
          <p:cNvCxnSpPr/>
          <p:nvPr/>
        </p:nvCxnSpPr>
        <p:spPr>
          <a:xfrm>
            <a:off x="4498176" y="1314450"/>
            <a:ext cx="0" cy="369794"/>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156A788B-3C98-49DC-9C21-3C6AF47D39ED}"/>
              </a:ext>
            </a:extLst>
          </p:cNvPr>
          <p:cNvSpPr txBox="1"/>
          <p:nvPr/>
        </p:nvSpPr>
        <p:spPr>
          <a:xfrm>
            <a:off x="3809804" y="1623934"/>
            <a:ext cx="795411" cy="523220"/>
          </a:xfrm>
          <a:prstGeom prst="rect">
            <a:avLst/>
          </a:prstGeom>
          <a:noFill/>
        </p:spPr>
        <p:txBody>
          <a:bodyPr wrap="none" rtlCol="0">
            <a:spAutoFit/>
          </a:bodyPr>
          <a:lstStyle/>
          <a:p>
            <a:r>
              <a:rPr lang="sv-SE" sz="2800" dirty="0"/>
              <a:t>idag</a:t>
            </a:r>
          </a:p>
        </p:txBody>
      </p:sp>
      <p:sp>
        <p:nvSpPr>
          <p:cNvPr id="21" name="TextBox 20">
            <a:extLst>
              <a:ext uri="{FF2B5EF4-FFF2-40B4-BE49-F238E27FC236}">
                <a16:creationId xmlns:a16="http://schemas.microsoft.com/office/drawing/2014/main" id="{84CEEC2B-3B27-4413-B831-DF11B5368295}"/>
              </a:ext>
            </a:extLst>
          </p:cNvPr>
          <p:cNvSpPr txBox="1"/>
          <p:nvPr/>
        </p:nvSpPr>
        <p:spPr>
          <a:xfrm>
            <a:off x="5732760" y="1623934"/>
            <a:ext cx="986167" cy="523220"/>
          </a:xfrm>
          <a:prstGeom prst="rect">
            <a:avLst/>
          </a:prstGeom>
          <a:noFill/>
        </p:spPr>
        <p:txBody>
          <a:bodyPr wrap="none" rtlCol="0">
            <a:spAutoFit/>
          </a:bodyPr>
          <a:lstStyle/>
          <a:p>
            <a:r>
              <a:rPr lang="sv-SE" sz="2800" dirty="0"/>
              <a:t>3½ år</a:t>
            </a:r>
          </a:p>
        </p:txBody>
      </p:sp>
      <p:sp>
        <p:nvSpPr>
          <p:cNvPr id="22" name="TextBox 21">
            <a:extLst>
              <a:ext uri="{FF2B5EF4-FFF2-40B4-BE49-F238E27FC236}">
                <a16:creationId xmlns:a16="http://schemas.microsoft.com/office/drawing/2014/main" id="{D81A4545-D817-4E02-ACD3-E7E46253E978}"/>
              </a:ext>
            </a:extLst>
          </p:cNvPr>
          <p:cNvSpPr txBox="1"/>
          <p:nvPr/>
        </p:nvSpPr>
        <p:spPr>
          <a:xfrm>
            <a:off x="7156392" y="1623934"/>
            <a:ext cx="986167" cy="523220"/>
          </a:xfrm>
          <a:prstGeom prst="rect">
            <a:avLst/>
          </a:prstGeom>
          <a:noFill/>
        </p:spPr>
        <p:txBody>
          <a:bodyPr wrap="none" rtlCol="0">
            <a:spAutoFit/>
          </a:bodyPr>
          <a:lstStyle/>
          <a:p>
            <a:r>
              <a:rPr lang="sv-SE" sz="2800" dirty="0"/>
              <a:t>3½ år</a:t>
            </a:r>
          </a:p>
        </p:txBody>
      </p:sp>
      <p:sp>
        <p:nvSpPr>
          <p:cNvPr id="23" name="Rectangle 22">
            <a:extLst>
              <a:ext uri="{FF2B5EF4-FFF2-40B4-BE49-F238E27FC236}">
                <a16:creationId xmlns:a16="http://schemas.microsoft.com/office/drawing/2014/main" id="{B25C2D67-F74D-40F1-A0F4-6AB6AA919C12}"/>
              </a:ext>
            </a:extLst>
          </p:cNvPr>
          <p:cNvSpPr/>
          <p:nvPr/>
        </p:nvSpPr>
        <p:spPr>
          <a:xfrm>
            <a:off x="4585447" y="723892"/>
            <a:ext cx="3619481" cy="544041"/>
          </a:xfrm>
          <a:prstGeom prst="rect">
            <a:avLst/>
          </a:prstGeom>
          <a:gradFill flip="none" rotWithShape="1">
            <a:gsLst>
              <a:gs pos="30000">
                <a:schemeClr val="accent1"/>
              </a:gs>
              <a:gs pos="0">
                <a:schemeClr val="accent1">
                  <a:lumMod val="5000"/>
                  <a:lumOff val="95000"/>
                </a:schemeClr>
              </a:gs>
              <a:gs pos="100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a:t>Romarriket</a:t>
            </a:r>
          </a:p>
        </p:txBody>
      </p:sp>
      <p:sp>
        <p:nvSpPr>
          <p:cNvPr id="36" name="Rectangle 35">
            <a:extLst>
              <a:ext uri="{FF2B5EF4-FFF2-40B4-BE49-F238E27FC236}">
                <a16:creationId xmlns:a16="http://schemas.microsoft.com/office/drawing/2014/main" id="{8D6C29E2-8CEC-433C-BD99-F9397C9B9165}"/>
              </a:ext>
            </a:extLst>
          </p:cNvPr>
          <p:cNvSpPr/>
          <p:nvPr/>
        </p:nvSpPr>
        <p:spPr>
          <a:xfrm>
            <a:off x="8278914" y="725585"/>
            <a:ext cx="2691607" cy="544041"/>
          </a:xfrm>
          <a:prstGeom prst="rect">
            <a:avLst/>
          </a:prstGeom>
          <a:gradFill flip="none" rotWithShape="1">
            <a:gsLst>
              <a:gs pos="30000">
                <a:schemeClr val="accent1"/>
              </a:gs>
              <a:gs pos="0">
                <a:schemeClr val="accent1">
                  <a:lumMod val="5000"/>
                  <a:lumOff val="95000"/>
                </a:schemeClr>
              </a:gs>
              <a:gs pos="10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a:t>Guds rike</a:t>
            </a:r>
          </a:p>
        </p:txBody>
      </p:sp>
      <p:sp>
        <p:nvSpPr>
          <p:cNvPr id="38" name="TextBox 37">
            <a:extLst>
              <a:ext uri="{FF2B5EF4-FFF2-40B4-BE49-F238E27FC236}">
                <a16:creationId xmlns:a16="http://schemas.microsoft.com/office/drawing/2014/main" id="{23EEE19F-A881-403A-8595-4907D5DB1E54}"/>
              </a:ext>
            </a:extLst>
          </p:cNvPr>
          <p:cNvSpPr txBox="1"/>
          <p:nvPr/>
        </p:nvSpPr>
        <p:spPr>
          <a:xfrm>
            <a:off x="1713090" y="707079"/>
            <a:ext cx="1668727" cy="523220"/>
          </a:xfrm>
          <a:prstGeom prst="rect">
            <a:avLst/>
          </a:prstGeom>
          <a:noFill/>
        </p:spPr>
        <p:txBody>
          <a:bodyPr wrap="none" rtlCol="0">
            <a:spAutoFit/>
          </a:bodyPr>
          <a:lstStyle/>
          <a:p>
            <a:r>
              <a:rPr lang="sv-SE" sz="2800"/>
              <a:t>nådetiden</a:t>
            </a:r>
          </a:p>
        </p:txBody>
      </p:sp>
      <p:sp>
        <p:nvSpPr>
          <p:cNvPr id="65" name="Rectangle: Rounded Corners 64">
            <a:extLst>
              <a:ext uri="{FF2B5EF4-FFF2-40B4-BE49-F238E27FC236}">
                <a16:creationId xmlns:a16="http://schemas.microsoft.com/office/drawing/2014/main" id="{3468BBD8-A320-498D-81D6-BE708B8DA485}"/>
              </a:ext>
            </a:extLst>
          </p:cNvPr>
          <p:cNvSpPr/>
          <p:nvPr/>
        </p:nvSpPr>
        <p:spPr>
          <a:xfrm>
            <a:off x="439777" y="3467466"/>
            <a:ext cx="11406773" cy="30552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457200" indent="-457200">
              <a:buFont typeface="Arial" panose="020B0604020202020204" pitchFamily="34" charset="0"/>
              <a:buChar char="•"/>
            </a:pPr>
            <a:r>
              <a:rPr lang="sv-SE" sz="2800" dirty="0"/>
              <a:t>Templet i Jerusalem byggs upp igen</a:t>
            </a:r>
          </a:p>
          <a:p>
            <a:pPr marL="457200" indent="-457200">
              <a:buFont typeface="Arial" panose="020B0604020202020204" pitchFamily="34" charset="0"/>
              <a:buChar char="•"/>
            </a:pPr>
            <a:r>
              <a:rPr lang="sv-SE" sz="2800" dirty="0"/>
              <a:t>Den sista kungen ingår ett förbund att offrandet i templet återupptas</a:t>
            </a:r>
          </a:p>
          <a:p>
            <a:pPr marL="457200" indent="-457200">
              <a:buFont typeface="Arial" panose="020B0604020202020204" pitchFamily="34" charset="0"/>
              <a:buChar char="•"/>
            </a:pPr>
            <a:r>
              <a:rPr lang="sv-SE" sz="2800" dirty="0"/>
              <a:t>Startskottet för den sista årsveckan</a:t>
            </a:r>
          </a:p>
          <a:p>
            <a:endParaRPr lang="sv-SE" sz="2800" dirty="0"/>
          </a:p>
        </p:txBody>
      </p:sp>
      <p:sp>
        <p:nvSpPr>
          <p:cNvPr id="66" name="Arrow: Down 65">
            <a:extLst>
              <a:ext uri="{FF2B5EF4-FFF2-40B4-BE49-F238E27FC236}">
                <a16:creationId xmlns:a16="http://schemas.microsoft.com/office/drawing/2014/main" id="{D69BAE5E-00AB-4E2A-8F29-BBFA2EF24C9A}"/>
              </a:ext>
            </a:extLst>
          </p:cNvPr>
          <p:cNvSpPr/>
          <p:nvPr/>
        </p:nvSpPr>
        <p:spPr>
          <a:xfrm flipV="1">
            <a:off x="5159354" y="2144618"/>
            <a:ext cx="484632" cy="978408"/>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5182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DFC3FAB8-3650-4805-B113-78C2425CC31B}"/>
              </a:ext>
            </a:extLst>
          </p:cNvPr>
          <p:cNvCxnSpPr>
            <a:cxnSpLocks/>
          </p:cNvCxnSpPr>
          <p:nvPr/>
        </p:nvCxnSpPr>
        <p:spPr>
          <a:xfrm>
            <a:off x="5390026" y="1499347"/>
            <a:ext cx="5580495" cy="16808"/>
          </a:xfrm>
          <a:prstGeom prst="line">
            <a:avLst/>
          </a:prstGeom>
          <a:ln w="127000">
            <a:tail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58D3D8A-B381-4799-B441-6015336E1777}"/>
              </a:ext>
            </a:extLst>
          </p:cNvPr>
          <p:cNvCxnSpPr>
            <a:cxnSpLocks/>
          </p:cNvCxnSpPr>
          <p:nvPr/>
        </p:nvCxnSpPr>
        <p:spPr>
          <a:xfrm>
            <a:off x="589280" y="1499347"/>
            <a:ext cx="4776097" cy="0"/>
          </a:xfrm>
          <a:prstGeom prst="line">
            <a:avLst/>
          </a:prstGeom>
          <a:ln w="127000">
            <a:prstDash val="sysDot"/>
            <a:tailEnd type="none"/>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210FC46D-D112-479D-9598-D5FE91BED9C3}"/>
              </a:ext>
            </a:extLst>
          </p:cNvPr>
          <p:cNvCxnSpPr/>
          <p:nvPr/>
        </p:nvCxnSpPr>
        <p:spPr>
          <a:xfrm>
            <a:off x="8204935" y="1317812"/>
            <a:ext cx="0" cy="369794"/>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F2242A9D-326F-48A2-BDA8-E1CBBB73D9E4}"/>
              </a:ext>
            </a:extLst>
          </p:cNvPr>
          <p:cNvCxnSpPr/>
          <p:nvPr/>
        </p:nvCxnSpPr>
        <p:spPr>
          <a:xfrm>
            <a:off x="589280" y="1289721"/>
            <a:ext cx="0" cy="369794"/>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CE11A42-D8DA-4FEA-81B9-B1FFAE58BB2C}"/>
              </a:ext>
            </a:extLst>
          </p:cNvPr>
          <p:cNvCxnSpPr>
            <a:cxnSpLocks/>
          </p:cNvCxnSpPr>
          <p:nvPr/>
        </p:nvCxnSpPr>
        <p:spPr>
          <a:xfrm>
            <a:off x="6793669" y="1314450"/>
            <a:ext cx="0" cy="369794"/>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DDA309E-06FE-4036-845B-8AFD2BC92597}"/>
              </a:ext>
            </a:extLst>
          </p:cNvPr>
          <p:cNvCxnSpPr/>
          <p:nvPr/>
        </p:nvCxnSpPr>
        <p:spPr>
          <a:xfrm>
            <a:off x="5390026" y="1285314"/>
            <a:ext cx="0" cy="369794"/>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CC39491-F53C-4C64-A7A7-190A2BDD37B3}"/>
              </a:ext>
            </a:extLst>
          </p:cNvPr>
          <p:cNvCxnSpPr/>
          <p:nvPr/>
        </p:nvCxnSpPr>
        <p:spPr>
          <a:xfrm>
            <a:off x="1263402" y="1289721"/>
            <a:ext cx="0" cy="369794"/>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4C078D11-338E-486F-B9DE-37114021305F}"/>
              </a:ext>
            </a:extLst>
          </p:cNvPr>
          <p:cNvSpPr txBox="1"/>
          <p:nvPr/>
        </p:nvSpPr>
        <p:spPr>
          <a:xfrm>
            <a:off x="1139442" y="1623934"/>
            <a:ext cx="1261820" cy="523220"/>
          </a:xfrm>
          <a:prstGeom prst="rect">
            <a:avLst/>
          </a:prstGeom>
          <a:noFill/>
        </p:spPr>
        <p:txBody>
          <a:bodyPr wrap="none" rtlCol="0">
            <a:spAutoFit/>
          </a:bodyPr>
          <a:lstStyle/>
          <a:p>
            <a:r>
              <a:rPr lang="sv-SE" sz="2800" dirty="0"/>
              <a:t>70 e.Kr.</a:t>
            </a:r>
          </a:p>
        </p:txBody>
      </p:sp>
      <p:cxnSp>
        <p:nvCxnSpPr>
          <p:cNvPr id="18" name="Straight Connector 17">
            <a:extLst>
              <a:ext uri="{FF2B5EF4-FFF2-40B4-BE49-F238E27FC236}">
                <a16:creationId xmlns:a16="http://schemas.microsoft.com/office/drawing/2014/main" id="{320FF5FB-AC17-472F-9D41-0160AEAC3227}"/>
              </a:ext>
            </a:extLst>
          </p:cNvPr>
          <p:cNvCxnSpPr/>
          <p:nvPr/>
        </p:nvCxnSpPr>
        <p:spPr>
          <a:xfrm>
            <a:off x="4498176" y="1314450"/>
            <a:ext cx="0" cy="369794"/>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156A788B-3C98-49DC-9C21-3C6AF47D39ED}"/>
              </a:ext>
            </a:extLst>
          </p:cNvPr>
          <p:cNvSpPr txBox="1"/>
          <p:nvPr/>
        </p:nvSpPr>
        <p:spPr>
          <a:xfrm>
            <a:off x="3809804" y="1623934"/>
            <a:ext cx="795411" cy="523220"/>
          </a:xfrm>
          <a:prstGeom prst="rect">
            <a:avLst/>
          </a:prstGeom>
          <a:noFill/>
        </p:spPr>
        <p:txBody>
          <a:bodyPr wrap="none" rtlCol="0">
            <a:spAutoFit/>
          </a:bodyPr>
          <a:lstStyle/>
          <a:p>
            <a:r>
              <a:rPr lang="sv-SE" sz="2800" dirty="0"/>
              <a:t>idag</a:t>
            </a:r>
          </a:p>
        </p:txBody>
      </p:sp>
      <p:sp>
        <p:nvSpPr>
          <p:cNvPr id="21" name="TextBox 20">
            <a:extLst>
              <a:ext uri="{FF2B5EF4-FFF2-40B4-BE49-F238E27FC236}">
                <a16:creationId xmlns:a16="http://schemas.microsoft.com/office/drawing/2014/main" id="{84CEEC2B-3B27-4413-B831-DF11B5368295}"/>
              </a:ext>
            </a:extLst>
          </p:cNvPr>
          <p:cNvSpPr txBox="1"/>
          <p:nvPr/>
        </p:nvSpPr>
        <p:spPr>
          <a:xfrm>
            <a:off x="5732760" y="1623934"/>
            <a:ext cx="986167" cy="523220"/>
          </a:xfrm>
          <a:prstGeom prst="rect">
            <a:avLst/>
          </a:prstGeom>
          <a:noFill/>
        </p:spPr>
        <p:txBody>
          <a:bodyPr wrap="none" rtlCol="0">
            <a:spAutoFit/>
          </a:bodyPr>
          <a:lstStyle/>
          <a:p>
            <a:r>
              <a:rPr lang="sv-SE" sz="2800" dirty="0"/>
              <a:t>3½ år</a:t>
            </a:r>
          </a:p>
        </p:txBody>
      </p:sp>
      <p:sp>
        <p:nvSpPr>
          <p:cNvPr id="22" name="TextBox 21">
            <a:extLst>
              <a:ext uri="{FF2B5EF4-FFF2-40B4-BE49-F238E27FC236}">
                <a16:creationId xmlns:a16="http://schemas.microsoft.com/office/drawing/2014/main" id="{D81A4545-D817-4E02-ACD3-E7E46253E978}"/>
              </a:ext>
            </a:extLst>
          </p:cNvPr>
          <p:cNvSpPr txBox="1"/>
          <p:nvPr/>
        </p:nvSpPr>
        <p:spPr>
          <a:xfrm>
            <a:off x="7156392" y="1623934"/>
            <a:ext cx="986167" cy="523220"/>
          </a:xfrm>
          <a:prstGeom prst="rect">
            <a:avLst/>
          </a:prstGeom>
          <a:noFill/>
        </p:spPr>
        <p:txBody>
          <a:bodyPr wrap="none" rtlCol="0">
            <a:spAutoFit/>
          </a:bodyPr>
          <a:lstStyle/>
          <a:p>
            <a:r>
              <a:rPr lang="sv-SE" sz="2800" dirty="0"/>
              <a:t>3½ år</a:t>
            </a:r>
          </a:p>
        </p:txBody>
      </p:sp>
      <p:sp>
        <p:nvSpPr>
          <p:cNvPr id="23" name="Rectangle 22">
            <a:extLst>
              <a:ext uri="{FF2B5EF4-FFF2-40B4-BE49-F238E27FC236}">
                <a16:creationId xmlns:a16="http://schemas.microsoft.com/office/drawing/2014/main" id="{B25C2D67-F74D-40F1-A0F4-6AB6AA919C12}"/>
              </a:ext>
            </a:extLst>
          </p:cNvPr>
          <p:cNvSpPr/>
          <p:nvPr/>
        </p:nvSpPr>
        <p:spPr>
          <a:xfrm>
            <a:off x="4585447" y="723892"/>
            <a:ext cx="3619481" cy="544041"/>
          </a:xfrm>
          <a:prstGeom prst="rect">
            <a:avLst/>
          </a:prstGeom>
          <a:gradFill flip="none" rotWithShape="1">
            <a:gsLst>
              <a:gs pos="30000">
                <a:schemeClr val="accent1"/>
              </a:gs>
              <a:gs pos="0">
                <a:schemeClr val="accent1">
                  <a:lumMod val="5000"/>
                  <a:lumOff val="95000"/>
                </a:schemeClr>
              </a:gs>
              <a:gs pos="100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a:t>Romarriket</a:t>
            </a:r>
          </a:p>
        </p:txBody>
      </p:sp>
      <p:sp>
        <p:nvSpPr>
          <p:cNvPr id="36" name="Rectangle 35">
            <a:extLst>
              <a:ext uri="{FF2B5EF4-FFF2-40B4-BE49-F238E27FC236}">
                <a16:creationId xmlns:a16="http://schemas.microsoft.com/office/drawing/2014/main" id="{8D6C29E2-8CEC-433C-BD99-F9397C9B9165}"/>
              </a:ext>
            </a:extLst>
          </p:cNvPr>
          <p:cNvSpPr/>
          <p:nvPr/>
        </p:nvSpPr>
        <p:spPr>
          <a:xfrm>
            <a:off x="8278914" y="725585"/>
            <a:ext cx="2691607" cy="544041"/>
          </a:xfrm>
          <a:prstGeom prst="rect">
            <a:avLst/>
          </a:prstGeom>
          <a:gradFill flip="none" rotWithShape="1">
            <a:gsLst>
              <a:gs pos="30000">
                <a:schemeClr val="accent1"/>
              </a:gs>
              <a:gs pos="0">
                <a:schemeClr val="accent1">
                  <a:lumMod val="5000"/>
                  <a:lumOff val="95000"/>
                </a:schemeClr>
              </a:gs>
              <a:gs pos="10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a:t>Guds rike</a:t>
            </a:r>
          </a:p>
        </p:txBody>
      </p:sp>
      <p:sp>
        <p:nvSpPr>
          <p:cNvPr id="38" name="TextBox 37">
            <a:extLst>
              <a:ext uri="{FF2B5EF4-FFF2-40B4-BE49-F238E27FC236}">
                <a16:creationId xmlns:a16="http://schemas.microsoft.com/office/drawing/2014/main" id="{23EEE19F-A881-403A-8595-4907D5DB1E54}"/>
              </a:ext>
            </a:extLst>
          </p:cNvPr>
          <p:cNvSpPr txBox="1"/>
          <p:nvPr/>
        </p:nvSpPr>
        <p:spPr>
          <a:xfrm>
            <a:off x="1713090" y="707079"/>
            <a:ext cx="1668727" cy="523220"/>
          </a:xfrm>
          <a:prstGeom prst="rect">
            <a:avLst/>
          </a:prstGeom>
          <a:noFill/>
        </p:spPr>
        <p:txBody>
          <a:bodyPr wrap="none" rtlCol="0">
            <a:spAutoFit/>
          </a:bodyPr>
          <a:lstStyle/>
          <a:p>
            <a:r>
              <a:rPr lang="sv-SE" sz="2800"/>
              <a:t>nådetiden</a:t>
            </a:r>
          </a:p>
        </p:txBody>
      </p:sp>
      <p:sp>
        <p:nvSpPr>
          <p:cNvPr id="65" name="Rectangle: Rounded Corners 64">
            <a:extLst>
              <a:ext uri="{FF2B5EF4-FFF2-40B4-BE49-F238E27FC236}">
                <a16:creationId xmlns:a16="http://schemas.microsoft.com/office/drawing/2014/main" id="{3468BBD8-A320-498D-81D6-BE708B8DA485}"/>
              </a:ext>
            </a:extLst>
          </p:cNvPr>
          <p:cNvSpPr/>
          <p:nvPr/>
        </p:nvSpPr>
        <p:spPr>
          <a:xfrm>
            <a:off x="439777" y="3467466"/>
            <a:ext cx="11406773" cy="30552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457200" indent="-457200">
              <a:buFont typeface="Arial" panose="020B0604020202020204" pitchFamily="34" charset="0"/>
              <a:buChar char="•"/>
            </a:pPr>
            <a:r>
              <a:rPr lang="sv-SE" sz="2800" dirty="0"/>
              <a:t>Den sista kungens makt växer och växer</a:t>
            </a:r>
          </a:p>
          <a:p>
            <a:pPr marL="457200" indent="-457200">
              <a:buFont typeface="Arial" panose="020B0604020202020204" pitchFamily="34" charset="0"/>
              <a:buChar char="•"/>
            </a:pPr>
            <a:r>
              <a:rPr lang="sv-SE" sz="2800" dirty="0"/>
              <a:t>Han får absolut makt och känner sig oövervinnerlig</a:t>
            </a:r>
          </a:p>
          <a:p>
            <a:pPr marL="457200" indent="-457200">
              <a:buFont typeface="Arial" panose="020B0604020202020204" pitchFamily="34" charset="0"/>
              <a:buChar char="•"/>
            </a:pPr>
            <a:r>
              <a:rPr lang="sv-SE" sz="2800" dirty="0"/>
              <a:t>Han bryter förbundet och avskaffar offrandet</a:t>
            </a:r>
          </a:p>
          <a:p>
            <a:pPr marL="457200" indent="-457200">
              <a:buFont typeface="Arial" panose="020B0604020202020204" pitchFamily="34" charset="0"/>
              <a:buChar char="•"/>
            </a:pPr>
            <a:r>
              <a:rPr lang="sv-SE" sz="2800" dirty="0"/>
              <a:t>Vedermödan intensiveras. Förföljelse och krig</a:t>
            </a:r>
          </a:p>
          <a:p>
            <a:pPr marL="457200" indent="-457200">
              <a:buFont typeface="Arial" panose="020B0604020202020204" pitchFamily="34" charset="0"/>
              <a:buChar char="•"/>
            </a:pPr>
            <a:endParaRPr lang="sv-SE" sz="2800" dirty="0"/>
          </a:p>
        </p:txBody>
      </p:sp>
      <p:sp>
        <p:nvSpPr>
          <p:cNvPr id="66" name="Arrow: Down 65">
            <a:extLst>
              <a:ext uri="{FF2B5EF4-FFF2-40B4-BE49-F238E27FC236}">
                <a16:creationId xmlns:a16="http://schemas.microsoft.com/office/drawing/2014/main" id="{D69BAE5E-00AB-4E2A-8F29-BBFA2EF24C9A}"/>
              </a:ext>
            </a:extLst>
          </p:cNvPr>
          <p:cNvSpPr/>
          <p:nvPr/>
        </p:nvSpPr>
        <p:spPr>
          <a:xfrm flipV="1">
            <a:off x="6541114" y="2144618"/>
            <a:ext cx="484632" cy="978408"/>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689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DFC3FAB8-3650-4805-B113-78C2425CC31B}"/>
              </a:ext>
            </a:extLst>
          </p:cNvPr>
          <p:cNvCxnSpPr>
            <a:cxnSpLocks/>
          </p:cNvCxnSpPr>
          <p:nvPr/>
        </p:nvCxnSpPr>
        <p:spPr>
          <a:xfrm>
            <a:off x="5390026" y="1499347"/>
            <a:ext cx="5580495" cy="16808"/>
          </a:xfrm>
          <a:prstGeom prst="line">
            <a:avLst/>
          </a:prstGeom>
          <a:ln w="127000">
            <a:tail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58D3D8A-B381-4799-B441-6015336E1777}"/>
              </a:ext>
            </a:extLst>
          </p:cNvPr>
          <p:cNvCxnSpPr>
            <a:cxnSpLocks/>
          </p:cNvCxnSpPr>
          <p:nvPr/>
        </p:nvCxnSpPr>
        <p:spPr>
          <a:xfrm>
            <a:off x="589280" y="1499347"/>
            <a:ext cx="4776097" cy="0"/>
          </a:xfrm>
          <a:prstGeom prst="line">
            <a:avLst/>
          </a:prstGeom>
          <a:ln w="127000">
            <a:prstDash val="sysDot"/>
            <a:tailEnd type="none"/>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210FC46D-D112-479D-9598-D5FE91BED9C3}"/>
              </a:ext>
            </a:extLst>
          </p:cNvPr>
          <p:cNvCxnSpPr/>
          <p:nvPr/>
        </p:nvCxnSpPr>
        <p:spPr>
          <a:xfrm>
            <a:off x="8204935" y="1317812"/>
            <a:ext cx="0" cy="369794"/>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F2242A9D-326F-48A2-BDA8-E1CBBB73D9E4}"/>
              </a:ext>
            </a:extLst>
          </p:cNvPr>
          <p:cNvCxnSpPr/>
          <p:nvPr/>
        </p:nvCxnSpPr>
        <p:spPr>
          <a:xfrm>
            <a:off x="589280" y="1289721"/>
            <a:ext cx="0" cy="369794"/>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CE11A42-D8DA-4FEA-81B9-B1FFAE58BB2C}"/>
              </a:ext>
            </a:extLst>
          </p:cNvPr>
          <p:cNvCxnSpPr>
            <a:cxnSpLocks/>
          </p:cNvCxnSpPr>
          <p:nvPr/>
        </p:nvCxnSpPr>
        <p:spPr>
          <a:xfrm>
            <a:off x="6793669" y="1314450"/>
            <a:ext cx="0" cy="369794"/>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DDA309E-06FE-4036-845B-8AFD2BC92597}"/>
              </a:ext>
            </a:extLst>
          </p:cNvPr>
          <p:cNvCxnSpPr/>
          <p:nvPr/>
        </p:nvCxnSpPr>
        <p:spPr>
          <a:xfrm>
            <a:off x="5390026" y="1285314"/>
            <a:ext cx="0" cy="369794"/>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CC39491-F53C-4C64-A7A7-190A2BDD37B3}"/>
              </a:ext>
            </a:extLst>
          </p:cNvPr>
          <p:cNvCxnSpPr/>
          <p:nvPr/>
        </p:nvCxnSpPr>
        <p:spPr>
          <a:xfrm>
            <a:off x="1263402" y="1289721"/>
            <a:ext cx="0" cy="369794"/>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4C078D11-338E-486F-B9DE-37114021305F}"/>
              </a:ext>
            </a:extLst>
          </p:cNvPr>
          <p:cNvSpPr txBox="1"/>
          <p:nvPr/>
        </p:nvSpPr>
        <p:spPr>
          <a:xfrm>
            <a:off x="1139442" y="1623934"/>
            <a:ext cx="1261820" cy="523220"/>
          </a:xfrm>
          <a:prstGeom prst="rect">
            <a:avLst/>
          </a:prstGeom>
          <a:noFill/>
        </p:spPr>
        <p:txBody>
          <a:bodyPr wrap="none" rtlCol="0">
            <a:spAutoFit/>
          </a:bodyPr>
          <a:lstStyle/>
          <a:p>
            <a:r>
              <a:rPr lang="sv-SE" sz="2800" dirty="0"/>
              <a:t>70 e.Kr.</a:t>
            </a:r>
          </a:p>
        </p:txBody>
      </p:sp>
      <p:cxnSp>
        <p:nvCxnSpPr>
          <p:cNvPr id="18" name="Straight Connector 17">
            <a:extLst>
              <a:ext uri="{FF2B5EF4-FFF2-40B4-BE49-F238E27FC236}">
                <a16:creationId xmlns:a16="http://schemas.microsoft.com/office/drawing/2014/main" id="{320FF5FB-AC17-472F-9D41-0160AEAC3227}"/>
              </a:ext>
            </a:extLst>
          </p:cNvPr>
          <p:cNvCxnSpPr/>
          <p:nvPr/>
        </p:nvCxnSpPr>
        <p:spPr>
          <a:xfrm>
            <a:off x="4498176" y="1314450"/>
            <a:ext cx="0" cy="369794"/>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156A788B-3C98-49DC-9C21-3C6AF47D39ED}"/>
              </a:ext>
            </a:extLst>
          </p:cNvPr>
          <p:cNvSpPr txBox="1"/>
          <p:nvPr/>
        </p:nvSpPr>
        <p:spPr>
          <a:xfrm>
            <a:off x="3809804" y="1623934"/>
            <a:ext cx="795411" cy="523220"/>
          </a:xfrm>
          <a:prstGeom prst="rect">
            <a:avLst/>
          </a:prstGeom>
          <a:noFill/>
        </p:spPr>
        <p:txBody>
          <a:bodyPr wrap="none" rtlCol="0">
            <a:spAutoFit/>
          </a:bodyPr>
          <a:lstStyle/>
          <a:p>
            <a:r>
              <a:rPr lang="sv-SE" sz="2800" dirty="0"/>
              <a:t>idag</a:t>
            </a:r>
          </a:p>
        </p:txBody>
      </p:sp>
      <p:sp>
        <p:nvSpPr>
          <p:cNvPr id="21" name="TextBox 20">
            <a:extLst>
              <a:ext uri="{FF2B5EF4-FFF2-40B4-BE49-F238E27FC236}">
                <a16:creationId xmlns:a16="http://schemas.microsoft.com/office/drawing/2014/main" id="{84CEEC2B-3B27-4413-B831-DF11B5368295}"/>
              </a:ext>
            </a:extLst>
          </p:cNvPr>
          <p:cNvSpPr txBox="1"/>
          <p:nvPr/>
        </p:nvSpPr>
        <p:spPr>
          <a:xfrm>
            <a:off x="5732760" y="1623934"/>
            <a:ext cx="986167" cy="523220"/>
          </a:xfrm>
          <a:prstGeom prst="rect">
            <a:avLst/>
          </a:prstGeom>
          <a:noFill/>
        </p:spPr>
        <p:txBody>
          <a:bodyPr wrap="none" rtlCol="0">
            <a:spAutoFit/>
          </a:bodyPr>
          <a:lstStyle/>
          <a:p>
            <a:r>
              <a:rPr lang="sv-SE" sz="2800" dirty="0"/>
              <a:t>3½ år</a:t>
            </a:r>
          </a:p>
        </p:txBody>
      </p:sp>
      <p:sp>
        <p:nvSpPr>
          <p:cNvPr id="22" name="TextBox 21">
            <a:extLst>
              <a:ext uri="{FF2B5EF4-FFF2-40B4-BE49-F238E27FC236}">
                <a16:creationId xmlns:a16="http://schemas.microsoft.com/office/drawing/2014/main" id="{D81A4545-D817-4E02-ACD3-E7E46253E978}"/>
              </a:ext>
            </a:extLst>
          </p:cNvPr>
          <p:cNvSpPr txBox="1"/>
          <p:nvPr/>
        </p:nvSpPr>
        <p:spPr>
          <a:xfrm>
            <a:off x="7156392" y="1623934"/>
            <a:ext cx="986167" cy="523220"/>
          </a:xfrm>
          <a:prstGeom prst="rect">
            <a:avLst/>
          </a:prstGeom>
          <a:noFill/>
        </p:spPr>
        <p:txBody>
          <a:bodyPr wrap="none" rtlCol="0">
            <a:spAutoFit/>
          </a:bodyPr>
          <a:lstStyle/>
          <a:p>
            <a:r>
              <a:rPr lang="sv-SE" sz="2800" dirty="0"/>
              <a:t>3½ år</a:t>
            </a:r>
          </a:p>
        </p:txBody>
      </p:sp>
      <p:sp>
        <p:nvSpPr>
          <p:cNvPr id="23" name="Rectangle 22">
            <a:extLst>
              <a:ext uri="{FF2B5EF4-FFF2-40B4-BE49-F238E27FC236}">
                <a16:creationId xmlns:a16="http://schemas.microsoft.com/office/drawing/2014/main" id="{B25C2D67-F74D-40F1-A0F4-6AB6AA919C12}"/>
              </a:ext>
            </a:extLst>
          </p:cNvPr>
          <p:cNvSpPr/>
          <p:nvPr/>
        </p:nvSpPr>
        <p:spPr>
          <a:xfrm>
            <a:off x="4585447" y="723892"/>
            <a:ext cx="3619481" cy="544041"/>
          </a:xfrm>
          <a:prstGeom prst="rect">
            <a:avLst/>
          </a:prstGeom>
          <a:gradFill flip="none" rotWithShape="1">
            <a:gsLst>
              <a:gs pos="30000">
                <a:schemeClr val="accent1"/>
              </a:gs>
              <a:gs pos="0">
                <a:schemeClr val="accent1">
                  <a:lumMod val="5000"/>
                  <a:lumOff val="95000"/>
                </a:schemeClr>
              </a:gs>
              <a:gs pos="100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a:t>Romarriket</a:t>
            </a:r>
          </a:p>
        </p:txBody>
      </p:sp>
      <p:sp>
        <p:nvSpPr>
          <p:cNvPr id="36" name="Rectangle 35">
            <a:extLst>
              <a:ext uri="{FF2B5EF4-FFF2-40B4-BE49-F238E27FC236}">
                <a16:creationId xmlns:a16="http://schemas.microsoft.com/office/drawing/2014/main" id="{8D6C29E2-8CEC-433C-BD99-F9397C9B9165}"/>
              </a:ext>
            </a:extLst>
          </p:cNvPr>
          <p:cNvSpPr/>
          <p:nvPr/>
        </p:nvSpPr>
        <p:spPr>
          <a:xfrm>
            <a:off x="8278914" y="725585"/>
            <a:ext cx="2691607" cy="544041"/>
          </a:xfrm>
          <a:prstGeom prst="rect">
            <a:avLst/>
          </a:prstGeom>
          <a:gradFill flip="none" rotWithShape="1">
            <a:gsLst>
              <a:gs pos="30000">
                <a:schemeClr val="accent1"/>
              </a:gs>
              <a:gs pos="0">
                <a:schemeClr val="accent1">
                  <a:lumMod val="5000"/>
                  <a:lumOff val="95000"/>
                </a:schemeClr>
              </a:gs>
              <a:gs pos="10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a:t>Guds rike</a:t>
            </a:r>
          </a:p>
        </p:txBody>
      </p:sp>
      <p:sp>
        <p:nvSpPr>
          <p:cNvPr id="38" name="TextBox 37">
            <a:extLst>
              <a:ext uri="{FF2B5EF4-FFF2-40B4-BE49-F238E27FC236}">
                <a16:creationId xmlns:a16="http://schemas.microsoft.com/office/drawing/2014/main" id="{23EEE19F-A881-403A-8595-4907D5DB1E54}"/>
              </a:ext>
            </a:extLst>
          </p:cNvPr>
          <p:cNvSpPr txBox="1"/>
          <p:nvPr/>
        </p:nvSpPr>
        <p:spPr>
          <a:xfrm>
            <a:off x="1713090" y="707079"/>
            <a:ext cx="1668727" cy="523220"/>
          </a:xfrm>
          <a:prstGeom prst="rect">
            <a:avLst/>
          </a:prstGeom>
          <a:noFill/>
        </p:spPr>
        <p:txBody>
          <a:bodyPr wrap="none" rtlCol="0">
            <a:spAutoFit/>
          </a:bodyPr>
          <a:lstStyle/>
          <a:p>
            <a:r>
              <a:rPr lang="sv-SE" sz="2800"/>
              <a:t>nådetiden</a:t>
            </a:r>
          </a:p>
        </p:txBody>
      </p:sp>
      <p:sp>
        <p:nvSpPr>
          <p:cNvPr id="65" name="Rectangle: Rounded Corners 64">
            <a:extLst>
              <a:ext uri="{FF2B5EF4-FFF2-40B4-BE49-F238E27FC236}">
                <a16:creationId xmlns:a16="http://schemas.microsoft.com/office/drawing/2014/main" id="{3468BBD8-A320-498D-81D6-BE708B8DA485}"/>
              </a:ext>
            </a:extLst>
          </p:cNvPr>
          <p:cNvSpPr/>
          <p:nvPr/>
        </p:nvSpPr>
        <p:spPr>
          <a:xfrm>
            <a:off x="439777" y="3467466"/>
            <a:ext cx="11406773" cy="30552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457200" indent="-457200">
              <a:buFont typeface="Arial" panose="020B0604020202020204" pitchFamily="34" charset="0"/>
              <a:buChar char="•"/>
            </a:pPr>
            <a:r>
              <a:rPr lang="sv-SE" sz="2800" dirty="0"/>
              <a:t>Kriget drar ihop sig till Israel</a:t>
            </a:r>
          </a:p>
          <a:p>
            <a:pPr marL="457200" indent="-457200">
              <a:buFont typeface="Arial" panose="020B0604020202020204" pitchFamily="34" charset="0"/>
              <a:buChar char="•"/>
            </a:pPr>
            <a:r>
              <a:rPr lang="sv-SE" sz="2800" dirty="0"/>
              <a:t>I slutstriden i Israel kämpar kungen mot Gud själv</a:t>
            </a:r>
          </a:p>
          <a:p>
            <a:pPr marL="457200" indent="-457200">
              <a:buFont typeface="Arial" panose="020B0604020202020204" pitchFamily="34" charset="0"/>
              <a:buChar char="•"/>
            </a:pPr>
            <a:r>
              <a:rPr lang="sv-SE" sz="2800" dirty="0"/>
              <a:t>Jesu återkomst</a:t>
            </a:r>
          </a:p>
          <a:p>
            <a:pPr marL="457200" indent="-457200">
              <a:buFont typeface="Arial" panose="020B0604020202020204" pitchFamily="34" charset="0"/>
              <a:buChar char="•"/>
            </a:pPr>
            <a:r>
              <a:rPr lang="sv-SE" sz="2800" dirty="0"/>
              <a:t>Israel som nation blir frälst</a:t>
            </a:r>
          </a:p>
        </p:txBody>
      </p:sp>
      <p:sp>
        <p:nvSpPr>
          <p:cNvPr id="66" name="Arrow: Down 65">
            <a:extLst>
              <a:ext uri="{FF2B5EF4-FFF2-40B4-BE49-F238E27FC236}">
                <a16:creationId xmlns:a16="http://schemas.microsoft.com/office/drawing/2014/main" id="{D69BAE5E-00AB-4E2A-8F29-BBFA2EF24C9A}"/>
              </a:ext>
            </a:extLst>
          </p:cNvPr>
          <p:cNvSpPr/>
          <p:nvPr/>
        </p:nvSpPr>
        <p:spPr>
          <a:xfrm flipV="1">
            <a:off x="7933034" y="2144618"/>
            <a:ext cx="484632" cy="978408"/>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3567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Delay 5">
            <a:extLst>
              <a:ext uri="{FF2B5EF4-FFF2-40B4-BE49-F238E27FC236}">
                <a16:creationId xmlns:a16="http://schemas.microsoft.com/office/drawing/2014/main" id="{F7ABC5C8-87C9-4869-B8B4-B474348A54C1}"/>
              </a:ext>
            </a:extLst>
          </p:cNvPr>
          <p:cNvSpPr/>
          <p:nvPr/>
        </p:nvSpPr>
        <p:spPr>
          <a:xfrm flipH="1">
            <a:off x="6455953" y="2475112"/>
            <a:ext cx="986790" cy="1245870"/>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400"/>
          </a:p>
        </p:txBody>
      </p:sp>
      <p:sp>
        <p:nvSpPr>
          <p:cNvPr id="4" name="Rectangle 3">
            <a:extLst>
              <a:ext uri="{FF2B5EF4-FFF2-40B4-BE49-F238E27FC236}">
                <a16:creationId xmlns:a16="http://schemas.microsoft.com/office/drawing/2014/main" id="{317AFE5D-CBB9-4183-B7C3-626D172E5B72}"/>
              </a:ext>
            </a:extLst>
          </p:cNvPr>
          <p:cNvSpPr/>
          <p:nvPr/>
        </p:nvSpPr>
        <p:spPr>
          <a:xfrm>
            <a:off x="2064928" y="1920757"/>
            <a:ext cx="3463290" cy="23545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4400" dirty="0"/>
              <a:t>Daniel</a:t>
            </a:r>
          </a:p>
        </p:txBody>
      </p:sp>
      <p:sp>
        <p:nvSpPr>
          <p:cNvPr id="5" name="Rectangle 4">
            <a:extLst>
              <a:ext uri="{FF2B5EF4-FFF2-40B4-BE49-F238E27FC236}">
                <a16:creationId xmlns:a16="http://schemas.microsoft.com/office/drawing/2014/main" id="{79568A35-ECF4-4781-B064-7FE7E7D5A149}"/>
              </a:ext>
            </a:extLst>
          </p:cNvPr>
          <p:cNvSpPr/>
          <p:nvPr/>
        </p:nvSpPr>
        <p:spPr>
          <a:xfrm>
            <a:off x="6949348" y="1920757"/>
            <a:ext cx="3463290" cy="23545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4400" dirty="0"/>
              <a:t>Uppenbarelse </a:t>
            </a:r>
          </a:p>
          <a:p>
            <a:pPr algn="ctr"/>
            <a:r>
              <a:rPr lang="sv-SE" sz="4400" dirty="0"/>
              <a:t>boken</a:t>
            </a:r>
          </a:p>
        </p:txBody>
      </p:sp>
      <p:sp>
        <p:nvSpPr>
          <p:cNvPr id="7" name="Flowchart: Delay 6">
            <a:extLst>
              <a:ext uri="{FF2B5EF4-FFF2-40B4-BE49-F238E27FC236}">
                <a16:creationId xmlns:a16="http://schemas.microsoft.com/office/drawing/2014/main" id="{9EBBC0D8-5397-41FF-A31C-DFA15E0B79BA}"/>
              </a:ext>
            </a:extLst>
          </p:cNvPr>
          <p:cNvSpPr/>
          <p:nvPr/>
        </p:nvSpPr>
        <p:spPr>
          <a:xfrm flipH="1">
            <a:off x="5034823" y="2475112"/>
            <a:ext cx="986790" cy="1245870"/>
          </a:xfrm>
          <a:prstGeom prst="flowChartDela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400"/>
          </a:p>
        </p:txBody>
      </p:sp>
    </p:spTree>
    <p:extLst>
      <p:ext uri="{BB962C8B-B14F-4D97-AF65-F5344CB8AC3E}">
        <p14:creationId xmlns:p14="http://schemas.microsoft.com/office/powerpoint/2010/main" val="2786760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2091</Words>
  <Application>Microsoft Office PowerPoint</Application>
  <PresentationFormat>Widescreen</PresentationFormat>
  <Paragraphs>246</Paragraphs>
  <Slides>17</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Vad säger Bibeln om…  Den yttersta tiden?</vt:lpstr>
      <vt:lpstr>Föreläsningsserie Uppenbarelseboken</vt:lpstr>
      <vt:lpstr>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Hur ska man läsa Uppenbarelseboken?</vt:lpstr>
      <vt:lpstr>Jesus uppväcker Lasarus – Joh 11:32-44</vt:lpstr>
      <vt:lpstr>Tolkningsnyckeln</vt:lpstr>
      <vt:lpstr>hemläxa: läs hela boken, använd strukturen ovan</vt:lpstr>
      <vt:lpstr>Kommande träffar</vt:lpstr>
      <vt:lpstr>PowerPoint Presentation</vt:lpstr>
      <vt:lpstr>Föreläsningen är slut för idag!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2021-07-09T16:05:16Z</dcterms:created>
  <dcterms:modified xsi:type="dcterms:W3CDTF">2021-07-09T16:26:55Z</dcterms:modified>
</cp:coreProperties>
</file>