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5"/>
  </p:notesMasterIdLst>
  <p:sldIdLst>
    <p:sldId id="302" r:id="rId2"/>
    <p:sldId id="303" r:id="rId3"/>
    <p:sldId id="300" r:id="rId4"/>
    <p:sldId id="272" r:id="rId5"/>
    <p:sldId id="273" r:id="rId6"/>
    <p:sldId id="274" r:id="rId7"/>
    <p:sldId id="277" r:id="rId8"/>
    <p:sldId id="298" r:id="rId9"/>
    <p:sldId id="287" r:id="rId10"/>
    <p:sldId id="280" r:id="rId11"/>
    <p:sldId id="281" r:id="rId12"/>
    <p:sldId id="283" r:id="rId13"/>
    <p:sldId id="282" r:id="rId14"/>
    <p:sldId id="297" r:id="rId15"/>
    <p:sldId id="290" r:id="rId16"/>
    <p:sldId id="291" r:id="rId17"/>
    <p:sldId id="292" r:id="rId18"/>
    <p:sldId id="293" r:id="rId19"/>
    <p:sldId id="294" r:id="rId20"/>
    <p:sldId id="289" r:id="rId21"/>
    <p:sldId id="295" r:id="rId22"/>
    <p:sldId id="296" r:id="rId23"/>
    <p:sldId id="28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3" autoAdjust="0"/>
    <p:restoredTop sz="83910" autoAdjust="0"/>
  </p:normalViewPr>
  <p:slideViewPr>
    <p:cSldViewPr snapToGrid="0">
      <p:cViewPr varScale="1">
        <p:scale>
          <a:sx n="101" d="100"/>
          <a:sy n="101" d="100"/>
        </p:scale>
        <p:origin x="1157" y="77"/>
      </p:cViewPr>
      <p:guideLst>
        <p:guide orient="horz" pos="2160"/>
        <p:guide pos="3840"/>
      </p:guideLst>
    </p:cSldViewPr>
  </p:slideViewPr>
  <p:notesTextViewPr>
    <p:cViewPr>
      <p:scale>
        <a:sx n="150" d="100"/>
        <a:sy n="15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40AF8D-382B-4C0F-96D3-9926FC5B1C85}" type="datetimeFigureOut">
              <a:rPr lang="en-US" smtClean="0"/>
              <a:pPr/>
              <a:t>7/9/2021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176F9F-AAE5-49D7-BC94-F30CAB54C0E3}" type="slidenum">
              <a:rPr lang="en-US" smtClean="0"/>
              <a:pPr/>
              <a:t>‹#›</a:t>
            </a:fld>
            <a:endParaRPr lang="en-US"/>
          </a:p>
        </p:txBody>
      </p:sp>
    </p:spTree>
    <p:extLst>
      <p:ext uri="{BB962C8B-B14F-4D97-AF65-F5344CB8AC3E}">
        <p14:creationId xmlns:p14="http://schemas.microsoft.com/office/powerpoint/2010/main" val="751049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76F9F-AAE5-49D7-BC94-F30CAB54C0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530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noProof="0" dirty="0">
                <a:solidFill>
                  <a:schemeClr val="tx1"/>
                </a:solidFill>
                <a:effectLst/>
                <a:latin typeface="+mn-lt"/>
                <a:ea typeface="+mn-ea"/>
                <a:cs typeface="+mn-cs"/>
              </a:rPr>
              <a:t>(Daniel 9:24-27)</a:t>
            </a:r>
          </a:p>
          <a:p>
            <a:endParaRPr lang="sv-SE" noProof="0" dirty="0"/>
          </a:p>
          <a:p>
            <a:r>
              <a:rPr lang="sv-SE" sz="1200" i="1" kern="1200" noProof="0" dirty="0">
                <a:solidFill>
                  <a:schemeClr val="tx1"/>
                </a:solidFill>
                <a:effectLst/>
                <a:latin typeface="+mn-lt"/>
                <a:ea typeface="+mn-ea"/>
                <a:cs typeface="+mn-cs"/>
              </a:rPr>
              <a:t>Sjuttio veckor är bestämda över ditt folk och över din heliga stad</a:t>
            </a:r>
            <a:endParaRPr lang="sv-SE" noProof="0" dirty="0"/>
          </a:p>
          <a:p>
            <a:endParaRPr lang="sv-SE" noProof="0" dirty="0"/>
          </a:p>
          <a:p>
            <a:r>
              <a:rPr lang="sv-SE" noProof="0" dirty="0"/>
              <a:t>”</a:t>
            </a:r>
            <a:r>
              <a:rPr lang="sv-SE" i="1" noProof="0" dirty="0"/>
              <a:t>ordet gick ut att Jerusalem skulle återställas</a:t>
            </a:r>
            <a:r>
              <a:rPr lang="sv-SE" noProof="0" dirty="0"/>
              <a:t>”: Återvändningen från landsförvisningen i Babylon sker i tre vågor. </a:t>
            </a:r>
            <a:r>
              <a:rPr lang="sv-SE" sz="1200" kern="1200" noProof="0" dirty="0">
                <a:solidFill>
                  <a:schemeClr val="tx1"/>
                </a:solidFill>
                <a:effectLst/>
                <a:latin typeface="+mn-lt"/>
                <a:ea typeface="+mn-ea"/>
                <a:cs typeface="+mn-cs"/>
              </a:rPr>
              <a:t>Det är först vid den tredje och sista vågen av återvändningen som staden Jerusalem återställs på riktigt. Det är Nehemja som får ett godkännande att återställa Jerusalem av den persiske kungen </a:t>
            </a:r>
            <a:r>
              <a:rPr lang="sv-SE" sz="1200" kern="1200" noProof="0" dirty="0" err="1">
                <a:solidFill>
                  <a:schemeClr val="tx1"/>
                </a:solidFill>
                <a:effectLst/>
                <a:latin typeface="+mn-lt"/>
                <a:ea typeface="+mn-ea"/>
                <a:cs typeface="+mn-cs"/>
              </a:rPr>
              <a:t>Artasastas</a:t>
            </a:r>
            <a:r>
              <a:rPr lang="sv-SE" sz="1200" kern="1200" noProof="0" dirty="0">
                <a:solidFill>
                  <a:schemeClr val="tx1"/>
                </a:solidFill>
                <a:effectLst/>
                <a:latin typeface="+mn-lt"/>
                <a:ea typeface="+mn-ea"/>
                <a:cs typeface="+mn-cs"/>
              </a:rPr>
              <a:t> år 445 f.Kr.</a:t>
            </a:r>
          </a:p>
          <a:p>
            <a:endParaRPr lang="sv-SE" noProof="0" dirty="0"/>
          </a:p>
          <a:p>
            <a:r>
              <a:rPr lang="sv-SE" sz="1200" kern="1200" noProof="0" dirty="0">
                <a:solidFill>
                  <a:schemeClr val="tx1"/>
                </a:solidFill>
                <a:effectLst/>
                <a:latin typeface="+mn-lt"/>
                <a:ea typeface="+mn-ea"/>
                <a:cs typeface="+mn-cs"/>
              </a:rPr>
              <a:t>”</a:t>
            </a:r>
            <a:r>
              <a:rPr lang="sv-SE" sz="1200" i="1" kern="1200" noProof="0" dirty="0">
                <a:solidFill>
                  <a:schemeClr val="tx1"/>
                </a:solidFill>
                <a:effectLst/>
                <a:latin typeface="+mn-lt"/>
                <a:ea typeface="+mn-ea"/>
                <a:cs typeface="+mn-cs"/>
              </a:rPr>
              <a:t>den Smorde skall förgöras</a:t>
            </a:r>
            <a:r>
              <a:rPr lang="sv-SE" sz="1200" kern="1200" noProof="0" dirty="0">
                <a:solidFill>
                  <a:schemeClr val="tx1"/>
                </a:solidFill>
                <a:effectLst/>
                <a:latin typeface="+mn-lt"/>
                <a:ea typeface="+mn-ea"/>
                <a:cs typeface="+mn-cs"/>
              </a:rPr>
              <a:t>”. Beskrivningen ”den Smorde” är en titel för en kung. Den hebreiska grundtexten säger ”Messias”. Det här är alltså en profetia om att Messias kommer att dödas! Vi vet idag att den uppfylldes vid korsfästelsen. Profetian är en av de mest häpnadsväckande i Gamla Testamentet: det står bokstavligen att Messias kommer att dö 483 år (69 gånger 7 år) efter år 445 f.Kr.!</a:t>
            </a:r>
          </a:p>
          <a:p>
            <a:endParaRPr lang="sv-SE" noProof="0" dirty="0"/>
          </a:p>
          <a:p>
            <a:r>
              <a:rPr lang="sv-SE" sz="1200" kern="1200" noProof="0" dirty="0">
                <a:solidFill>
                  <a:schemeClr val="tx1"/>
                </a:solidFill>
                <a:effectLst/>
                <a:latin typeface="+mn-lt"/>
                <a:ea typeface="+mn-ea"/>
                <a:cs typeface="+mn-cs"/>
              </a:rPr>
              <a:t>”</a:t>
            </a:r>
            <a:r>
              <a:rPr lang="sv-SE" sz="1200" i="1" kern="1200" noProof="0" dirty="0">
                <a:solidFill>
                  <a:schemeClr val="tx1"/>
                </a:solidFill>
                <a:effectLst/>
                <a:latin typeface="+mn-lt"/>
                <a:ea typeface="+mn-ea"/>
                <a:cs typeface="+mn-cs"/>
              </a:rPr>
              <a:t>staden och helgedomen skall förstöras</a:t>
            </a:r>
            <a:r>
              <a:rPr lang="sv-SE" sz="1200" kern="1200" noProof="0" dirty="0">
                <a:solidFill>
                  <a:schemeClr val="tx1"/>
                </a:solidFill>
                <a:effectLst/>
                <a:latin typeface="+mn-lt"/>
                <a:ea typeface="+mn-ea"/>
                <a:cs typeface="+mn-cs"/>
              </a:rPr>
              <a:t>”. Idag vet vi att det syftar på Jerusalems och templets förstörelse av romarna år 70 e.Kr. Lägg märke till att, när Daniel får profetian, så ligger Jerusalem i spillror. Profetian börjar med att Jerusalem ska byggas upp, och i samma profetia får vi veta att det uppbyggda Jerusalem sedan kommer att förstöras igen. Idag vet vi också att det gick ungefär 40 år mellan korsfästelsen och förstörelsen av Jerusalem. Tidsspannet är ju mer än de 7 åren av den återstående årsveckan. Här ser vi att det tydligen finns en tidslucka mellan slutet av årsvecka 69 och början av årsvecka 70, precis som vi såg en tidslucka i figur 12.</a:t>
            </a:r>
          </a:p>
          <a:p>
            <a:endParaRPr lang="sv-SE" noProof="0" dirty="0"/>
          </a:p>
          <a:p>
            <a:r>
              <a:rPr lang="sv-SE" noProof="0" dirty="0"/>
              <a:t>Tidsluckan blir ännu tydligare när vi ser nästa hållpunkt ”Han skall stadfästa…”. Han är den sista kungen av romarriket; </a:t>
            </a:r>
            <a:r>
              <a:rPr lang="sv-SE" noProof="0" dirty="0" err="1"/>
              <a:t>Antiochos</a:t>
            </a:r>
            <a:r>
              <a:rPr lang="sv-SE" noProof="0" dirty="0"/>
              <a:t> IV </a:t>
            </a:r>
            <a:r>
              <a:rPr lang="sv-SE" noProof="0" dirty="0" err="1"/>
              <a:t>Epifanes</a:t>
            </a:r>
            <a:r>
              <a:rPr lang="sv-SE" noProof="0" dirty="0"/>
              <a:t>, antikrist.</a:t>
            </a:r>
          </a:p>
        </p:txBody>
      </p:sp>
      <p:sp>
        <p:nvSpPr>
          <p:cNvPr id="4" name="Slide Number Placeholder 3"/>
          <p:cNvSpPr>
            <a:spLocks noGrp="1"/>
          </p:cNvSpPr>
          <p:nvPr>
            <p:ph type="sldNum" sz="quarter" idx="5"/>
          </p:nvPr>
        </p:nvSpPr>
        <p:spPr/>
        <p:txBody>
          <a:bodyPr/>
          <a:lstStyle/>
          <a:p>
            <a:fld id="{D3176F9F-AAE5-49D7-BC94-F30CAB54C0E3}" type="slidenum">
              <a:rPr lang="en-US" smtClean="0"/>
              <a:pPr/>
              <a:t>10</a:t>
            </a:fld>
            <a:endParaRPr lang="en-US"/>
          </a:p>
        </p:txBody>
      </p:sp>
    </p:spTree>
    <p:extLst>
      <p:ext uri="{BB962C8B-B14F-4D97-AF65-F5344CB8AC3E}">
        <p14:creationId xmlns:p14="http://schemas.microsoft.com/office/powerpoint/2010/main" val="2455029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noProof="0" dirty="0">
                <a:solidFill>
                  <a:schemeClr val="tx1"/>
                </a:solidFill>
                <a:effectLst/>
                <a:latin typeface="+mn-lt"/>
                <a:ea typeface="+mn-ea"/>
                <a:cs typeface="+mn-cs"/>
              </a:rPr>
              <a:t>Precis som i bibelstycken om det grekiska riket, ser vi även i bibelstycken om romarriket att den siste kungen beskrivs utförligt.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noProof="0" dirty="0"/>
          </a:p>
          <a:p>
            <a:r>
              <a:rPr lang="sv-SE" noProof="0" dirty="0"/>
              <a:t>Mitt I veckan – precis som </a:t>
            </a:r>
            <a:r>
              <a:rPr lang="sv-SE" noProof="0" dirty="0" err="1"/>
              <a:t>Epifanes</a:t>
            </a:r>
            <a:endParaRPr lang="sv-SE" noProof="0" dirty="0"/>
          </a:p>
          <a:p>
            <a:endParaRPr lang="sv-SE" sz="1200" kern="1200" noProof="0" dirty="0">
              <a:solidFill>
                <a:schemeClr val="tx1"/>
              </a:solidFill>
              <a:effectLst/>
              <a:latin typeface="+mn-lt"/>
              <a:ea typeface="+mn-ea"/>
              <a:cs typeface="+mn-cs"/>
            </a:endParaRPr>
          </a:p>
          <a:p>
            <a:r>
              <a:rPr lang="sv-SE" sz="1200" kern="1200" noProof="0" dirty="0">
                <a:solidFill>
                  <a:schemeClr val="tx1"/>
                </a:solidFill>
                <a:effectLst/>
                <a:latin typeface="+mn-lt"/>
                <a:ea typeface="+mn-ea"/>
                <a:cs typeface="+mn-cs"/>
              </a:rPr>
              <a:t>Tidsluckan mellan årsvecka 69 och 70 i boken Daniel har alltså flera dimensioner: den profetiska klockan för judarna står på paus, domen skjuts upp, och istället finns där en nådetid. Under perioden är nåden öppen för alla. Romarbrevet kapitel 11 förklarar att judarnas avvisande av Jesus som frälsare har öppnat möjligheten till frälsning för icke-judar. I den nådetiden lever vi fortfarande. Det betyder inte att Gud har glömt sitt folk Israel. Det kommer alltid finnas ett antal judar som tror på Jesus. Men Israel som nation kommer att vara blind och förhärdad för Jesus som frälsare. Bibeln kallar det för ”</a:t>
            </a:r>
            <a:r>
              <a:rPr lang="sv-SE" sz="1200" i="1" kern="1200" noProof="0" dirty="0">
                <a:solidFill>
                  <a:schemeClr val="tx1"/>
                </a:solidFill>
                <a:effectLst/>
                <a:latin typeface="+mn-lt"/>
                <a:ea typeface="+mn-ea"/>
                <a:cs typeface="+mn-cs"/>
              </a:rPr>
              <a:t>förstockelse</a:t>
            </a:r>
            <a:r>
              <a:rPr lang="sv-SE" sz="1200" kern="1200" noProof="0" dirty="0">
                <a:solidFill>
                  <a:schemeClr val="tx1"/>
                </a:solidFill>
                <a:effectLst/>
                <a:latin typeface="+mn-lt"/>
                <a:ea typeface="+mn-ea"/>
                <a:cs typeface="+mn-cs"/>
              </a:rPr>
              <a:t>”.</a:t>
            </a:r>
          </a:p>
          <a:p>
            <a:endParaRPr lang="sv-SE" sz="1200" kern="1200" noProof="0" dirty="0">
              <a:solidFill>
                <a:schemeClr val="tx1"/>
              </a:solidFill>
              <a:effectLst/>
              <a:latin typeface="+mn-lt"/>
              <a:ea typeface="+mn-ea"/>
              <a:cs typeface="+mn-cs"/>
            </a:endParaRPr>
          </a:p>
          <a:p>
            <a:r>
              <a:rPr lang="sv-SE" sz="1200" i="1" kern="1200" noProof="0" dirty="0">
                <a:solidFill>
                  <a:schemeClr val="tx1"/>
                </a:solidFill>
                <a:effectLst/>
                <a:latin typeface="+mn-lt"/>
                <a:ea typeface="+mn-ea"/>
                <a:cs typeface="+mn-cs"/>
              </a:rPr>
              <a:t>Bröder, jag vill att ni skall känna till denna hemlighet, för att ni inte skall ha för höga tankar om er själva: förstockelse har kommit över en del av Israel och så skall det förbli, till dess att hedningarna i fullt antal har kommit in. Och det är så hela Israel skall bli frälst, som det står skrivet: "Från Sion skall Frälsaren komma och skaffa bort all ogudaktighet från Jakob. Och detta skall vara mitt förbund med dem, när jag tar bort deras synder".</a:t>
            </a:r>
            <a:r>
              <a:rPr lang="sv-SE" sz="1200" kern="1200" noProof="0" dirty="0">
                <a:solidFill>
                  <a:schemeClr val="tx1"/>
                </a:solidFill>
                <a:effectLst/>
                <a:latin typeface="+mn-lt"/>
                <a:ea typeface="+mn-ea"/>
                <a:cs typeface="+mn-cs"/>
              </a:rPr>
              <a:t> (Rom 11:25-27)</a:t>
            </a:r>
          </a:p>
          <a:p>
            <a:endParaRPr lang="sv-SE" sz="1200" kern="1200" noProof="0" dirty="0">
              <a:solidFill>
                <a:schemeClr val="tx1"/>
              </a:solidFill>
              <a:effectLst/>
              <a:latin typeface="+mn-lt"/>
              <a:ea typeface="+mn-ea"/>
              <a:cs typeface="+mn-cs"/>
            </a:endParaRPr>
          </a:p>
          <a:p>
            <a:r>
              <a:rPr lang="sv-SE" sz="1200" kern="1200" noProof="0" dirty="0">
                <a:solidFill>
                  <a:schemeClr val="tx1"/>
                </a:solidFill>
                <a:effectLst/>
                <a:latin typeface="+mn-lt"/>
                <a:ea typeface="+mn-ea"/>
                <a:cs typeface="+mn-cs"/>
              </a:rPr>
              <a:t>Den profetiska klockan för folket Israel kommer att ticka igen när årsvecka 70 börjar</a:t>
            </a:r>
          </a:p>
          <a:p>
            <a:endParaRPr lang="sv-SE" sz="1200" kern="1200" noProof="0" dirty="0">
              <a:solidFill>
                <a:schemeClr val="tx1"/>
              </a:solidFill>
              <a:effectLst/>
              <a:latin typeface="+mn-lt"/>
              <a:ea typeface="+mn-ea"/>
              <a:cs typeface="+mn-cs"/>
            </a:endParaRPr>
          </a:p>
          <a:p>
            <a:r>
              <a:rPr lang="sv-SE" sz="1200" kern="1200" noProof="0" dirty="0">
                <a:solidFill>
                  <a:schemeClr val="tx1"/>
                </a:solidFill>
                <a:effectLst/>
                <a:latin typeface="+mn-lt"/>
                <a:ea typeface="+mn-ea"/>
                <a:cs typeface="+mn-cs"/>
              </a:rPr>
              <a:t>Den sista hållpunkten på tidsaxeln för de 70 årsveckorna talar om ”</a:t>
            </a:r>
            <a:r>
              <a:rPr lang="sv-SE" sz="1200" i="1" kern="1200" noProof="0" dirty="0">
                <a:solidFill>
                  <a:schemeClr val="tx1"/>
                </a:solidFill>
                <a:effectLst/>
                <a:latin typeface="+mn-lt"/>
                <a:ea typeface="+mn-ea"/>
                <a:cs typeface="+mn-cs"/>
              </a:rPr>
              <a:t>slut på överträdelse, försegla synder, försona skuld, föra fram en evig rättfärdighet, fullborda syn och profetia och smörja den Allraheligaste.</a:t>
            </a:r>
            <a:r>
              <a:rPr lang="sv-SE" sz="1200" kern="1200" noProof="0" dirty="0">
                <a:solidFill>
                  <a:schemeClr val="tx1"/>
                </a:solidFill>
                <a:effectLst/>
                <a:latin typeface="+mn-lt"/>
                <a:ea typeface="+mn-ea"/>
                <a:cs typeface="+mn-cs"/>
              </a:rPr>
              <a:t>” En beskrivning som är mycket lik beskrivningen i stycket från Romarbrevet ovan. Vi läser att hela Israel skall bli frälst. Det sista bibelstycket om det fjärde riket bekräftar att detta kommer att hända under andra hälften av den 70:e årsveckan:</a:t>
            </a:r>
          </a:p>
          <a:p>
            <a:endParaRPr lang="en-US" dirty="0"/>
          </a:p>
        </p:txBody>
      </p:sp>
      <p:sp>
        <p:nvSpPr>
          <p:cNvPr id="4" name="Slide Number Placeholder 3"/>
          <p:cNvSpPr>
            <a:spLocks noGrp="1"/>
          </p:cNvSpPr>
          <p:nvPr>
            <p:ph type="sldNum" sz="quarter" idx="5"/>
          </p:nvPr>
        </p:nvSpPr>
        <p:spPr/>
        <p:txBody>
          <a:bodyPr/>
          <a:lstStyle/>
          <a:p>
            <a:fld id="{D3176F9F-AAE5-49D7-BC94-F30CAB54C0E3}" type="slidenum">
              <a:rPr lang="en-US" smtClean="0"/>
              <a:pPr/>
              <a:t>11</a:t>
            </a:fld>
            <a:endParaRPr lang="en-US"/>
          </a:p>
        </p:txBody>
      </p:sp>
    </p:spTree>
    <p:extLst>
      <p:ext uri="{BB962C8B-B14F-4D97-AF65-F5344CB8AC3E}">
        <p14:creationId xmlns:p14="http://schemas.microsoft.com/office/powerpoint/2010/main" val="2171764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”smida sina svärd till plogbillar” (</a:t>
            </a:r>
            <a:r>
              <a:rPr lang="sv-SE" sz="1200" dirty="0" err="1"/>
              <a:t>Jes</a:t>
            </a:r>
            <a:r>
              <a:rPr lang="sv-SE" sz="1200" dirty="0"/>
              <a:t> 2:4)</a:t>
            </a:r>
          </a:p>
          <a:p>
            <a:endParaRPr lang="sv-SE" sz="1200" kern="1200" noProof="0" dirty="0">
              <a:solidFill>
                <a:schemeClr val="tx1"/>
              </a:solidFill>
              <a:effectLst/>
              <a:latin typeface="+mn-lt"/>
              <a:ea typeface="+mn-ea"/>
              <a:cs typeface="+mn-cs"/>
            </a:endParaRPr>
          </a:p>
          <a:p>
            <a:r>
              <a:rPr lang="sv-SE" sz="1200" kern="1200" noProof="0" dirty="0">
                <a:solidFill>
                  <a:schemeClr val="tx1"/>
                </a:solidFill>
                <a:effectLst/>
                <a:latin typeface="+mn-lt"/>
                <a:ea typeface="+mn-ea"/>
                <a:cs typeface="+mn-cs"/>
              </a:rPr>
              <a:t>Den siste kungen av det framtida romarriket kommer att besegras och kommer att få sin dom inför Guds tron. Segern är inte bara en militär seger. Den handlar också om en andlig seger; om uppståndelsen och evigt liv. </a:t>
            </a:r>
          </a:p>
          <a:p>
            <a:endParaRPr lang="sv-SE" sz="1200" kern="1200" noProof="0" dirty="0">
              <a:solidFill>
                <a:schemeClr val="tx1"/>
              </a:solidFill>
              <a:effectLst/>
              <a:latin typeface="+mn-lt"/>
              <a:ea typeface="+mn-ea"/>
              <a:cs typeface="+mn-cs"/>
            </a:endParaRPr>
          </a:p>
          <a:p>
            <a:r>
              <a:rPr lang="sv-SE" sz="1200" i="1" kern="1200" noProof="0" dirty="0">
                <a:solidFill>
                  <a:schemeClr val="tx1"/>
                </a:solidFill>
                <a:effectLst/>
                <a:latin typeface="+mn-lt"/>
                <a:ea typeface="+mn-ea"/>
                <a:cs typeface="+mn-cs"/>
              </a:rPr>
              <a:t>Medan du </a:t>
            </a:r>
            <a:r>
              <a:rPr lang="sv-SE" sz="1200" kern="1200" noProof="0" dirty="0">
                <a:solidFill>
                  <a:schemeClr val="tx1"/>
                </a:solidFill>
                <a:effectLst/>
                <a:latin typeface="+mn-lt"/>
                <a:ea typeface="+mn-ea"/>
                <a:cs typeface="+mn-cs"/>
              </a:rPr>
              <a:t>[kung Nebukadnessar]</a:t>
            </a:r>
            <a:r>
              <a:rPr lang="sv-SE" sz="1200" i="1" kern="1200" noProof="0" dirty="0">
                <a:solidFill>
                  <a:schemeClr val="tx1"/>
                </a:solidFill>
                <a:effectLst/>
                <a:latin typeface="+mn-lt"/>
                <a:ea typeface="+mn-ea"/>
                <a:cs typeface="+mn-cs"/>
              </a:rPr>
              <a:t> såg på den </a:t>
            </a:r>
            <a:r>
              <a:rPr lang="sv-SE" sz="1200" kern="1200" noProof="0" dirty="0">
                <a:solidFill>
                  <a:schemeClr val="tx1"/>
                </a:solidFill>
                <a:effectLst/>
                <a:latin typeface="+mn-lt"/>
                <a:ea typeface="+mn-ea"/>
                <a:cs typeface="+mn-cs"/>
              </a:rPr>
              <a:t>[statyn]</a:t>
            </a:r>
            <a:r>
              <a:rPr lang="sv-SE" sz="1200" i="1" kern="1200" noProof="0" dirty="0">
                <a:solidFill>
                  <a:schemeClr val="tx1"/>
                </a:solidFill>
                <a:effectLst/>
                <a:latin typeface="+mn-lt"/>
                <a:ea typeface="+mn-ea"/>
                <a:cs typeface="+mn-cs"/>
              </a:rPr>
              <a:t> revs en sten loss, men inte genom människohänder, och den träffade statyns fötter av järn och lera och krossade dem. Då krossades alltsammans, järnet, leran, kopparn, silvret och guldet, och allt blev som agnar på en tröskloge om sommaren, och vinden förde bort det så att man inte längre kunde finna något spår av det. Men av stenen som hade träffat statyn blev det ett stort berg som uppfyllde hela jorden. </a:t>
            </a:r>
            <a:r>
              <a:rPr lang="sv-SE" sz="1200" kern="1200" noProof="0" dirty="0">
                <a:solidFill>
                  <a:schemeClr val="tx1"/>
                </a:solidFill>
                <a:effectLst/>
                <a:latin typeface="+mn-lt"/>
                <a:ea typeface="+mn-ea"/>
                <a:cs typeface="+mn-cs"/>
              </a:rPr>
              <a:t>(Daniel 2:34-35)</a:t>
            </a:r>
          </a:p>
          <a:p>
            <a:endParaRPr lang="sv-SE" sz="1200" kern="1200" noProof="0" dirty="0">
              <a:solidFill>
                <a:schemeClr val="tx1"/>
              </a:solidFill>
              <a:effectLst/>
              <a:latin typeface="+mn-lt"/>
              <a:ea typeface="+mn-ea"/>
              <a:cs typeface="+mn-cs"/>
            </a:endParaRPr>
          </a:p>
          <a:p>
            <a:r>
              <a:rPr lang="sv-SE" sz="1200" kern="1200" noProof="0" dirty="0">
                <a:solidFill>
                  <a:schemeClr val="tx1"/>
                </a:solidFill>
                <a:effectLst/>
                <a:latin typeface="+mn-lt"/>
                <a:ea typeface="+mn-ea"/>
                <a:cs typeface="+mn-cs"/>
              </a:rPr>
              <a:t>Segern över romarriket, symboliserad av järn och lera, är total. Riket blir krossat, det sker på en kort tid, och utan människohänder. </a:t>
            </a:r>
          </a:p>
          <a:p>
            <a:endParaRPr lang="sv-SE" sz="1200" kern="1200" noProof="0" dirty="0">
              <a:solidFill>
                <a:schemeClr val="tx1"/>
              </a:solidFill>
              <a:effectLst/>
              <a:latin typeface="+mn-lt"/>
              <a:ea typeface="+mn-ea"/>
              <a:cs typeface="+mn-cs"/>
            </a:endParaRPr>
          </a:p>
          <a:p>
            <a:r>
              <a:rPr lang="sv-SE" sz="1200" kern="1200" noProof="0" dirty="0">
                <a:solidFill>
                  <a:schemeClr val="tx1"/>
                </a:solidFill>
                <a:effectLst/>
                <a:latin typeface="+mn-lt"/>
                <a:ea typeface="+mn-ea"/>
                <a:cs typeface="+mn-cs"/>
              </a:rPr>
              <a:t>Gudsriket skall ”</a:t>
            </a:r>
            <a:r>
              <a:rPr lang="sv-SE" sz="1200" i="1" kern="1200" noProof="0" dirty="0">
                <a:solidFill>
                  <a:schemeClr val="tx1"/>
                </a:solidFill>
                <a:effectLst/>
                <a:latin typeface="+mn-lt"/>
                <a:ea typeface="+mn-ea"/>
                <a:cs typeface="+mn-cs"/>
              </a:rPr>
              <a:t>aldrig i evighet skall förstöras och vars makt inte skall överlämnas till något annat folk</a:t>
            </a:r>
            <a:r>
              <a:rPr lang="sv-SE" sz="1200" kern="1200" noProof="0" dirty="0">
                <a:solidFill>
                  <a:schemeClr val="tx1"/>
                </a:solidFill>
                <a:effectLst/>
                <a:latin typeface="+mn-lt"/>
                <a:ea typeface="+mn-ea"/>
                <a:cs typeface="+mn-cs"/>
              </a:rPr>
              <a:t>” </a:t>
            </a:r>
          </a:p>
          <a:p>
            <a:endParaRPr lang="sv-SE" sz="1200" kern="1200" noProof="0" dirty="0">
              <a:solidFill>
                <a:schemeClr val="tx1"/>
              </a:solidFill>
              <a:effectLst/>
              <a:latin typeface="+mn-lt"/>
              <a:ea typeface="+mn-ea"/>
              <a:cs typeface="+mn-cs"/>
            </a:endParaRPr>
          </a:p>
          <a:p>
            <a:r>
              <a:rPr lang="sv-SE" sz="1200" kern="1200" noProof="0" dirty="0">
                <a:solidFill>
                  <a:schemeClr val="tx1"/>
                </a:solidFill>
                <a:effectLst/>
                <a:latin typeface="+mn-lt"/>
                <a:ea typeface="+mn-ea"/>
                <a:cs typeface="+mn-cs"/>
              </a:rPr>
              <a:t>Gud ger människosonen, som vi tidigare identifierade som Jesus, makt över riket: ”</a:t>
            </a:r>
            <a:r>
              <a:rPr lang="sv-SE" sz="1200" i="1" kern="1200" noProof="0" dirty="0">
                <a:solidFill>
                  <a:schemeClr val="tx1"/>
                </a:solidFill>
                <a:effectLst/>
                <a:latin typeface="+mn-lt"/>
                <a:ea typeface="+mn-ea"/>
                <a:cs typeface="+mn-cs"/>
              </a:rPr>
              <a:t>Åt honom gavs makt och ära och rike, och alla folk och stammar och språk måste tjäna honom</a:t>
            </a:r>
            <a:r>
              <a:rPr lang="sv-SE" sz="1200" kern="1200" noProof="0" dirty="0">
                <a:solidFill>
                  <a:schemeClr val="tx1"/>
                </a:solidFill>
                <a:effectLst/>
                <a:latin typeface="+mn-lt"/>
                <a:ea typeface="+mn-ea"/>
                <a:cs typeface="+mn-cs"/>
              </a:rPr>
              <a:t>”. </a:t>
            </a:r>
          </a:p>
          <a:p>
            <a:endParaRPr lang="sv-SE" sz="1200" kern="1200" noProof="0" dirty="0">
              <a:solidFill>
                <a:schemeClr val="tx1"/>
              </a:solidFill>
              <a:effectLst/>
              <a:latin typeface="+mn-lt"/>
              <a:ea typeface="+mn-ea"/>
              <a:cs typeface="+mn-cs"/>
            </a:endParaRPr>
          </a:p>
          <a:p>
            <a:r>
              <a:rPr lang="sv-SE" sz="1200" kern="1200" noProof="0" dirty="0">
                <a:solidFill>
                  <a:schemeClr val="tx1"/>
                </a:solidFill>
                <a:effectLst/>
                <a:latin typeface="+mn-lt"/>
                <a:ea typeface="+mn-ea"/>
                <a:cs typeface="+mn-cs"/>
              </a:rPr>
              <a:t>Det är detta rike, där Jesus är kung, som vi ber om i bönen Fader Vår! </a:t>
            </a:r>
          </a:p>
          <a:p>
            <a:endParaRPr lang="sv-SE" sz="1200" kern="1200" noProof="0" dirty="0">
              <a:solidFill>
                <a:schemeClr val="tx1"/>
              </a:solidFill>
              <a:effectLst/>
              <a:latin typeface="+mn-lt"/>
              <a:ea typeface="+mn-ea"/>
              <a:cs typeface="+mn-cs"/>
            </a:endParaRPr>
          </a:p>
          <a:p>
            <a:r>
              <a:rPr lang="sv-SE" sz="1200" kern="1200" noProof="0" dirty="0">
                <a:solidFill>
                  <a:schemeClr val="tx1"/>
                </a:solidFill>
                <a:effectLst/>
                <a:latin typeface="+mn-lt"/>
                <a:ea typeface="+mn-ea"/>
                <a:cs typeface="+mn-cs"/>
              </a:rPr>
              <a:t>Vidare läser vi att Jesus inte ska regera riket ensam. Han kommer att göra det tillsammans med alla heliga: ”</a:t>
            </a:r>
            <a:r>
              <a:rPr lang="sv-SE" sz="1200" i="1" kern="1200" noProof="0" dirty="0">
                <a:solidFill>
                  <a:schemeClr val="tx1"/>
                </a:solidFill>
                <a:effectLst/>
                <a:latin typeface="+mn-lt"/>
                <a:ea typeface="+mn-ea"/>
                <a:cs typeface="+mn-cs"/>
              </a:rPr>
              <a:t>Men riket, makten och väldet över alla riken under himlen skall ges åt det folk som är den Högstes heliga</a:t>
            </a:r>
            <a:r>
              <a:rPr lang="sv-SE" sz="1200" kern="1200" noProof="0" dirty="0">
                <a:solidFill>
                  <a:schemeClr val="tx1"/>
                </a:solidFill>
                <a:effectLst/>
                <a:latin typeface="+mn-lt"/>
                <a:ea typeface="+mn-ea"/>
                <a:cs typeface="+mn-cs"/>
              </a:rPr>
              <a:t>”, och de kommer att ”lysa som himlavalvets ljus”. </a:t>
            </a:r>
            <a:endParaRPr lang="en-US" dirty="0"/>
          </a:p>
        </p:txBody>
      </p:sp>
      <p:sp>
        <p:nvSpPr>
          <p:cNvPr id="4" name="Slide Number Placeholder 3"/>
          <p:cNvSpPr>
            <a:spLocks noGrp="1"/>
          </p:cNvSpPr>
          <p:nvPr>
            <p:ph type="sldNum" sz="quarter" idx="5"/>
          </p:nvPr>
        </p:nvSpPr>
        <p:spPr/>
        <p:txBody>
          <a:bodyPr/>
          <a:lstStyle/>
          <a:p>
            <a:fld id="{D3176F9F-AAE5-49D7-BC94-F30CAB54C0E3}" type="slidenum">
              <a:rPr lang="en-US" smtClean="0"/>
              <a:pPr/>
              <a:t>12</a:t>
            </a:fld>
            <a:endParaRPr lang="en-US"/>
          </a:p>
        </p:txBody>
      </p:sp>
    </p:spTree>
    <p:extLst>
      <p:ext uri="{BB962C8B-B14F-4D97-AF65-F5344CB8AC3E}">
        <p14:creationId xmlns:p14="http://schemas.microsoft.com/office/powerpoint/2010/main" val="1442459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76F9F-AAE5-49D7-BC94-F30CAB54C0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4996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kern="1200" noProof="0" dirty="0">
                <a:solidFill>
                  <a:schemeClr val="tx1"/>
                </a:solidFill>
                <a:effectLst/>
                <a:latin typeface="+mn-lt"/>
                <a:ea typeface="+mn-ea"/>
                <a:cs typeface="+mn-cs"/>
              </a:rPr>
              <a:t>Yttersta tiden – handlar om tiden kring Jesu återkomst</a:t>
            </a:r>
          </a:p>
          <a:p>
            <a:endParaRPr lang="sv-SE" sz="1200" kern="1200" noProof="0" dirty="0">
              <a:solidFill>
                <a:schemeClr val="tx1"/>
              </a:solidFill>
              <a:effectLst/>
              <a:latin typeface="+mn-lt"/>
              <a:ea typeface="+mn-ea"/>
              <a:cs typeface="+mn-cs"/>
            </a:endParaRPr>
          </a:p>
          <a:p>
            <a:r>
              <a:rPr lang="sv-SE" sz="1200" kern="1200" noProof="0" dirty="0">
                <a:solidFill>
                  <a:schemeClr val="tx1"/>
                </a:solidFill>
                <a:effectLst/>
                <a:latin typeface="+mn-lt"/>
                <a:ea typeface="+mn-ea"/>
                <a:cs typeface="+mn-cs"/>
              </a:rPr>
              <a:t>Yttersta tiden - i grunden ett budskap om hopp och längtan. </a:t>
            </a:r>
          </a:p>
          <a:p>
            <a:endParaRPr lang="sv-SE" sz="1200" kern="1200" noProof="0" dirty="0">
              <a:solidFill>
                <a:schemeClr val="tx1"/>
              </a:solidFill>
              <a:effectLst/>
              <a:latin typeface="+mn-lt"/>
              <a:ea typeface="+mn-ea"/>
              <a:cs typeface="+mn-cs"/>
            </a:endParaRPr>
          </a:p>
          <a:p>
            <a:r>
              <a:rPr lang="sv-SE" sz="1200" kern="1200" noProof="0" dirty="0">
                <a:solidFill>
                  <a:schemeClr val="tx1"/>
                </a:solidFill>
                <a:effectLst/>
                <a:latin typeface="+mn-lt"/>
                <a:ea typeface="+mn-ea"/>
                <a:cs typeface="+mn-cs"/>
              </a:rPr>
              <a:t>Vi längtar efter en ny värld, där folk skall ”</a:t>
            </a:r>
            <a:r>
              <a:rPr lang="sv-SE" sz="1200" i="1" kern="1200" noProof="0" dirty="0">
                <a:solidFill>
                  <a:schemeClr val="tx1"/>
                </a:solidFill>
                <a:effectLst/>
                <a:latin typeface="+mn-lt"/>
                <a:ea typeface="+mn-ea"/>
                <a:cs typeface="+mn-cs"/>
              </a:rPr>
              <a:t>smida sina svärd till plogbillar</a:t>
            </a:r>
            <a:r>
              <a:rPr lang="sv-SE" sz="1200" kern="1200" noProof="0" dirty="0">
                <a:solidFill>
                  <a:schemeClr val="tx1"/>
                </a:solidFill>
                <a:effectLst/>
                <a:latin typeface="+mn-lt"/>
                <a:ea typeface="+mn-ea"/>
                <a:cs typeface="+mn-cs"/>
              </a:rPr>
              <a:t>”. (</a:t>
            </a:r>
            <a:r>
              <a:rPr lang="sv-SE" sz="1200" kern="1200" noProof="0" dirty="0" err="1">
                <a:solidFill>
                  <a:schemeClr val="tx1"/>
                </a:solidFill>
                <a:effectLst/>
                <a:latin typeface="+mn-lt"/>
                <a:ea typeface="+mn-ea"/>
                <a:cs typeface="+mn-cs"/>
              </a:rPr>
              <a:t>Jes</a:t>
            </a:r>
            <a:r>
              <a:rPr lang="sv-SE" sz="1200" kern="1200" noProof="0" dirty="0">
                <a:solidFill>
                  <a:schemeClr val="tx1"/>
                </a:solidFill>
                <a:effectLst/>
                <a:latin typeface="+mn-lt"/>
                <a:ea typeface="+mn-ea"/>
                <a:cs typeface="+mn-cs"/>
              </a:rPr>
              <a:t> 2:4)</a:t>
            </a:r>
          </a:p>
          <a:p>
            <a:r>
              <a:rPr lang="sv-SE" sz="1200" kern="1200" noProof="0" dirty="0">
                <a:solidFill>
                  <a:schemeClr val="tx1"/>
                </a:solidFill>
                <a:effectLst/>
                <a:latin typeface="+mn-lt"/>
                <a:ea typeface="+mn-ea"/>
                <a:cs typeface="+mn-cs"/>
              </a:rPr>
              <a:t>Fred på alla sätt – människor emellan, i naturen</a:t>
            </a:r>
          </a:p>
          <a:p>
            <a:endParaRPr lang="sv-SE"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noProof="0" dirty="0">
                <a:solidFill>
                  <a:schemeClr val="tx1"/>
                </a:solidFill>
                <a:effectLst/>
                <a:latin typeface="+mn-lt"/>
                <a:ea typeface="+mn-ea"/>
                <a:cs typeface="+mn-cs"/>
              </a:rPr>
              <a:t>Jesus kallar tiden precis före hans återkomst för ”</a:t>
            </a:r>
            <a:r>
              <a:rPr lang="sv-SE" sz="1200" i="1" kern="1200" noProof="0" dirty="0">
                <a:solidFill>
                  <a:schemeClr val="tx1"/>
                </a:solidFill>
                <a:effectLst/>
                <a:latin typeface="+mn-lt"/>
                <a:ea typeface="+mn-ea"/>
                <a:cs typeface="+mn-cs"/>
              </a:rPr>
              <a:t>födslovåndorna</a:t>
            </a:r>
            <a:r>
              <a:rPr lang="sv-SE" sz="1200" kern="1200" noProof="0" dirty="0">
                <a:solidFill>
                  <a:schemeClr val="tx1"/>
                </a:solidFill>
                <a:effectLst/>
                <a:latin typeface="+mn-lt"/>
                <a:ea typeface="+mn-ea"/>
                <a:cs typeface="+mn-cs"/>
              </a:rPr>
              <a:t>”: efter en lång väntan kommer en kort period av smärta, som leder till nytt liv. Så blir det också med Jesu återkomst. Då är det bra att veta vad som kommer att hända under den smärtsamma perioden, så att man kan förbereda sig och inte fångas av panik när man är mitt i. Det är anledningen till att Bibeln skriver så mycket om den yttersta tiden.</a:t>
            </a:r>
          </a:p>
          <a:p>
            <a:endParaRPr lang="sv-SE"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noProof="0" dirty="0">
                <a:solidFill>
                  <a:schemeClr val="tx1"/>
                </a:solidFill>
                <a:effectLst/>
                <a:latin typeface="+mn-lt"/>
                <a:ea typeface="+mn-ea"/>
                <a:cs typeface="+mn-cs"/>
              </a:rPr>
              <a:t>Därför uppmanar Bibeln oss att vara vakna, så att vi inte blir överraskade eller rädda: </a:t>
            </a:r>
            <a:r>
              <a:rPr lang="sv-SE" sz="1200" i="1" kern="1200" noProof="0" dirty="0">
                <a:solidFill>
                  <a:schemeClr val="tx1"/>
                </a:solidFill>
                <a:effectLst/>
                <a:latin typeface="+mn-lt"/>
                <a:ea typeface="+mn-ea"/>
                <a:cs typeface="+mn-cs"/>
              </a:rPr>
              <a:t>… att Herrens dag kommer som en tjuv om natten. … Men ni, bröder, lever inte i mörker, så att den dagen kan överraska er som en tjuv. Ni är alla ljusets barn och dagens barn. Vi tillhör inte natten eller mörkret. Låt oss därför inte sova som de andra utan hålla oss vakna och nyktra. … </a:t>
            </a:r>
            <a:r>
              <a:rPr lang="sv-SE" sz="1200" kern="1200" noProof="0" dirty="0">
                <a:solidFill>
                  <a:schemeClr val="tx1"/>
                </a:solidFill>
                <a:effectLst/>
                <a:latin typeface="+mn-lt"/>
                <a:ea typeface="+mn-ea"/>
                <a:cs typeface="+mn-cs"/>
              </a:rPr>
              <a:t>(1 Tes 5:1-11)</a:t>
            </a:r>
          </a:p>
          <a:p>
            <a:endParaRPr lang="sv-SE" noProof="0" dirty="0"/>
          </a:p>
        </p:txBody>
      </p:sp>
      <p:sp>
        <p:nvSpPr>
          <p:cNvPr id="4" name="Slide Number Placeholder 3"/>
          <p:cNvSpPr>
            <a:spLocks noGrp="1"/>
          </p:cNvSpPr>
          <p:nvPr>
            <p:ph type="sldNum" sz="quarter" idx="5"/>
          </p:nvPr>
        </p:nvSpPr>
        <p:spPr/>
        <p:txBody>
          <a:bodyPr/>
          <a:lstStyle/>
          <a:p>
            <a:fld id="{D3176F9F-AAE5-49D7-BC94-F30CAB54C0E3}" type="slidenum">
              <a:rPr lang="en-US" smtClean="0"/>
              <a:pPr/>
              <a:t>3</a:t>
            </a:fld>
            <a:endParaRPr lang="en-US"/>
          </a:p>
        </p:txBody>
      </p:sp>
    </p:spTree>
    <p:extLst>
      <p:ext uri="{BB962C8B-B14F-4D97-AF65-F5344CB8AC3E}">
        <p14:creationId xmlns:p14="http://schemas.microsoft.com/office/powerpoint/2010/main" val="850200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D3176F9F-AAE5-49D7-BC94-F30CAB54C0E3}" type="slidenum">
              <a:rPr lang="en-US" smtClean="0"/>
              <a:pPr/>
              <a:t>4</a:t>
            </a:fld>
            <a:endParaRPr lang="en-US"/>
          </a:p>
        </p:txBody>
      </p:sp>
    </p:spTree>
    <p:extLst>
      <p:ext uri="{BB962C8B-B14F-4D97-AF65-F5344CB8AC3E}">
        <p14:creationId xmlns:p14="http://schemas.microsoft.com/office/powerpoint/2010/main" val="2321973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noProof="0" dirty="0"/>
              <a:t>4 riken, egentligen 5</a:t>
            </a:r>
          </a:p>
          <a:p>
            <a:endParaRPr lang="sv-SE" noProof="0" dirty="0"/>
          </a:p>
        </p:txBody>
      </p:sp>
      <p:sp>
        <p:nvSpPr>
          <p:cNvPr id="4" name="Slide Number Placeholder 3"/>
          <p:cNvSpPr>
            <a:spLocks noGrp="1"/>
          </p:cNvSpPr>
          <p:nvPr>
            <p:ph type="sldNum" sz="quarter" idx="5"/>
          </p:nvPr>
        </p:nvSpPr>
        <p:spPr/>
        <p:txBody>
          <a:bodyPr/>
          <a:lstStyle/>
          <a:p>
            <a:fld id="{D3176F9F-AAE5-49D7-BC94-F30CAB54C0E3}" type="slidenum">
              <a:rPr lang="en-US" smtClean="0"/>
              <a:pPr/>
              <a:t>5</a:t>
            </a:fld>
            <a:endParaRPr lang="en-US"/>
          </a:p>
        </p:txBody>
      </p:sp>
    </p:spTree>
    <p:extLst>
      <p:ext uri="{BB962C8B-B14F-4D97-AF65-F5344CB8AC3E}">
        <p14:creationId xmlns:p14="http://schemas.microsoft.com/office/powerpoint/2010/main" val="2177229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76F9F-AAE5-49D7-BC94-F30CAB54C0E3}" type="slidenum">
              <a:rPr lang="en-US" smtClean="0"/>
              <a:pPr/>
              <a:t>6</a:t>
            </a:fld>
            <a:endParaRPr lang="en-US"/>
          </a:p>
        </p:txBody>
      </p:sp>
    </p:spTree>
    <p:extLst>
      <p:ext uri="{BB962C8B-B14F-4D97-AF65-F5344CB8AC3E}">
        <p14:creationId xmlns:p14="http://schemas.microsoft.com/office/powerpoint/2010/main" val="1342166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noProof="0" dirty="0" err="1"/>
              <a:t>Mackabeerupproret</a:t>
            </a:r>
            <a:r>
              <a:rPr lang="sv-SE" noProof="0" dirty="0"/>
              <a:t>, Judas </a:t>
            </a:r>
            <a:r>
              <a:rPr lang="sv-SE" noProof="0" dirty="0" err="1"/>
              <a:t>Mackabaios</a:t>
            </a:r>
            <a:r>
              <a:rPr lang="sv-SE" noProof="0" dirty="0"/>
              <a:t> </a:t>
            </a:r>
          </a:p>
          <a:p>
            <a:r>
              <a:rPr lang="sv-SE" noProof="0" dirty="0"/>
              <a:t>Grekisk kung </a:t>
            </a:r>
            <a:r>
              <a:rPr lang="sv-SE" noProof="0" dirty="0" err="1"/>
              <a:t>Antiochos</a:t>
            </a:r>
            <a:r>
              <a:rPr lang="sv-SE" noProof="0" dirty="0"/>
              <a:t> IV </a:t>
            </a:r>
            <a:r>
              <a:rPr lang="sv-SE" noProof="0" dirty="0" err="1"/>
              <a:t>Epifanes</a:t>
            </a:r>
            <a:endParaRPr lang="sv-SE" noProof="0" dirty="0"/>
          </a:p>
          <a:p>
            <a:endParaRPr lang="sv-SE" noProof="0" dirty="0"/>
          </a:p>
          <a:p>
            <a:r>
              <a:rPr lang="sv-SE" sz="1200" i="1" kern="1200" noProof="0" dirty="0">
                <a:solidFill>
                  <a:schemeClr val="tx1"/>
                </a:solidFill>
                <a:effectLst/>
                <a:latin typeface="+mn-lt"/>
                <a:ea typeface="+mn-ea"/>
                <a:cs typeface="+mn-cs"/>
              </a:rPr>
              <a:t>Bocken blev mycket mäktig. Men när han var som starkast brast det stora hornet sönder och fyra andra stora horn kom upp i dess ställe, riktade åt himlens fyra väderstreck. Från ett av dem sköt ett nytt litet horn ut, som växte till kraftigt mot söder och öster och mot 'det härliga landet.' Det växte ända upp till himlens härskara och kastade några av denna härskara och av stjärnorna ner till jorden och trampade på dem. Till och med mot härskarans furste företog det sig stora ting och tog bort ifrån honom det dagliga offret, och platsen där hans helgedom stod förstördes. Tillsammans med det dagliga offret blev en härskara prisgiven för överträdelsens skull. Och hornet slog ner sanningen till jorden och hade framgång i vad det företog sig. </a:t>
            </a:r>
            <a:r>
              <a:rPr lang="sv-SE" sz="1200" kern="1200" noProof="0" dirty="0">
                <a:solidFill>
                  <a:schemeClr val="tx1"/>
                </a:solidFill>
                <a:effectLst/>
                <a:latin typeface="+mn-lt"/>
                <a:ea typeface="+mn-ea"/>
                <a:cs typeface="+mn-cs"/>
              </a:rPr>
              <a:t>(Daniel 8:8-14)</a:t>
            </a:r>
          </a:p>
          <a:p>
            <a:endParaRPr lang="sv-SE"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noProof="0" dirty="0">
                <a:solidFill>
                  <a:schemeClr val="tx1"/>
                </a:solidFill>
                <a:effectLst/>
                <a:latin typeface="+mn-lt"/>
                <a:ea typeface="+mn-ea"/>
                <a:cs typeface="+mn-cs"/>
              </a:rPr>
              <a:t>Detta firas än i dag av troende judar och kallas tempelinvigningsfesten (också </a:t>
            </a:r>
            <a:r>
              <a:rPr lang="sv-SE" sz="1200" kern="1200" noProof="0" dirty="0" err="1">
                <a:solidFill>
                  <a:schemeClr val="tx1"/>
                </a:solidFill>
                <a:effectLst/>
                <a:latin typeface="+mn-lt"/>
                <a:ea typeface="+mn-ea"/>
                <a:cs typeface="+mn-cs"/>
              </a:rPr>
              <a:t>Hanukka</a:t>
            </a:r>
            <a:r>
              <a:rPr lang="sv-SE" sz="1200" kern="1200" noProof="0" dirty="0">
                <a:solidFill>
                  <a:schemeClr val="tx1"/>
                </a:solidFill>
                <a:effectLst/>
                <a:latin typeface="+mn-lt"/>
                <a:ea typeface="+mn-ea"/>
                <a:cs typeface="+mn-cs"/>
              </a:rPr>
              <a:t> eller </a:t>
            </a:r>
            <a:r>
              <a:rPr lang="sv-SE" sz="1200" kern="1200" noProof="0" dirty="0" err="1">
                <a:solidFill>
                  <a:schemeClr val="tx1"/>
                </a:solidFill>
                <a:effectLst/>
                <a:latin typeface="+mn-lt"/>
                <a:ea typeface="+mn-ea"/>
                <a:cs typeface="+mn-cs"/>
              </a:rPr>
              <a:t>Chanukka</a:t>
            </a:r>
            <a:r>
              <a:rPr lang="sv-SE" sz="1200" kern="1200" noProof="0" dirty="0">
                <a:solidFill>
                  <a:schemeClr val="tx1"/>
                </a:solidFill>
                <a:effectLst/>
                <a:latin typeface="+mn-lt"/>
                <a:ea typeface="+mn-ea"/>
                <a:cs typeface="+mn-cs"/>
              </a:rPr>
              <a:t>).</a:t>
            </a:r>
            <a:r>
              <a:rPr lang="sv-SE" noProof="0"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noProof="0" dirty="0"/>
              <a:t>Kung </a:t>
            </a:r>
            <a:r>
              <a:rPr lang="sv-SE" noProof="0" dirty="0" err="1"/>
              <a:t>Antiochos</a:t>
            </a:r>
            <a:r>
              <a:rPr lang="sv-SE" noProof="0" dirty="0"/>
              <a:t> – både en historisk person, men också sista kung av det sista mänskliga riket</a:t>
            </a:r>
          </a:p>
          <a:p>
            <a:r>
              <a:rPr lang="sv-SE" noProof="0" dirty="0"/>
              <a:t>Efter det är Israel självständig </a:t>
            </a:r>
            <a:r>
              <a:rPr lang="sv-SE" dirty="0"/>
              <a:t>fram till Romarna 63 </a:t>
            </a:r>
            <a:r>
              <a:rPr lang="sv-SE" dirty="0" err="1"/>
              <a:t>f.kr.</a:t>
            </a:r>
            <a:endParaRPr lang="sv-SE" dirty="0"/>
          </a:p>
          <a:p>
            <a:endParaRPr lang="sv-SE" dirty="0"/>
          </a:p>
          <a:p>
            <a:endParaRPr lang="sv-SE" dirty="0"/>
          </a:p>
        </p:txBody>
      </p:sp>
      <p:sp>
        <p:nvSpPr>
          <p:cNvPr id="4" name="Slide Number Placeholder 3"/>
          <p:cNvSpPr>
            <a:spLocks noGrp="1"/>
          </p:cNvSpPr>
          <p:nvPr>
            <p:ph type="sldNum" sz="quarter" idx="5"/>
          </p:nvPr>
        </p:nvSpPr>
        <p:spPr/>
        <p:txBody>
          <a:bodyPr/>
          <a:lstStyle/>
          <a:p>
            <a:fld id="{D3176F9F-AAE5-49D7-BC94-F30CAB54C0E3}" type="slidenum">
              <a:rPr lang="en-US" smtClean="0"/>
              <a:pPr/>
              <a:t>7</a:t>
            </a:fld>
            <a:endParaRPr lang="en-US"/>
          </a:p>
        </p:txBody>
      </p:sp>
    </p:spTree>
    <p:extLst>
      <p:ext uri="{BB962C8B-B14F-4D97-AF65-F5344CB8AC3E}">
        <p14:creationId xmlns:p14="http://schemas.microsoft.com/office/powerpoint/2010/main" val="3675229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kern="1200" noProof="0" dirty="0">
                <a:solidFill>
                  <a:schemeClr val="tx1"/>
                </a:solidFill>
                <a:effectLst/>
                <a:latin typeface="+mn-lt"/>
                <a:ea typeface="+mn-ea"/>
                <a:cs typeface="+mn-cs"/>
              </a:rPr>
              <a:t>Romarriket symboliseras av benen av järn i statyn i Nebukadnessars dröm, och av ett ”</a:t>
            </a:r>
            <a:r>
              <a:rPr lang="sv-SE" sz="1200" i="1" kern="1200" noProof="0" dirty="0">
                <a:solidFill>
                  <a:schemeClr val="tx1"/>
                </a:solidFill>
                <a:effectLst/>
                <a:latin typeface="+mn-lt"/>
                <a:ea typeface="+mn-ea"/>
                <a:cs typeface="+mn-cs"/>
              </a:rPr>
              <a:t>mycket förskräckligt, fruktansvärt och starkt</a:t>
            </a:r>
            <a:r>
              <a:rPr lang="sv-SE" sz="1200" kern="1200" noProof="0" dirty="0">
                <a:solidFill>
                  <a:schemeClr val="tx1"/>
                </a:solidFill>
                <a:effectLst/>
                <a:latin typeface="+mn-lt"/>
                <a:ea typeface="+mn-ea"/>
                <a:cs typeface="+mn-cs"/>
              </a:rPr>
              <a:t>” djur. </a:t>
            </a:r>
          </a:p>
          <a:p>
            <a:endParaRPr lang="sv-SE" sz="1200" kern="1200" noProof="0" dirty="0">
              <a:solidFill>
                <a:schemeClr val="tx1"/>
              </a:solidFill>
              <a:effectLst/>
              <a:latin typeface="+mn-lt"/>
              <a:ea typeface="+mn-ea"/>
              <a:cs typeface="+mn-cs"/>
            </a:endParaRPr>
          </a:p>
          <a:p>
            <a:r>
              <a:rPr lang="sv-SE" sz="1200" kern="1200" noProof="0" dirty="0">
                <a:solidFill>
                  <a:schemeClr val="tx1"/>
                </a:solidFill>
                <a:effectLst/>
                <a:latin typeface="+mn-lt"/>
                <a:ea typeface="+mn-ea"/>
                <a:cs typeface="+mn-cs"/>
              </a:rPr>
              <a:t>De tidigare rikena beskrevs som djur som vi känner till, som lejon, björn eller leopard. Men det fjärde riket är tydligen så hemskt att det inte kan symboliseras som ett vanligt djur. </a:t>
            </a:r>
          </a:p>
          <a:p>
            <a:endParaRPr lang="sv-SE" sz="1200" kern="1200" noProof="0" dirty="0">
              <a:solidFill>
                <a:schemeClr val="tx1"/>
              </a:solidFill>
              <a:effectLst/>
              <a:latin typeface="+mn-lt"/>
              <a:ea typeface="+mn-ea"/>
              <a:cs typeface="+mn-cs"/>
            </a:endParaRPr>
          </a:p>
          <a:p>
            <a:r>
              <a:rPr lang="sv-SE" sz="1200" kern="1200" noProof="0" dirty="0">
                <a:solidFill>
                  <a:schemeClr val="tx1"/>
                </a:solidFill>
                <a:effectLst/>
                <a:latin typeface="+mn-lt"/>
                <a:ea typeface="+mn-ea"/>
                <a:cs typeface="+mn-cs"/>
              </a:rPr>
              <a:t>Det står också att riket är ”</a:t>
            </a:r>
            <a:r>
              <a:rPr lang="sv-SE" sz="1200" i="1" kern="1200" noProof="0" dirty="0">
                <a:solidFill>
                  <a:schemeClr val="tx1"/>
                </a:solidFill>
                <a:effectLst/>
                <a:latin typeface="+mn-lt"/>
                <a:ea typeface="+mn-ea"/>
                <a:cs typeface="+mn-cs"/>
              </a:rPr>
              <a:t>olikt alla de tidigare</a:t>
            </a:r>
            <a:r>
              <a:rPr lang="sv-SE" sz="1200" kern="1200" noProof="0" dirty="0">
                <a:solidFill>
                  <a:schemeClr val="tx1"/>
                </a:solidFill>
                <a:effectLst/>
                <a:latin typeface="+mn-lt"/>
                <a:ea typeface="+mn-ea"/>
                <a:cs typeface="+mn-cs"/>
              </a:rPr>
              <a:t>”. På vilket sätt det är olikt framgår inte så tydligt, men på inte mindre än fyra ställen står det att det krossar, slår sönder allt, och förstör. Det skall ”</a:t>
            </a:r>
            <a:r>
              <a:rPr lang="sv-SE" sz="1200" i="1" kern="1200" noProof="0" dirty="0">
                <a:solidFill>
                  <a:schemeClr val="tx1"/>
                </a:solidFill>
                <a:effectLst/>
                <a:latin typeface="+mn-lt"/>
                <a:ea typeface="+mn-ea"/>
                <a:cs typeface="+mn-cs"/>
              </a:rPr>
              <a:t>uppsluka hela jorden</a:t>
            </a:r>
            <a:r>
              <a:rPr lang="sv-SE" sz="1200" kern="1200" noProof="0" dirty="0">
                <a:solidFill>
                  <a:schemeClr val="tx1"/>
                </a:solidFill>
                <a:effectLst/>
                <a:latin typeface="+mn-lt"/>
                <a:ea typeface="+mn-ea"/>
                <a:cs typeface="+mn-cs"/>
              </a:rPr>
              <a:t>”.</a:t>
            </a:r>
          </a:p>
          <a:p>
            <a:endParaRPr lang="sv-SE" sz="1200" kern="1200" noProof="0" dirty="0">
              <a:solidFill>
                <a:schemeClr val="tx1"/>
              </a:solidFill>
              <a:effectLst/>
              <a:latin typeface="+mn-lt"/>
              <a:ea typeface="+mn-ea"/>
              <a:cs typeface="+mn-cs"/>
            </a:endParaRPr>
          </a:p>
          <a:p>
            <a:endParaRPr lang="sv-SE" noProof="0" dirty="0"/>
          </a:p>
          <a:p>
            <a:r>
              <a:rPr lang="sv-SE" sz="1200" kern="1200" noProof="0" dirty="0">
                <a:solidFill>
                  <a:schemeClr val="tx1"/>
                </a:solidFill>
                <a:effectLst/>
                <a:latin typeface="+mn-lt"/>
                <a:ea typeface="+mn-ea"/>
                <a:cs typeface="+mn-cs"/>
              </a:rPr>
              <a:t>Uppfylls dessa profetior i det historiska romarriket? </a:t>
            </a:r>
          </a:p>
          <a:p>
            <a:r>
              <a:rPr lang="sv-SE" sz="1200" kern="1200" noProof="0" dirty="0">
                <a:solidFill>
                  <a:schemeClr val="tx1"/>
                </a:solidFill>
                <a:effectLst/>
                <a:latin typeface="+mn-lt"/>
                <a:ea typeface="+mn-ea"/>
                <a:cs typeface="+mn-cs"/>
              </a:rPr>
              <a:t>+ Uppdelningen av romarriket i öst och väst symboliseras av det högra och vänstra benet i statyn.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noProof="0" dirty="0">
                <a:solidFill>
                  <a:schemeClr val="tx1"/>
                </a:solidFill>
                <a:effectLst/>
                <a:latin typeface="+mn-lt"/>
                <a:ea typeface="+mn-ea"/>
                <a:cs typeface="+mn-cs"/>
              </a:rPr>
              <a:t>+ Det riket var ju olikt i sin makt och sin storlek. Det historiska romarriket var framförallt olikt i perioden det existerade.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noProof="0" dirty="0">
                <a:solidFill>
                  <a:schemeClr val="tx1"/>
                </a:solidFill>
                <a:effectLst/>
                <a:latin typeface="+mn-lt"/>
                <a:ea typeface="+mn-ea"/>
                <a:cs typeface="+mn-cs"/>
              </a:rPr>
              <a:t>+ Dessutom ser vi att det fjärde djuret hade ”</a:t>
            </a:r>
            <a:r>
              <a:rPr lang="sv-SE" sz="1200" i="1" kern="1200" noProof="0" dirty="0">
                <a:solidFill>
                  <a:schemeClr val="tx1"/>
                </a:solidFill>
                <a:effectLst/>
                <a:latin typeface="+mn-lt"/>
                <a:ea typeface="+mn-ea"/>
                <a:cs typeface="+mn-cs"/>
              </a:rPr>
              <a:t>klor av koppar</a:t>
            </a:r>
            <a:r>
              <a:rPr lang="sv-SE" sz="1200" kern="1200" noProof="0" dirty="0">
                <a:solidFill>
                  <a:schemeClr val="tx1"/>
                </a:solidFill>
                <a:effectLst/>
                <a:latin typeface="+mn-lt"/>
                <a:ea typeface="+mn-ea"/>
                <a:cs typeface="+mn-cs"/>
              </a:rPr>
              <a:t>”, där koppar påminner oss om det grekiska riket.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noProof="0" dirty="0">
                <a:solidFill>
                  <a:schemeClr val="tx1"/>
                </a:solidFill>
                <a:effectLst/>
                <a:latin typeface="+mn-lt"/>
                <a:ea typeface="+mn-ea"/>
                <a:cs typeface="+mn-cs"/>
              </a:rPr>
              <a:t>- </a:t>
            </a:r>
            <a:r>
              <a:rPr lang="sv-SE" sz="1200" i="1" kern="1200" noProof="0" dirty="0">
                <a:solidFill>
                  <a:schemeClr val="tx1"/>
                </a:solidFill>
                <a:effectLst/>
                <a:latin typeface="+mn-lt"/>
                <a:ea typeface="+mn-ea"/>
                <a:cs typeface="+mn-cs"/>
              </a:rPr>
              <a:t>Det </a:t>
            </a:r>
            <a:r>
              <a:rPr lang="sv-SE" sz="1200" kern="1200" noProof="0" dirty="0">
                <a:solidFill>
                  <a:schemeClr val="tx1"/>
                </a:solidFill>
                <a:effectLst/>
                <a:latin typeface="+mn-lt"/>
                <a:ea typeface="+mn-ea"/>
                <a:cs typeface="+mn-cs"/>
              </a:rPr>
              <a:t>[djuret]</a:t>
            </a:r>
            <a:r>
              <a:rPr lang="sv-SE" sz="1200" i="1" kern="1200" noProof="0" dirty="0">
                <a:solidFill>
                  <a:schemeClr val="tx1"/>
                </a:solidFill>
                <a:effectLst/>
                <a:latin typeface="+mn-lt"/>
                <a:ea typeface="+mn-ea"/>
                <a:cs typeface="+mn-cs"/>
              </a:rPr>
              <a:t> var olikt alla de tidigare djuren och hade tio horn. Men medan jag såg på hornen fick jag se hur ett annat horn sköt upp mellan dem, ett litet horn som stötte bort tre av de förra hornen. Det hornet hade ögon som liknade människoögon och en mun som talade skrytsamt. </a:t>
            </a:r>
            <a:r>
              <a:rPr lang="sv-SE" sz="1200" kern="1200" noProof="0" dirty="0">
                <a:solidFill>
                  <a:schemeClr val="tx1"/>
                </a:solidFill>
                <a:effectLst/>
                <a:latin typeface="+mn-lt"/>
                <a:ea typeface="+mn-ea"/>
                <a:cs typeface="+mn-cs"/>
              </a:rPr>
              <a:t>(Daniel 7:7-8)</a:t>
            </a:r>
          </a:p>
          <a:p>
            <a:r>
              <a:rPr lang="sv-SE" sz="1200" kern="1200" noProof="0" dirty="0">
                <a:solidFill>
                  <a:schemeClr val="tx1"/>
                </a:solidFill>
                <a:effectLst/>
                <a:latin typeface="+mn-lt"/>
                <a:ea typeface="+mn-ea"/>
                <a:cs typeface="+mn-cs"/>
              </a:rPr>
              <a:t>- Känner inte riktigt igen oss i det historiska romarriket, framförallt inte i hur romarriket kommer till sitt slut.</a:t>
            </a:r>
          </a:p>
          <a:p>
            <a:endParaRPr lang="sv-SE"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kern="1200" noProof="0" dirty="0">
                <a:solidFill>
                  <a:schemeClr val="tx1"/>
                </a:solidFill>
                <a:effectLst/>
                <a:latin typeface="+mn-lt"/>
                <a:ea typeface="+mn-ea"/>
                <a:cs typeface="+mn-cs"/>
              </a:rPr>
              <a:t>De tio hornen betyder att tio kungar skall uppstå i det riket, och efter dem skall en annan uppstå som skall vara olik de förra och som skall slå ner tre kungar. Denne skall tala mot den Högste och ansätta den Högstes heliga. Han skall sätta sig i sinnet att förändra heliga tider och lagar, och de skall ges i hans hand under en tid och tider och en halv tid. Men dom skall hållas, och hans välde skall tas ifrån honom och han skall fördärvas och förgöras i grund.</a:t>
            </a:r>
            <a:r>
              <a:rPr lang="sv-SE" sz="1200" kern="1200" noProof="0" dirty="0">
                <a:solidFill>
                  <a:schemeClr val="tx1"/>
                </a:solidFill>
                <a:effectLst/>
                <a:latin typeface="+mn-lt"/>
                <a:ea typeface="+mn-ea"/>
                <a:cs typeface="+mn-cs"/>
              </a:rPr>
              <a:t> (Daniel 7:24-26)</a:t>
            </a:r>
          </a:p>
          <a:p>
            <a:endParaRPr lang="sv-SE" noProof="0" dirty="0"/>
          </a:p>
          <a:p>
            <a:r>
              <a:rPr lang="sv-SE" sz="1200" i="1" kern="1200" noProof="0" dirty="0">
                <a:solidFill>
                  <a:schemeClr val="tx1"/>
                </a:solidFill>
                <a:effectLst/>
                <a:latin typeface="+mn-lt"/>
                <a:ea typeface="+mn-ea"/>
                <a:cs typeface="+mn-cs"/>
              </a:rPr>
              <a:t>Medan jag såg på djuret sattes troner fram, och den Gamle av dagar satte sig ner. Hans kläder var snövita och håret på hans huvud var som ren ull. Hans tron var av eldslågor och hjulen på den var av flammande eld. En ström av eld flöt ut från honom. Tusen gånger tusen tjänade honom och tio tusen gånger tio tusen stod inför honom. Han satte sig ner för att döma och böcker öppnades. Sedan fortsatte jag att se, för de skrytsamma ords skull som hornet talade. Medan jag såg blev djuret dödat, och kroppen förstördes och kastades i den brinnande elden. De övriga djuren miste också sin makt. Deras livstid var bestämd till tid och stund.</a:t>
            </a:r>
            <a:r>
              <a:rPr lang="sv-SE" sz="1200" kern="1200" noProof="0" dirty="0">
                <a:solidFill>
                  <a:schemeClr val="tx1"/>
                </a:solidFill>
                <a:effectLst/>
                <a:latin typeface="+mn-lt"/>
                <a:ea typeface="+mn-ea"/>
                <a:cs typeface="+mn-cs"/>
              </a:rPr>
              <a:t> (Dan 7:9-12)</a:t>
            </a:r>
          </a:p>
          <a:p>
            <a:endParaRPr lang="sv-SE" noProof="0" dirty="0"/>
          </a:p>
          <a:p>
            <a:r>
              <a:rPr lang="sv-SE" noProof="0" dirty="0"/>
              <a:t>Slutet av romarriket: 10 kungar, 1 tar överhand, krigar mot Gud själv, besegras av Gud, döms</a:t>
            </a:r>
          </a:p>
          <a:p>
            <a:r>
              <a:rPr lang="sv-SE" noProof="0" dirty="0"/>
              <a:t>Det här är svårt att identifiera till det historiska romarriket</a:t>
            </a:r>
          </a:p>
          <a:p>
            <a:r>
              <a:rPr lang="sv-SE" noProof="0" dirty="0"/>
              <a:t>Hur går det här ihop</a:t>
            </a:r>
          </a:p>
        </p:txBody>
      </p:sp>
      <p:sp>
        <p:nvSpPr>
          <p:cNvPr id="4" name="Slide Number Placeholder 3"/>
          <p:cNvSpPr>
            <a:spLocks noGrp="1"/>
          </p:cNvSpPr>
          <p:nvPr>
            <p:ph type="sldNum" sz="quarter" idx="5"/>
          </p:nvPr>
        </p:nvSpPr>
        <p:spPr/>
        <p:txBody>
          <a:bodyPr/>
          <a:lstStyle/>
          <a:p>
            <a:fld id="{D3176F9F-AAE5-49D7-BC94-F30CAB54C0E3}" type="slidenum">
              <a:rPr lang="en-US" smtClean="0"/>
              <a:pPr/>
              <a:t>8</a:t>
            </a:fld>
            <a:endParaRPr lang="en-US"/>
          </a:p>
        </p:txBody>
      </p:sp>
    </p:spTree>
    <p:extLst>
      <p:ext uri="{BB962C8B-B14F-4D97-AF65-F5344CB8AC3E}">
        <p14:creationId xmlns:p14="http://schemas.microsoft.com/office/powerpoint/2010/main" val="863681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kern="1200" noProof="0" dirty="0">
                <a:solidFill>
                  <a:schemeClr val="tx1"/>
                </a:solidFill>
                <a:effectLst/>
                <a:latin typeface="+mn-lt"/>
                <a:ea typeface="+mn-ea"/>
                <a:cs typeface="+mn-cs"/>
              </a:rPr>
              <a:t>Det måsta alltså finnas en tidslucka! Historiska romarriket och ett framtida romarrike</a:t>
            </a:r>
          </a:p>
          <a:p>
            <a:endParaRPr lang="sv-SE" sz="1200" kern="1200" noProof="0" dirty="0">
              <a:solidFill>
                <a:schemeClr val="tx1"/>
              </a:solidFill>
              <a:effectLst/>
              <a:latin typeface="+mn-lt"/>
              <a:ea typeface="+mn-ea"/>
              <a:cs typeface="+mn-cs"/>
            </a:endParaRPr>
          </a:p>
          <a:p>
            <a:r>
              <a:rPr lang="sv-SE" sz="1200" kern="1200" noProof="0" dirty="0">
                <a:solidFill>
                  <a:schemeClr val="tx1"/>
                </a:solidFill>
                <a:effectLst/>
                <a:latin typeface="+mn-lt"/>
                <a:ea typeface="+mn-ea"/>
                <a:cs typeface="+mn-cs"/>
              </a:rPr>
              <a:t>Nästa fråga blir då vad det framtida romarriket kan vara? På vilket sätt kommer det nya romarriket likna det historiska; blir liknelsen politiskt, kulturellt, territoriellt, eller allt samtidigt? Vi kan bara konstatera att vi idag helt enkelt inte vet.</a:t>
            </a:r>
          </a:p>
          <a:p>
            <a:endParaRPr lang="sv-SE" sz="1200" kern="1200" noProof="0" dirty="0">
              <a:solidFill>
                <a:schemeClr val="tx1"/>
              </a:solidFill>
              <a:effectLst/>
              <a:latin typeface="+mn-lt"/>
              <a:ea typeface="+mn-ea"/>
              <a:cs typeface="+mn-cs"/>
            </a:endParaRPr>
          </a:p>
          <a:p>
            <a:r>
              <a:rPr lang="sv-SE" sz="1200" kern="1200" noProof="0" dirty="0">
                <a:solidFill>
                  <a:schemeClr val="tx1"/>
                </a:solidFill>
                <a:effectLst/>
                <a:latin typeface="+mn-lt"/>
                <a:ea typeface="+mn-ea"/>
                <a:cs typeface="+mn-cs"/>
              </a:rPr>
              <a:t>Några av de mest förekommande tolkningarna är följande:</a:t>
            </a:r>
          </a:p>
          <a:p>
            <a:pPr marL="171450" lvl="0" indent="-171450">
              <a:buFont typeface="Arial" panose="020B0604020202020204" pitchFamily="34" charset="0"/>
              <a:buChar char="•"/>
            </a:pPr>
            <a:r>
              <a:rPr lang="sv-SE" sz="1200" kern="1200" noProof="0" dirty="0">
                <a:solidFill>
                  <a:schemeClr val="tx1"/>
                </a:solidFill>
                <a:effectLst/>
                <a:latin typeface="+mn-lt"/>
                <a:ea typeface="+mn-ea"/>
                <a:cs typeface="+mn-cs"/>
              </a:rPr>
              <a:t>FN är en bräcklig allians som täcker hela jorden. Det finns dock en hel del invändningar mot en sådan tolkning. Det finns ingen tydlig koppling mellan det historiska romarriket och FN. FN verkar idag inte heller ha ”</a:t>
            </a:r>
            <a:r>
              <a:rPr lang="sv-SE" sz="1200" i="1" kern="1200" noProof="0" dirty="0">
                <a:solidFill>
                  <a:schemeClr val="tx1"/>
                </a:solidFill>
                <a:effectLst/>
                <a:latin typeface="+mn-lt"/>
                <a:ea typeface="+mn-ea"/>
                <a:cs typeface="+mn-cs"/>
              </a:rPr>
              <a:t>något av järnets fasthet</a:t>
            </a:r>
            <a:r>
              <a:rPr lang="sv-SE" sz="1200" kern="1200" noProof="0" dirty="0">
                <a:solidFill>
                  <a:schemeClr val="tx1"/>
                </a:solidFill>
                <a:effectLst/>
                <a:latin typeface="+mn-lt"/>
                <a:ea typeface="+mn-ea"/>
                <a:cs typeface="+mn-cs"/>
              </a:rPr>
              <a:t>”, men det skulle såklart kunna ändras snabbt om någon kris leder till en politisk vilja att på riktigt lösa gränsöverskridande problem som miljöförstöring, pandemier eller terrorism. </a:t>
            </a:r>
          </a:p>
          <a:p>
            <a:pPr marL="171450" lvl="0" indent="-171450">
              <a:buFont typeface="Arial" panose="020B0604020202020204" pitchFamily="34" charset="0"/>
              <a:buChar char="•"/>
            </a:pPr>
            <a:r>
              <a:rPr lang="sv-SE" sz="1200" kern="1200" noProof="0" dirty="0">
                <a:solidFill>
                  <a:schemeClr val="tx1"/>
                </a:solidFill>
                <a:effectLst/>
                <a:latin typeface="+mn-lt"/>
                <a:ea typeface="+mn-ea"/>
                <a:cs typeface="+mn-cs"/>
              </a:rPr>
              <a:t>En annan tolkning är att EU är det nya romarriket. EU kan ses som den kulturella och territoriella arvtagaren av det historiska romarriket. Dessutom känner man igen sig i beskrivningen att riket är splittrat men ändå har makt. Ett problem med denna tolkning är att EU, i dagens utformning, enbart kan ses som arvtagaren av det västromerska riket.</a:t>
            </a:r>
          </a:p>
          <a:p>
            <a:pPr lvl="0"/>
            <a:endParaRPr lang="sv-SE" sz="1200" kern="1200" noProof="0" dirty="0">
              <a:solidFill>
                <a:schemeClr val="tx1"/>
              </a:solidFill>
              <a:effectLst/>
              <a:latin typeface="+mn-lt"/>
              <a:ea typeface="+mn-ea"/>
              <a:cs typeface="+mn-cs"/>
            </a:endParaRPr>
          </a:p>
          <a:p>
            <a:pPr lvl="0"/>
            <a:r>
              <a:rPr lang="sv-SE" sz="1200" kern="1200" noProof="0" dirty="0">
                <a:solidFill>
                  <a:schemeClr val="tx1"/>
                </a:solidFill>
                <a:effectLst/>
                <a:latin typeface="+mn-lt"/>
                <a:ea typeface="+mn-ea"/>
                <a:cs typeface="+mn-cs"/>
              </a:rPr>
              <a:t>De fyra historiska rikena i boken Daniel har alla ockuperat landet Israel. I Bibeln är världens centrum inte Babylon eller Rom, utan Israel och Jerusalem. Vi ser samma mönster i boken Daniel; profetiorna om världsriken kretsar kring deras påverkan på Israel. </a:t>
            </a:r>
          </a:p>
          <a:p>
            <a:pPr lvl="0"/>
            <a:endParaRPr lang="sv-SE" sz="1200" kern="1200" noProof="0" dirty="0">
              <a:solidFill>
                <a:schemeClr val="tx1"/>
              </a:solidFill>
              <a:effectLst/>
              <a:latin typeface="+mn-lt"/>
              <a:ea typeface="+mn-ea"/>
              <a:cs typeface="+mn-cs"/>
            </a:endParaRPr>
          </a:p>
          <a:p>
            <a:pPr lvl="0"/>
            <a:r>
              <a:rPr lang="sv-SE" sz="1200" kern="1200" noProof="0" dirty="0">
                <a:solidFill>
                  <a:schemeClr val="tx1"/>
                </a:solidFill>
                <a:effectLst/>
                <a:latin typeface="+mn-lt"/>
                <a:ea typeface="+mn-ea"/>
                <a:cs typeface="+mn-cs"/>
              </a:rPr>
              <a:t>Så länge Israel inte är en del av EU, eller åtminstone ingår i en allians med EU, verkar EU inte vara en trolig kandidat till det nya romarriket.</a:t>
            </a:r>
          </a:p>
          <a:p>
            <a:pPr lvl="0"/>
            <a:endParaRPr lang="sv-SE" sz="1200" kern="1200" noProof="0" dirty="0">
              <a:solidFill>
                <a:schemeClr val="tx1"/>
              </a:solidFill>
              <a:effectLst/>
              <a:latin typeface="+mn-lt"/>
              <a:ea typeface="+mn-ea"/>
              <a:cs typeface="+mn-cs"/>
            </a:endParaRPr>
          </a:p>
          <a:p>
            <a:pPr lvl="0"/>
            <a:r>
              <a:rPr lang="sv-SE" sz="1200" kern="1200" noProof="0" dirty="0">
                <a:solidFill>
                  <a:schemeClr val="tx1"/>
                </a:solidFill>
                <a:effectLst/>
                <a:latin typeface="+mn-lt"/>
                <a:ea typeface="+mn-ea"/>
                <a:cs typeface="+mn-cs"/>
              </a:rPr>
              <a:t>Statyn i Nebukadnessars dröm har två ben av järn, som symboliserar det västromerska och det östromerska riket. Likaså har statyn två fötter. En trolig tolkning är att det nya romarriket blir någon form av allians bestående av två block (en för varje fot) eller tio delar (en för varje tå) eller både och. På något sätt ingår även Israel i denna allians. Om vi utgår från det historiska romarrikets territorium skulle ett block kunna vara EU. Det andra blocket skulle kunna vara en politisk enhet i mellanöstern, som Arabförbundet. Idag är det svårt att se bildandet av en sådan allians. Samtidigt pågår det stora förändringar i mellanöstern och en kris skulle snabbt kunna ändra utvecklingen.</a:t>
            </a:r>
          </a:p>
          <a:p>
            <a:endParaRPr lang="sv-SE" noProof="0" dirty="0"/>
          </a:p>
          <a:p>
            <a:r>
              <a:rPr lang="sv-SE" noProof="0" dirty="0"/>
              <a:t>Men det finns mer skrivit om de sista åren av det framtida romarriket…</a:t>
            </a:r>
          </a:p>
          <a:p>
            <a:endParaRPr lang="en-US" dirty="0"/>
          </a:p>
        </p:txBody>
      </p:sp>
      <p:sp>
        <p:nvSpPr>
          <p:cNvPr id="4" name="Slide Number Placeholder 3"/>
          <p:cNvSpPr>
            <a:spLocks noGrp="1"/>
          </p:cNvSpPr>
          <p:nvPr>
            <p:ph type="sldNum" sz="quarter" idx="5"/>
          </p:nvPr>
        </p:nvSpPr>
        <p:spPr/>
        <p:txBody>
          <a:bodyPr/>
          <a:lstStyle/>
          <a:p>
            <a:fld id="{D3176F9F-AAE5-49D7-BC94-F30CAB54C0E3}" type="slidenum">
              <a:rPr lang="en-US" smtClean="0"/>
              <a:pPr/>
              <a:t>9</a:t>
            </a:fld>
            <a:endParaRPr lang="en-US"/>
          </a:p>
        </p:txBody>
      </p:sp>
    </p:spTree>
    <p:extLst>
      <p:ext uri="{BB962C8B-B14F-4D97-AF65-F5344CB8AC3E}">
        <p14:creationId xmlns:p14="http://schemas.microsoft.com/office/powerpoint/2010/main" val="840865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C183A-83B5-4710-A201-75F182882D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11491A-6B89-4EDC-AFB2-ED612B788C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11C17A-59D8-4426-AC8E-9DCAD88F719C}"/>
              </a:ext>
            </a:extLst>
          </p:cNvPr>
          <p:cNvSpPr>
            <a:spLocks noGrp="1"/>
          </p:cNvSpPr>
          <p:nvPr>
            <p:ph type="dt" sz="half" idx="10"/>
          </p:nvPr>
        </p:nvSpPr>
        <p:spPr/>
        <p:txBody>
          <a:bodyPr/>
          <a:lstStyle/>
          <a:p>
            <a:fld id="{F80ADE5D-843C-4947-9AF1-FB10988E70FC}" type="datetimeFigureOut">
              <a:rPr lang="en-US" smtClean="0"/>
              <a:pPr/>
              <a:t>7/9/2021</a:t>
            </a:fld>
            <a:endParaRPr lang="en-US"/>
          </a:p>
        </p:txBody>
      </p:sp>
      <p:sp>
        <p:nvSpPr>
          <p:cNvPr id="5" name="Footer Placeholder 4">
            <a:extLst>
              <a:ext uri="{FF2B5EF4-FFF2-40B4-BE49-F238E27FC236}">
                <a16:creationId xmlns:a16="http://schemas.microsoft.com/office/drawing/2014/main" id="{6AE775CD-BB68-468F-B370-DF4A55691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74CE36-5CF0-49FB-BF45-7E6E03E98F42}"/>
              </a:ext>
            </a:extLst>
          </p:cNvPr>
          <p:cNvSpPr>
            <a:spLocks noGrp="1"/>
          </p:cNvSpPr>
          <p:nvPr>
            <p:ph type="sldNum" sz="quarter" idx="12"/>
          </p:nvPr>
        </p:nvSpPr>
        <p:spPr/>
        <p:txBody>
          <a:bodyPr/>
          <a:lstStyle/>
          <a:p>
            <a:fld id="{3FE092AE-BCD5-461B-AB80-8CE61701B1EC}" type="slidenum">
              <a:rPr lang="en-US" smtClean="0"/>
              <a:pPr/>
              <a:t>‹#›</a:t>
            </a:fld>
            <a:endParaRPr lang="en-US"/>
          </a:p>
        </p:txBody>
      </p:sp>
    </p:spTree>
    <p:extLst>
      <p:ext uri="{BB962C8B-B14F-4D97-AF65-F5344CB8AC3E}">
        <p14:creationId xmlns:p14="http://schemas.microsoft.com/office/powerpoint/2010/main" val="367409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BEE69-D8D2-40F3-AD34-0E536589AE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D38657-9758-43E9-88A0-4F8218EAD7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02D026-742F-4F47-839B-4C27AD00FBA0}"/>
              </a:ext>
            </a:extLst>
          </p:cNvPr>
          <p:cNvSpPr>
            <a:spLocks noGrp="1"/>
          </p:cNvSpPr>
          <p:nvPr>
            <p:ph type="dt" sz="half" idx="10"/>
          </p:nvPr>
        </p:nvSpPr>
        <p:spPr/>
        <p:txBody>
          <a:bodyPr/>
          <a:lstStyle/>
          <a:p>
            <a:fld id="{F80ADE5D-843C-4947-9AF1-FB10988E70FC}" type="datetimeFigureOut">
              <a:rPr lang="en-US" smtClean="0"/>
              <a:pPr/>
              <a:t>7/9/2021</a:t>
            </a:fld>
            <a:endParaRPr lang="en-US"/>
          </a:p>
        </p:txBody>
      </p:sp>
      <p:sp>
        <p:nvSpPr>
          <p:cNvPr id="5" name="Footer Placeholder 4">
            <a:extLst>
              <a:ext uri="{FF2B5EF4-FFF2-40B4-BE49-F238E27FC236}">
                <a16:creationId xmlns:a16="http://schemas.microsoft.com/office/drawing/2014/main" id="{F96E05E5-1C9F-4B42-BF68-2CF2DF913B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5521ED-5357-451F-9C84-5E2A6AF3B4EA}"/>
              </a:ext>
            </a:extLst>
          </p:cNvPr>
          <p:cNvSpPr>
            <a:spLocks noGrp="1"/>
          </p:cNvSpPr>
          <p:nvPr>
            <p:ph type="sldNum" sz="quarter" idx="12"/>
          </p:nvPr>
        </p:nvSpPr>
        <p:spPr/>
        <p:txBody>
          <a:bodyPr/>
          <a:lstStyle/>
          <a:p>
            <a:fld id="{3FE092AE-BCD5-461B-AB80-8CE61701B1EC}" type="slidenum">
              <a:rPr lang="en-US" smtClean="0"/>
              <a:pPr/>
              <a:t>‹#›</a:t>
            </a:fld>
            <a:endParaRPr lang="en-US"/>
          </a:p>
        </p:txBody>
      </p:sp>
    </p:spTree>
    <p:extLst>
      <p:ext uri="{BB962C8B-B14F-4D97-AF65-F5344CB8AC3E}">
        <p14:creationId xmlns:p14="http://schemas.microsoft.com/office/powerpoint/2010/main" val="3970686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505539-B018-4E4B-8A02-58734B6822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AD998-B815-4F0D-8900-6ABFEC5FAC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BD5394-215C-45C6-BA84-0597AC6B3E8A}"/>
              </a:ext>
            </a:extLst>
          </p:cNvPr>
          <p:cNvSpPr>
            <a:spLocks noGrp="1"/>
          </p:cNvSpPr>
          <p:nvPr>
            <p:ph type="dt" sz="half" idx="10"/>
          </p:nvPr>
        </p:nvSpPr>
        <p:spPr/>
        <p:txBody>
          <a:bodyPr/>
          <a:lstStyle/>
          <a:p>
            <a:fld id="{F80ADE5D-843C-4947-9AF1-FB10988E70FC}" type="datetimeFigureOut">
              <a:rPr lang="en-US" smtClean="0"/>
              <a:pPr/>
              <a:t>7/9/2021</a:t>
            </a:fld>
            <a:endParaRPr lang="en-US"/>
          </a:p>
        </p:txBody>
      </p:sp>
      <p:sp>
        <p:nvSpPr>
          <p:cNvPr id="5" name="Footer Placeholder 4">
            <a:extLst>
              <a:ext uri="{FF2B5EF4-FFF2-40B4-BE49-F238E27FC236}">
                <a16:creationId xmlns:a16="http://schemas.microsoft.com/office/drawing/2014/main" id="{AE71DE39-CC9C-4F64-B974-B9E036D240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376285-2724-4D14-B032-5702D7A73D1F}"/>
              </a:ext>
            </a:extLst>
          </p:cNvPr>
          <p:cNvSpPr>
            <a:spLocks noGrp="1"/>
          </p:cNvSpPr>
          <p:nvPr>
            <p:ph type="sldNum" sz="quarter" idx="12"/>
          </p:nvPr>
        </p:nvSpPr>
        <p:spPr/>
        <p:txBody>
          <a:bodyPr/>
          <a:lstStyle/>
          <a:p>
            <a:fld id="{3FE092AE-BCD5-461B-AB80-8CE61701B1EC}" type="slidenum">
              <a:rPr lang="en-US" smtClean="0"/>
              <a:pPr/>
              <a:t>‹#›</a:t>
            </a:fld>
            <a:endParaRPr lang="en-US"/>
          </a:p>
        </p:txBody>
      </p:sp>
    </p:spTree>
    <p:extLst>
      <p:ext uri="{BB962C8B-B14F-4D97-AF65-F5344CB8AC3E}">
        <p14:creationId xmlns:p14="http://schemas.microsoft.com/office/powerpoint/2010/main" val="34003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43125-B02A-4566-A405-418CE2C8A3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EDCBF4-F0BF-4EC8-A9F4-9800D8CABE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5578A9-F792-4928-863A-425F09184D22}"/>
              </a:ext>
            </a:extLst>
          </p:cNvPr>
          <p:cNvSpPr>
            <a:spLocks noGrp="1"/>
          </p:cNvSpPr>
          <p:nvPr>
            <p:ph type="dt" sz="half" idx="10"/>
          </p:nvPr>
        </p:nvSpPr>
        <p:spPr/>
        <p:txBody>
          <a:bodyPr/>
          <a:lstStyle/>
          <a:p>
            <a:fld id="{F80ADE5D-843C-4947-9AF1-FB10988E70FC}" type="datetimeFigureOut">
              <a:rPr lang="en-US" smtClean="0"/>
              <a:pPr/>
              <a:t>7/9/2021</a:t>
            </a:fld>
            <a:endParaRPr lang="en-US"/>
          </a:p>
        </p:txBody>
      </p:sp>
      <p:sp>
        <p:nvSpPr>
          <p:cNvPr id="5" name="Footer Placeholder 4">
            <a:extLst>
              <a:ext uri="{FF2B5EF4-FFF2-40B4-BE49-F238E27FC236}">
                <a16:creationId xmlns:a16="http://schemas.microsoft.com/office/drawing/2014/main" id="{2963B49F-7EEA-4EEF-9F01-C89E44A595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41E9E7-8562-4FA3-8AEC-E3C3C3C7C2D9}"/>
              </a:ext>
            </a:extLst>
          </p:cNvPr>
          <p:cNvSpPr>
            <a:spLocks noGrp="1"/>
          </p:cNvSpPr>
          <p:nvPr>
            <p:ph type="sldNum" sz="quarter" idx="12"/>
          </p:nvPr>
        </p:nvSpPr>
        <p:spPr/>
        <p:txBody>
          <a:bodyPr/>
          <a:lstStyle/>
          <a:p>
            <a:fld id="{3FE092AE-BCD5-461B-AB80-8CE61701B1EC}" type="slidenum">
              <a:rPr lang="en-US" smtClean="0"/>
              <a:pPr/>
              <a:t>‹#›</a:t>
            </a:fld>
            <a:endParaRPr lang="en-US"/>
          </a:p>
        </p:txBody>
      </p:sp>
    </p:spTree>
    <p:extLst>
      <p:ext uri="{BB962C8B-B14F-4D97-AF65-F5344CB8AC3E}">
        <p14:creationId xmlns:p14="http://schemas.microsoft.com/office/powerpoint/2010/main" val="1274853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F4847-197E-40F0-A878-0AA87C114F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D7E0F6-D60D-4374-95E0-2D01CAF782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903709-E4D1-429A-811C-B39590E44F31}"/>
              </a:ext>
            </a:extLst>
          </p:cNvPr>
          <p:cNvSpPr>
            <a:spLocks noGrp="1"/>
          </p:cNvSpPr>
          <p:nvPr>
            <p:ph type="dt" sz="half" idx="10"/>
          </p:nvPr>
        </p:nvSpPr>
        <p:spPr/>
        <p:txBody>
          <a:bodyPr/>
          <a:lstStyle/>
          <a:p>
            <a:fld id="{F80ADE5D-843C-4947-9AF1-FB10988E70FC}" type="datetimeFigureOut">
              <a:rPr lang="en-US" smtClean="0"/>
              <a:pPr/>
              <a:t>7/9/2021</a:t>
            </a:fld>
            <a:endParaRPr lang="en-US"/>
          </a:p>
        </p:txBody>
      </p:sp>
      <p:sp>
        <p:nvSpPr>
          <p:cNvPr id="5" name="Footer Placeholder 4">
            <a:extLst>
              <a:ext uri="{FF2B5EF4-FFF2-40B4-BE49-F238E27FC236}">
                <a16:creationId xmlns:a16="http://schemas.microsoft.com/office/drawing/2014/main" id="{A3F54DAE-0108-4247-96DC-5A58DB0FB2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8763C7-1A38-4A3D-B350-0B0BBA89D6E6}"/>
              </a:ext>
            </a:extLst>
          </p:cNvPr>
          <p:cNvSpPr>
            <a:spLocks noGrp="1"/>
          </p:cNvSpPr>
          <p:nvPr>
            <p:ph type="sldNum" sz="quarter" idx="12"/>
          </p:nvPr>
        </p:nvSpPr>
        <p:spPr/>
        <p:txBody>
          <a:bodyPr/>
          <a:lstStyle/>
          <a:p>
            <a:fld id="{3FE092AE-BCD5-461B-AB80-8CE61701B1EC}" type="slidenum">
              <a:rPr lang="en-US" smtClean="0"/>
              <a:pPr/>
              <a:t>‹#›</a:t>
            </a:fld>
            <a:endParaRPr lang="en-US"/>
          </a:p>
        </p:txBody>
      </p:sp>
    </p:spTree>
    <p:extLst>
      <p:ext uri="{BB962C8B-B14F-4D97-AF65-F5344CB8AC3E}">
        <p14:creationId xmlns:p14="http://schemas.microsoft.com/office/powerpoint/2010/main" val="523350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82CA2-6EFC-483B-A3BD-02AF180F4D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3DFC84-A737-43D7-A9A7-9ECCACCC6A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1328C6-C793-4790-B2FA-A74E8E19A8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B13A0B-41DD-4820-8FE7-9468E03DAC2A}"/>
              </a:ext>
            </a:extLst>
          </p:cNvPr>
          <p:cNvSpPr>
            <a:spLocks noGrp="1"/>
          </p:cNvSpPr>
          <p:nvPr>
            <p:ph type="dt" sz="half" idx="10"/>
          </p:nvPr>
        </p:nvSpPr>
        <p:spPr/>
        <p:txBody>
          <a:bodyPr/>
          <a:lstStyle/>
          <a:p>
            <a:fld id="{F80ADE5D-843C-4947-9AF1-FB10988E70FC}" type="datetimeFigureOut">
              <a:rPr lang="en-US" smtClean="0"/>
              <a:pPr/>
              <a:t>7/9/2021</a:t>
            </a:fld>
            <a:endParaRPr lang="en-US"/>
          </a:p>
        </p:txBody>
      </p:sp>
      <p:sp>
        <p:nvSpPr>
          <p:cNvPr id="6" name="Footer Placeholder 5">
            <a:extLst>
              <a:ext uri="{FF2B5EF4-FFF2-40B4-BE49-F238E27FC236}">
                <a16:creationId xmlns:a16="http://schemas.microsoft.com/office/drawing/2014/main" id="{81C6E03A-4CCF-4E59-A2F7-9C535F1C3E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63FDF8-3A58-49B0-98A9-CFB5B5CE25F1}"/>
              </a:ext>
            </a:extLst>
          </p:cNvPr>
          <p:cNvSpPr>
            <a:spLocks noGrp="1"/>
          </p:cNvSpPr>
          <p:nvPr>
            <p:ph type="sldNum" sz="quarter" idx="12"/>
          </p:nvPr>
        </p:nvSpPr>
        <p:spPr/>
        <p:txBody>
          <a:bodyPr/>
          <a:lstStyle/>
          <a:p>
            <a:fld id="{3FE092AE-BCD5-461B-AB80-8CE61701B1EC}" type="slidenum">
              <a:rPr lang="en-US" smtClean="0"/>
              <a:pPr/>
              <a:t>‹#›</a:t>
            </a:fld>
            <a:endParaRPr lang="en-US"/>
          </a:p>
        </p:txBody>
      </p:sp>
    </p:spTree>
    <p:extLst>
      <p:ext uri="{BB962C8B-B14F-4D97-AF65-F5344CB8AC3E}">
        <p14:creationId xmlns:p14="http://schemas.microsoft.com/office/powerpoint/2010/main" val="3607314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717DB-0D21-4936-82DF-6582A6AFC1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C883B1-7F1A-45F8-A4BD-2DC8251EF1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663A3D-6B3F-48A5-8265-D503456F25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C9C4D3-1A0C-492E-BC26-DAD48D2EE0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F5D3CA-BE53-4359-BED2-7A48F3D609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BB7835-4813-48B1-A1C1-1CA8759B75D7}"/>
              </a:ext>
            </a:extLst>
          </p:cNvPr>
          <p:cNvSpPr>
            <a:spLocks noGrp="1"/>
          </p:cNvSpPr>
          <p:nvPr>
            <p:ph type="dt" sz="half" idx="10"/>
          </p:nvPr>
        </p:nvSpPr>
        <p:spPr/>
        <p:txBody>
          <a:bodyPr/>
          <a:lstStyle/>
          <a:p>
            <a:fld id="{F80ADE5D-843C-4947-9AF1-FB10988E70FC}" type="datetimeFigureOut">
              <a:rPr lang="en-US" smtClean="0"/>
              <a:pPr/>
              <a:t>7/9/2021</a:t>
            </a:fld>
            <a:endParaRPr lang="en-US"/>
          </a:p>
        </p:txBody>
      </p:sp>
      <p:sp>
        <p:nvSpPr>
          <p:cNvPr id="8" name="Footer Placeholder 7">
            <a:extLst>
              <a:ext uri="{FF2B5EF4-FFF2-40B4-BE49-F238E27FC236}">
                <a16:creationId xmlns:a16="http://schemas.microsoft.com/office/drawing/2014/main" id="{C3E6D19B-37BB-4763-BFA8-882AA70B45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9BD235-A860-4F1F-8A65-6B6462608984}"/>
              </a:ext>
            </a:extLst>
          </p:cNvPr>
          <p:cNvSpPr>
            <a:spLocks noGrp="1"/>
          </p:cNvSpPr>
          <p:nvPr>
            <p:ph type="sldNum" sz="quarter" idx="12"/>
          </p:nvPr>
        </p:nvSpPr>
        <p:spPr/>
        <p:txBody>
          <a:bodyPr/>
          <a:lstStyle/>
          <a:p>
            <a:fld id="{3FE092AE-BCD5-461B-AB80-8CE61701B1EC}" type="slidenum">
              <a:rPr lang="en-US" smtClean="0"/>
              <a:pPr/>
              <a:t>‹#›</a:t>
            </a:fld>
            <a:endParaRPr lang="en-US"/>
          </a:p>
        </p:txBody>
      </p:sp>
    </p:spTree>
    <p:extLst>
      <p:ext uri="{BB962C8B-B14F-4D97-AF65-F5344CB8AC3E}">
        <p14:creationId xmlns:p14="http://schemas.microsoft.com/office/powerpoint/2010/main" val="2713797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A0A38-027A-4AA2-B727-E822EE55B2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EEA22B-AF30-4790-9550-8B205913B115}"/>
              </a:ext>
            </a:extLst>
          </p:cNvPr>
          <p:cNvSpPr>
            <a:spLocks noGrp="1"/>
          </p:cNvSpPr>
          <p:nvPr>
            <p:ph type="dt" sz="half" idx="10"/>
          </p:nvPr>
        </p:nvSpPr>
        <p:spPr/>
        <p:txBody>
          <a:bodyPr/>
          <a:lstStyle/>
          <a:p>
            <a:fld id="{F80ADE5D-843C-4947-9AF1-FB10988E70FC}" type="datetimeFigureOut">
              <a:rPr lang="en-US" smtClean="0"/>
              <a:pPr/>
              <a:t>7/9/2021</a:t>
            </a:fld>
            <a:endParaRPr lang="en-US"/>
          </a:p>
        </p:txBody>
      </p:sp>
      <p:sp>
        <p:nvSpPr>
          <p:cNvPr id="4" name="Footer Placeholder 3">
            <a:extLst>
              <a:ext uri="{FF2B5EF4-FFF2-40B4-BE49-F238E27FC236}">
                <a16:creationId xmlns:a16="http://schemas.microsoft.com/office/drawing/2014/main" id="{4F8640E6-7E3C-4F68-B655-66CF9E4BFB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1FEDFE-BBB0-42C6-A8B5-E9E47A9AC4E4}"/>
              </a:ext>
            </a:extLst>
          </p:cNvPr>
          <p:cNvSpPr>
            <a:spLocks noGrp="1"/>
          </p:cNvSpPr>
          <p:nvPr>
            <p:ph type="sldNum" sz="quarter" idx="12"/>
          </p:nvPr>
        </p:nvSpPr>
        <p:spPr/>
        <p:txBody>
          <a:bodyPr/>
          <a:lstStyle/>
          <a:p>
            <a:fld id="{3FE092AE-BCD5-461B-AB80-8CE61701B1EC}" type="slidenum">
              <a:rPr lang="en-US" smtClean="0"/>
              <a:pPr/>
              <a:t>‹#›</a:t>
            </a:fld>
            <a:endParaRPr lang="en-US"/>
          </a:p>
        </p:txBody>
      </p:sp>
    </p:spTree>
    <p:extLst>
      <p:ext uri="{BB962C8B-B14F-4D97-AF65-F5344CB8AC3E}">
        <p14:creationId xmlns:p14="http://schemas.microsoft.com/office/powerpoint/2010/main" val="1684677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033093-EF8B-4CBF-9842-DD46BEA3C37B}"/>
              </a:ext>
            </a:extLst>
          </p:cNvPr>
          <p:cNvSpPr>
            <a:spLocks noGrp="1"/>
          </p:cNvSpPr>
          <p:nvPr>
            <p:ph type="dt" sz="half" idx="10"/>
          </p:nvPr>
        </p:nvSpPr>
        <p:spPr/>
        <p:txBody>
          <a:bodyPr/>
          <a:lstStyle/>
          <a:p>
            <a:fld id="{F80ADE5D-843C-4947-9AF1-FB10988E70FC}" type="datetimeFigureOut">
              <a:rPr lang="en-US" smtClean="0"/>
              <a:pPr/>
              <a:t>7/9/2021</a:t>
            </a:fld>
            <a:endParaRPr lang="en-US"/>
          </a:p>
        </p:txBody>
      </p:sp>
      <p:sp>
        <p:nvSpPr>
          <p:cNvPr id="3" name="Footer Placeholder 2">
            <a:extLst>
              <a:ext uri="{FF2B5EF4-FFF2-40B4-BE49-F238E27FC236}">
                <a16:creationId xmlns:a16="http://schemas.microsoft.com/office/drawing/2014/main" id="{3B931AA2-4204-4E0F-B687-E377C60902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14BE86-8C4A-4109-9810-FE047C739B4A}"/>
              </a:ext>
            </a:extLst>
          </p:cNvPr>
          <p:cNvSpPr>
            <a:spLocks noGrp="1"/>
          </p:cNvSpPr>
          <p:nvPr>
            <p:ph type="sldNum" sz="quarter" idx="12"/>
          </p:nvPr>
        </p:nvSpPr>
        <p:spPr/>
        <p:txBody>
          <a:bodyPr/>
          <a:lstStyle/>
          <a:p>
            <a:fld id="{3FE092AE-BCD5-461B-AB80-8CE61701B1EC}" type="slidenum">
              <a:rPr lang="en-US" smtClean="0"/>
              <a:pPr/>
              <a:t>‹#›</a:t>
            </a:fld>
            <a:endParaRPr lang="en-US"/>
          </a:p>
        </p:txBody>
      </p:sp>
    </p:spTree>
    <p:extLst>
      <p:ext uri="{BB962C8B-B14F-4D97-AF65-F5344CB8AC3E}">
        <p14:creationId xmlns:p14="http://schemas.microsoft.com/office/powerpoint/2010/main" val="3583291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4B846-3329-424E-AE20-E1456AA1A5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2FABBB-FFD5-460E-93A8-BCE366EACB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25E397-F744-4F83-B62A-30C8AF12A2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EDDCCF-A426-44B4-BA34-2FF66A7A129B}"/>
              </a:ext>
            </a:extLst>
          </p:cNvPr>
          <p:cNvSpPr>
            <a:spLocks noGrp="1"/>
          </p:cNvSpPr>
          <p:nvPr>
            <p:ph type="dt" sz="half" idx="10"/>
          </p:nvPr>
        </p:nvSpPr>
        <p:spPr/>
        <p:txBody>
          <a:bodyPr/>
          <a:lstStyle/>
          <a:p>
            <a:fld id="{F80ADE5D-843C-4947-9AF1-FB10988E70FC}" type="datetimeFigureOut">
              <a:rPr lang="en-US" smtClean="0"/>
              <a:pPr/>
              <a:t>7/9/2021</a:t>
            </a:fld>
            <a:endParaRPr lang="en-US"/>
          </a:p>
        </p:txBody>
      </p:sp>
      <p:sp>
        <p:nvSpPr>
          <p:cNvPr id="6" name="Footer Placeholder 5">
            <a:extLst>
              <a:ext uri="{FF2B5EF4-FFF2-40B4-BE49-F238E27FC236}">
                <a16:creationId xmlns:a16="http://schemas.microsoft.com/office/drawing/2014/main" id="{922A0ED2-3106-474E-96F6-C1BBB9E799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8D1501-755E-4BFC-98C2-534B040C1EBC}"/>
              </a:ext>
            </a:extLst>
          </p:cNvPr>
          <p:cNvSpPr>
            <a:spLocks noGrp="1"/>
          </p:cNvSpPr>
          <p:nvPr>
            <p:ph type="sldNum" sz="quarter" idx="12"/>
          </p:nvPr>
        </p:nvSpPr>
        <p:spPr/>
        <p:txBody>
          <a:bodyPr/>
          <a:lstStyle/>
          <a:p>
            <a:fld id="{3FE092AE-BCD5-461B-AB80-8CE61701B1EC}" type="slidenum">
              <a:rPr lang="en-US" smtClean="0"/>
              <a:pPr/>
              <a:t>‹#›</a:t>
            </a:fld>
            <a:endParaRPr lang="en-US"/>
          </a:p>
        </p:txBody>
      </p:sp>
    </p:spTree>
    <p:extLst>
      <p:ext uri="{BB962C8B-B14F-4D97-AF65-F5344CB8AC3E}">
        <p14:creationId xmlns:p14="http://schemas.microsoft.com/office/powerpoint/2010/main" val="3956059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A7746-8FB3-412E-95E0-365667182A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AAA700-1C19-49C8-8015-1D5BADFC0C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FFE19F-66BB-4CBC-9C07-8BD4604C6D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529216-424F-4D5A-BB8E-9E3280DB85B0}"/>
              </a:ext>
            </a:extLst>
          </p:cNvPr>
          <p:cNvSpPr>
            <a:spLocks noGrp="1"/>
          </p:cNvSpPr>
          <p:nvPr>
            <p:ph type="dt" sz="half" idx="10"/>
          </p:nvPr>
        </p:nvSpPr>
        <p:spPr/>
        <p:txBody>
          <a:bodyPr/>
          <a:lstStyle/>
          <a:p>
            <a:fld id="{F80ADE5D-843C-4947-9AF1-FB10988E70FC}" type="datetimeFigureOut">
              <a:rPr lang="en-US" smtClean="0"/>
              <a:pPr/>
              <a:t>7/9/2021</a:t>
            </a:fld>
            <a:endParaRPr lang="en-US"/>
          </a:p>
        </p:txBody>
      </p:sp>
      <p:sp>
        <p:nvSpPr>
          <p:cNvPr id="6" name="Footer Placeholder 5">
            <a:extLst>
              <a:ext uri="{FF2B5EF4-FFF2-40B4-BE49-F238E27FC236}">
                <a16:creationId xmlns:a16="http://schemas.microsoft.com/office/drawing/2014/main" id="{A86C6054-77F8-40E8-A68C-923F82B171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76CEEC-BD5A-4382-88E1-059BEB8B2BCD}"/>
              </a:ext>
            </a:extLst>
          </p:cNvPr>
          <p:cNvSpPr>
            <a:spLocks noGrp="1"/>
          </p:cNvSpPr>
          <p:nvPr>
            <p:ph type="sldNum" sz="quarter" idx="12"/>
          </p:nvPr>
        </p:nvSpPr>
        <p:spPr/>
        <p:txBody>
          <a:bodyPr/>
          <a:lstStyle/>
          <a:p>
            <a:fld id="{3FE092AE-BCD5-461B-AB80-8CE61701B1EC}" type="slidenum">
              <a:rPr lang="en-US" smtClean="0"/>
              <a:pPr/>
              <a:t>‹#›</a:t>
            </a:fld>
            <a:endParaRPr lang="en-US"/>
          </a:p>
        </p:txBody>
      </p:sp>
    </p:spTree>
    <p:extLst>
      <p:ext uri="{BB962C8B-B14F-4D97-AF65-F5344CB8AC3E}">
        <p14:creationId xmlns:p14="http://schemas.microsoft.com/office/powerpoint/2010/main" val="969142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6681AC-5787-47D6-8042-6A68BD0B00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0C71FE-A8E8-4949-80C3-DFA0256D26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C167BE-559B-4781-8B48-73DE96F01E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0ADE5D-843C-4947-9AF1-FB10988E70FC}" type="datetimeFigureOut">
              <a:rPr lang="en-US" smtClean="0"/>
              <a:pPr/>
              <a:t>7/9/2021</a:t>
            </a:fld>
            <a:endParaRPr lang="en-US"/>
          </a:p>
        </p:txBody>
      </p:sp>
      <p:sp>
        <p:nvSpPr>
          <p:cNvPr id="5" name="Footer Placeholder 4">
            <a:extLst>
              <a:ext uri="{FF2B5EF4-FFF2-40B4-BE49-F238E27FC236}">
                <a16:creationId xmlns:a16="http://schemas.microsoft.com/office/drawing/2014/main" id="{CDDF7429-6A10-4108-94A4-D454A4CEED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F8CCF5-F9ED-4C75-BB8E-1707AC9D36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E092AE-BCD5-461B-AB80-8CE61701B1EC}" type="slidenum">
              <a:rPr lang="en-US" smtClean="0"/>
              <a:pPr/>
              <a:t>‹#›</a:t>
            </a:fld>
            <a:endParaRPr lang="en-US"/>
          </a:p>
        </p:txBody>
      </p:sp>
    </p:spTree>
    <p:extLst>
      <p:ext uri="{BB962C8B-B14F-4D97-AF65-F5344CB8AC3E}">
        <p14:creationId xmlns:p14="http://schemas.microsoft.com/office/powerpoint/2010/main" val="1190269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en.wikipedia.org/wiki/File:Image-UN_Swords_into_Plowshares_Statue.JP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bijbelshandboek.nl/2019/12/02/beeld/"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commons.wikimedia.org/wiki/Die_Bibel_in_Bilder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jesusplusnothing.com/series/post/Daniel7"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3C47C2-33A2-44B2-BEAB-FEB679075C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3324"/>
            <a:ext cx="12192000" cy="686132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3">
            <a:extLst>
              <a:ext uri="{FF2B5EF4-FFF2-40B4-BE49-F238E27FC236}">
                <a16:creationId xmlns:a16="http://schemas.microsoft.com/office/drawing/2014/main" id="{AD182BA8-54AD-4D9F-8264-B0FA8BB47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246925"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16">
            <a:extLst>
              <a:ext uri="{FF2B5EF4-FFF2-40B4-BE49-F238E27FC236}">
                <a16:creationId xmlns:a16="http://schemas.microsoft.com/office/drawing/2014/main" id="{4ED83379-0499-45E1-AB78-6AA230F96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9"/>
            <a:ext cx="9324977" cy="6858479"/>
          </a:xfrm>
          <a:custGeom>
            <a:avLst/>
            <a:gdLst>
              <a:gd name="connsiteX0" fmla="*/ 1246925 w 9324977"/>
              <a:gd name="connsiteY0" fmla="*/ 0 h 6858479"/>
              <a:gd name="connsiteX1" fmla="*/ 5076797 w 9324977"/>
              <a:gd name="connsiteY1" fmla="*/ 0 h 6858479"/>
              <a:gd name="connsiteX2" fmla="*/ 6143025 w 9324977"/>
              <a:gd name="connsiteY2" fmla="*/ 0 h 6858479"/>
              <a:gd name="connsiteX3" fmla="*/ 6148602 w 9324977"/>
              <a:gd name="connsiteY3" fmla="*/ 0 h 6858479"/>
              <a:gd name="connsiteX4" fmla="*/ 9324977 w 9324977"/>
              <a:gd name="connsiteY4" fmla="*/ 6858478 h 6858479"/>
              <a:gd name="connsiteX5" fmla="*/ 3359025 w 9324977"/>
              <a:gd name="connsiteY5" fmla="*/ 6858478 h 6858479"/>
              <a:gd name="connsiteX6" fmla="*/ 3359025 w 9324977"/>
              <a:gd name="connsiteY6" fmla="*/ 6858479 h 6858479"/>
              <a:gd name="connsiteX7" fmla="*/ 0 w 9324977"/>
              <a:gd name="connsiteY7" fmla="*/ 6858479 h 6858479"/>
              <a:gd name="connsiteX8" fmla="*/ 0 w 9324977"/>
              <a:gd name="connsiteY8" fmla="*/ 479 h 6858479"/>
              <a:gd name="connsiteX9" fmla="*/ 1246925 w 9324977"/>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4977" h="6858479">
                <a:moveTo>
                  <a:pt x="1246925" y="0"/>
                </a:moveTo>
                <a:lnTo>
                  <a:pt x="5076797" y="0"/>
                </a:lnTo>
                <a:lnTo>
                  <a:pt x="6143025" y="0"/>
                </a:lnTo>
                <a:lnTo>
                  <a:pt x="6148602" y="0"/>
                </a:lnTo>
                <a:lnTo>
                  <a:pt x="9324977" y="6858478"/>
                </a:lnTo>
                <a:lnTo>
                  <a:pt x="3359025" y="6858478"/>
                </a:lnTo>
                <a:lnTo>
                  <a:pt x="3359025" y="6858479"/>
                </a:lnTo>
                <a:lnTo>
                  <a:pt x="0" y="6858479"/>
                </a:lnTo>
                <a:lnTo>
                  <a:pt x="0" y="479"/>
                </a:lnTo>
                <a:lnTo>
                  <a:pt x="124692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94E4729-1DB1-4A03-8326-63588E384F27}"/>
              </a:ext>
            </a:extLst>
          </p:cNvPr>
          <p:cNvSpPr>
            <a:spLocks noGrp="1"/>
          </p:cNvSpPr>
          <p:nvPr>
            <p:ph type="ctrTitle"/>
          </p:nvPr>
        </p:nvSpPr>
        <p:spPr>
          <a:xfrm>
            <a:off x="804672" y="962246"/>
            <a:ext cx="6967728" cy="2611967"/>
          </a:xfrm>
        </p:spPr>
        <p:txBody>
          <a:bodyPr anchor="t">
            <a:normAutofit/>
          </a:bodyPr>
          <a:lstStyle/>
          <a:p>
            <a:pPr algn="l"/>
            <a:r>
              <a:rPr lang="sv-SE" dirty="0"/>
              <a:t>Vad säger Bibeln om… </a:t>
            </a:r>
            <a:br>
              <a:rPr lang="sv-SE" dirty="0"/>
            </a:br>
            <a:r>
              <a:rPr lang="sv-SE" dirty="0"/>
              <a:t>Den yttersta tiden?</a:t>
            </a:r>
          </a:p>
        </p:txBody>
      </p:sp>
      <p:sp>
        <p:nvSpPr>
          <p:cNvPr id="3" name="Subtitle 2">
            <a:extLst>
              <a:ext uri="{FF2B5EF4-FFF2-40B4-BE49-F238E27FC236}">
                <a16:creationId xmlns:a16="http://schemas.microsoft.com/office/drawing/2014/main" id="{2CF1A5E8-65A9-4644-9E8A-92F63097E7DF}"/>
              </a:ext>
            </a:extLst>
          </p:cNvPr>
          <p:cNvSpPr>
            <a:spLocks noGrp="1"/>
          </p:cNvSpPr>
          <p:nvPr>
            <p:ph type="subTitle" idx="1"/>
          </p:nvPr>
        </p:nvSpPr>
        <p:spPr>
          <a:xfrm>
            <a:off x="804671" y="3719618"/>
            <a:ext cx="5596129" cy="1155525"/>
          </a:xfrm>
        </p:spPr>
        <p:txBody>
          <a:bodyPr anchor="t">
            <a:normAutofit/>
          </a:bodyPr>
          <a:lstStyle/>
          <a:p>
            <a:pPr algn="l"/>
            <a:r>
              <a:rPr lang="sv-SE" sz="3200" dirty="0"/>
              <a:t>Apologetik onsdag 24 feb 2021</a:t>
            </a:r>
          </a:p>
          <a:p>
            <a:pPr algn="l"/>
            <a:r>
              <a:rPr lang="sv-SE" sz="3200" dirty="0"/>
              <a:t>Vi sätter igång 19:00</a:t>
            </a:r>
          </a:p>
        </p:txBody>
      </p:sp>
    </p:spTree>
    <p:extLst>
      <p:ext uri="{BB962C8B-B14F-4D97-AF65-F5344CB8AC3E}">
        <p14:creationId xmlns:p14="http://schemas.microsoft.com/office/powerpoint/2010/main" val="391827142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BACFBC4-ACC9-4936-BCCC-CA8A22963FA4}"/>
              </a:ext>
            </a:extLst>
          </p:cNvPr>
          <p:cNvCxnSpPr>
            <a:cxnSpLocks/>
          </p:cNvCxnSpPr>
          <p:nvPr/>
        </p:nvCxnSpPr>
        <p:spPr>
          <a:xfrm>
            <a:off x="1255059" y="2369297"/>
            <a:ext cx="9681882" cy="0"/>
          </a:xfrm>
          <a:prstGeom prst="line">
            <a:avLst/>
          </a:prstGeom>
          <a:ln w="127000">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C6452C6-DE98-4326-B97B-DBC8777909A0}"/>
              </a:ext>
            </a:extLst>
          </p:cNvPr>
          <p:cNvCxnSpPr/>
          <p:nvPr/>
        </p:nvCxnSpPr>
        <p:spPr>
          <a:xfrm>
            <a:off x="1255059" y="2201209"/>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E59AD93-9528-4940-9FAE-7554313C862B}"/>
              </a:ext>
            </a:extLst>
          </p:cNvPr>
          <p:cNvCxnSpPr/>
          <p:nvPr/>
        </p:nvCxnSpPr>
        <p:spPr>
          <a:xfrm>
            <a:off x="3592607" y="2184400"/>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E32A6D0-FA48-4B92-9946-F992090DC3FD}"/>
              </a:ext>
            </a:extLst>
          </p:cNvPr>
          <p:cNvCxnSpPr/>
          <p:nvPr/>
        </p:nvCxnSpPr>
        <p:spPr>
          <a:xfrm>
            <a:off x="10932447" y="2187762"/>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EA3F988-4A44-457F-B88D-B0EA11B36C8D}"/>
              </a:ext>
            </a:extLst>
          </p:cNvPr>
          <p:cNvCxnSpPr/>
          <p:nvPr/>
        </p:nvCxnSpPr>
        <p:spPr>
          <a:xfrm>
            <a:off x="7393617" y="2184400"/>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332E1D1-0D52-4606-8361-4769E9C571C3}"/>
              </a:ext>
            </a:extLst>
          </p:cNvPr>
          <p:cNvSpPr txBox="1"/>
          <p:nvPr/>
        </p:nvSpPr>
        <p:spPr>
          <a:xfrm>
            <a:off x="1773156" y="1775604"/>
            <a:ext cx="1403333" cy="523220"/>
          </a:xfrm>
          <a:prstGeom prst="rect">
            <a:avLst/>
          </a:prstGeom>
          <a:noFill/>
        </p:spPr>
        <p:txBody>
          <a:bodyPr wrap="none" rtlCol="0">
            <a:spAutoFit/>
          </a:bodyPr>
          <a:lstStyle/>
          <a:p>
            <a:r>
              <a:rPr lang="sv-SE" sz="2800" dirty="0"/>
              <a:t>7 veckor</a:t>
            </a:r>
          </a:p>
        </p:txBody>
      </p:sp>
      <p:sp>
        <p:nvSpPr>
          <p:cNvPr id="12" name="TextBox 11">
            <a:extLst>
              <a:ext uri="{FF2B5EF4-FFF2-40B4-BE49-F238E27FC236}">
                <a16:creationId xmlns:a16="http://schemas.microsoft.com/office/drawing/2014/main" id="{FCC34605-29EF-4B5A-BE00-46B4F3D2353A}"/>
              </a:ext>
            </a:extLst>
          </p:cNvPr>
          <p:cNvSpPr txBox="1"/>
          <p:nvPr/>
        </p:nvSpPr>
        <p:spPr>
          <a:xfrm>
            <a:off x="4763263" y="1775604"/>
            <a:ext cx="1586075" cy="523220"/>
          </a:xfrm>
          <a:prstGeom prst="rect">
            <a:avLst/>
          </a:prstGeom>
          <a:noFill/>
        </p:spPr>
        <p:txBody>
          <a:bodyPr wrap="none" rtlCol="0">
            <a:spAutoFit/>
          </a:bodyPr>
          <a:lstStyle/>
          <a:p>
            <a:r>
              <a:rPr lang="sv-SE" sz="2800" dirty="0"/>
              <a:t>62 veckor</a:t>
            </a:r>
          </a:p>
        </p:txBody>
      </p:sp>
      <p:sp>
        <p:nvSpPr>
          <p:cNvPr id="13" name="TextBox 12">
            <a:extLst>
              <a:ext uri="{FF2B5EF4-FFF2-40B4-BE49-F238E27FC236}">
                <a16:creationId xmlns:a16="http://schemas.microsoft.com/office/drawing/2014/main" id="{32921BDA-8C09-467D-AA3C-9C7388D2FC6A}"/>
              </a:ext>
            </a:extLst>
          </p:cNvPr>
          <p:cNvSpPr txBox="1"/>
          <p:nvPr/>
        </p:nvSpPr>
        <p:spPr>
          <a:xfrm>
            <a:off x="8555347" y="1818554"/>
            <a:ext cx="1266629" cy="523220"/>
          </a:xfrm>
          <a:prstGeom prst="rect">
            <a:avLst/>
          </a:prstGeom>
          <a:noFill/>
        </p:spPr>
        <p:txBody>
          <a:bodyPr wrap="none" rtlCol="0">
            <a:spAutoFit/>
          </a:bodyPr>
          <a:lstStyle/>
          <a:p>
            <a:r>
              <a:rPr lang="sv-SE" sz="2800" dirty="0"/>
              <a:t>1 vecka</a:t>
            </a:r>
          </a:p>
        </p:txBody>
      </p:sp>
      <p:cxnSp>
        <p:nvCxnSpPr>
          <p:cNvPr id="22" name="Straight Connector 21">
            <a:extLst>
              <a:ext uri="{FF2B5EF4-FFF2-40B4-BE49-F238E27FC236}">
                <a16:creationId xmlns:a16="http://schemas.microsoft.com/office/drawing/2014/main" id="{3FC706F7-0D4F-47BE-8E27-BD06E06DECB1}"/>
              </a:ext>
            </a:extLst>
          </p:cNvPr>
          <p:cNvCxnSpPr>
            <a:cxnSpLocks/>
          </p:cNvCxnSpPr>
          <p:nvPr/>
        </p:nvCxnSpPr>
        <p:spPr>
          <a:xfrm>
            <a:off x="9139494" y="2369297"/>
            <a:ext cx="0" cy="184897"/>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981E84CA-4EB5-44EF-AECD-DB3899A7D0CB}"/>
              </a:ext>
            </a:extLst>
          </p:cNvPr>
          <p:cNvSpPr/>
          <p:nvPr/>
        </p:nvSpPr>
        <p:spPr>
          <a:xfrm>
            <a:off x="89266" y="3531294"/>
            <a:ext cx="1775330" cy="19347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i="1" dirty="0"/>
              <a:t>ordet gick ut att Jerusalem skulle återställas</a:t>
            </a:r>
            <a:endParaRPr lang="sv-SE" sz="2000" dirty="0"/>
          </a:p>
        </p:txBody>
      </p:sp>
      <p:cxnSp>
        <p:nvCxnSpPr>
          <p:cNvPr id="19" name="Straight Connector 18">
            <a:extLst>
              <a:ext uri="{FF2B5EF4-FFF2-40B4-BE49-F238E27FC236}">
                <a16:creationId xmlns:a16="http://schemas.microsoft.com/office/drawing/2014/main" id="{C8C71F63-D5CC-414E-B556-90E2E77755CF}"/>
              </a:ext>
            </a:extLst>
          </p:cNvPr>
          <p:cNvCxnSpPr>
            <a:cxnSpLocks/>
            <a:stCxn id="18" idx="0"/>
          </p:cNvCxnSpPr>
          <p:nvPr/>
        </p:nvCxnSpPr>
        <p:spPr>
          <a:xfrm flipV="1">
            <a:off x="976931" y="2661920"/>
            <a:ext cx="252714" cy="869374"/>
          </a:xfrm>
          <a:prstGeom prst="line">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899C824F-85CD-495E-ACE8-260F39D5270E}"/>
              </a:ext>
            </a:extLst>
          </p:cNvPr>
          <p:cNvSpPr/>
          <p:nvPr/>
        </p:nvSpPr>
        <p:spPr>
          <a:xfrm>
            <a:off x="2123763" y="3530697"/>
            <a:ext cx="1843610" cy="249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i="1" dirty="0"/>
              <a:t>Men efter de sextiotvå veckorna skall den Smorde förgöras, helt utblottad.</a:t>
            </a:r>
            <a:endParaRPr lang="sv-SE" sz="2000" dirty="0"/>
          </a:p>
        </p:txBody>
      </p:sp>
      <p:cxnSp>
        <p:nvCxnSpPr>
          <p:cNvPr id="21" name="Straight Connector 20">
            <a:extLst>
              <a:ext uri="{FF2B5EF4-FFF2-40B4-BE49-F238E27FC236}">
                <a16:creationId xmlns:a16="http://schemas.microsoft.com/office/drawing/2014/main" id="{F83CCF36-F70A-4FA8-8B44-F5DDE405C371}"/>
              </a:ext>
            </a:extLst>
          </p:cNvPr>
          <p:cNvCxnSpPr>
            <a:cxnSpLocks/>
            <a:stCxn id="20" idx="0"/>
          </p:cNvCxnSpPr>
          <p:nvPr/>
        </p:nvCxnSpPr>
        <p:spPr>
          <a:xfrm flipV="1">
            <a:off x="3045568" y="2571003"/>
            <a:ext cx="4164457" cy="959694"/>
          </a:xfrm>
          <a:prstGeom prst="line">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BADBB4E4-F27B-45A4-8C3C-FEB070CA1540}"/>
              </a:ext>
            </a:extLst>
          </p:cNvPr>
          <p:cNvSpPr/>
          <p:nvPr/>
        </p:nvSpPr>
        <p:spPr>
          <a:xfrm>
            <a:off x="6179843" y="3554505"/>
            <a:ext cx="1659589" cy="24663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i="1" dirty="0"/>
              <a:t>Han skall stadfästa förbundet med de många under en vecka</a:t>
            </a:r>
            <a:endParaRPr lang="sv-SE" sz="2000" dirty="0"/>
          </a:p>
        </p:txBody>
      </p:sp>
      <p:cxnSp>
        <p:nvCxnSpPr>
          <p:cNvPr id="24" name="Straight Connector 23">
            <a:extLst>
              <a:ext uri="{FF2B5EF4-FFF2-40B4-BE49-F238E27FC236}">
                <a16:creationId xmlns:a16="http://schemas.microsoft.com/office/drawing/2014/main" id="{005B5540-27B2-4053-B1BE-1D84E83407F4}"/>
              </a:ext>
            </a:extLst>
          </p:cNvPr>
          <p:cNvCxnSpPr>
            <a:cxnSpLocks/>
            <a:stCxn id="23" idx="0"/>
          </p:cNvCxnSpPr>
          <p:nvPr/>
        </p:nvCxnSpPr>
        <p:spPr>
          <a:xfrm flipV="1">
            <a:off x="7009638" y="2661920"/>
            <a:ext cx="374078" cy="892585"/>
          </a:xfrm>
          <a:prstGeom prst="line">
            <a:avLst/>
          </a:prstGeom>
          <a:ln w="50800">
            <a:headEnd type="none"/>
            <a:tailEnd type="triangle"/>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5756AB32-2A48-421D-A795-5DC40C13E03A}"/>
              </a:ext>
            </a:extLst>
          </p:cNvPr>
          <p:cNvSpPr/>
          <p:nvPr/>
        </p:nvSpPr>
        <p:spPr>
          <a:xfrm>
            <a:off x="8098599" y="3537630"/>
            <a:ext cx="1464212" cy="24593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i="1" dirty="0"/>
              <a:t>och mitt i veckan skall han avskaffa slaktoffer och matoffer</a:t>
            </a:r>
            <a:endParaRPr lang="sv-SE" sz="2000" dirty="0"/>
          </a:p>
        </p:txBody>
      </p:sp>
      <p:cxnSp>
        <p:nvCxnSpPr>
          <p:cNvPr id="26" name="Straight Connector 25">
            <a:extLst>
              <a:ext uri="{FF2B5EF4-FFF2-40B4-BE49-F238E27FC236}">
                <a16:creationId xmlns:a16="http://schemas.microsoft.com/office/drawing/2014/main" id="{62D3965B-1443-4005-B0E9-0F6EDBF69483}"/>
              </a:ext>
            </a:extLst>
          </p:cNvPr>
          <p:cNvCxnSpPr>
            <a:cxnSpLocks/>
            <a:stCxn id="25" idx="0"/>
          </p:cNvCxnSpPr>
          <p:nvPr/>
        </p:nvCxnSpPr>
        <p:spPr>
          <a:xfrm flipV="1">
            <a:off x="8830705" y="2661920"/>
            <a:ext cx="279703" cy="875710"/>
          </a:xfrm>
          <a:prstGeom prst="line">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F291195-5A59-4265-82C6-1EDCD7AA2F64}"/>
              </a:ext>
            </a:extLst>
          </p:cNvPr>
          <p:cNvSpPr txBox="1"/>
          <p:nvPr/>
        </p:nvSpPr>
        <p:spPr>
          <a:xfrm>
            <a:off x="301041" y="5473805"/>
            <a:ext cx="1351780" cy="523220"/>
          </a:xfrm>
          <a:prstGeom prst="rect">
            <a:avLst/>
          </a:prstGeom>
          <a:noFill/>
        </p:spPr>
        <p:txBody>
          <a:bodyPr wrap="none" rtlCol="0">
            <a:spAutoFit/>
          </a:bodyPr>
          <a:lstStyle/>
          <a:p>
            <a:r>
              <a:rPr lang="en-US" sz="2800" dirty="0"/>
              <a:t>445 </a:t>
            </a:r>
            <a:r>
              <a:rPr lang="en-US" sz="2800" dirty="0" err="1"/>
              <a:t>f.Kr</a:t>
            </a:r>
            <a:r>
              <a:rPr lang="en-US" sz="2800" dirty="0"/>
              <a:t>.</a:t>
            </a:r>
          </a:p>
        </p:txBody>
      </p:sp>
      <p:sp>
        <p:nvSpPr>
          <p:cNvPr id="28" name="TextBox 27">
            <a:extLst>
              <a:ext uri="{FF2B5EF4-FFF2-40B4-BE49-F238E27FC236}">
                <a16:creationId xmlns:a16="http://schemas.microsoft.com/office/drawing/2014/main" id="{A0EDB02B-1CA8-4D4B-92B4-1ABB796D7940}"/>
              </a:ext>
            </a:extLst>
          </p:cNvPr>
          <p:cNvSpPr txBox="1"/>
          <p:nvPr/>
        </p:nvSpPr>
        <p:spPr>
          <a:xfrm>
            <a:off x="2324889" y="5997015"/>
            <a:ext cx="1441357" cy="523220"/>
          </a:xfrm>
          <a:prstGeom prst="rect">
            <a:avLst/>
          </a:prstGeom>
          <a:noFill/>
        </p:spPr>
        <p:txBody>
          <a:bodyPr wrap="none" rtlCol="0">
            <a:spAutoFit/>
          </a:bodyPr>
          <a:lstStyle/>
          <a:p>
            <a:r>
              <a:rPr lang="en-US" sz="2800" dirty="0"/>
              <a:t>~30 </a:t>
            </a:r>
            <a:r>
              <a:rPr lang="en-US" sz="2800" dirty="0" err="1"/>
              <a:t>e.Kr</a:t>
            </a:r>
            <a:r>
              <a:rPr lang="en-US" sz="2800" dirty="0"/>
              <a:t>.</a:t>
            </a:r>
          </a:p>
        </p:txBody>
      </p:sp>
      <p:sp>
        <p:nvSpPr>
          <p:cNvPr id="59" name="Rectangle: Rounded Corners 58">
            <a:extLst>
              <a:ext uri="{FF2B5EF4-FFF2-40B4-BE49-F238E27FC236}">
                <a16:creationId xmlns:a16="http://schemas.microsoft.com/office/drawing/2014/main" id="{820F63DC-54B4-407B-BDE5-5ACC957E9E3E}"/>
              </a:ext>
            </a:extLst>
          </p:cNvPr>
          <p:cNvSpPr/>
          <p:nvPr/>
        </p:nvSpPr>
        <p:spPr>
          <a:xfrm>
            <a:off x="4226540" y="3530697"/>
            <a:ext cx="1694136" cy="249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i="1" dirty="0"/>
              <a:t>Och staden och helgedomen skall förstöras </a:t>
            </a:r>
            <a:endParaRPr lang="sv-SE" sz="2000" dirty="0"/>
          </a:p>
        </p:txBody>
      </p:sp>
      <p:sp>
        <p:nvSpPr>
          <p:cNvPr id="61" name="TextBox 60">
            <a:extLst>
              <a:ext uri="{FF2B5EF4-FFF2-40B4-BE49-F238E27FC236}">
                <a16:creationId xmlns:a16="http://schemas.microsoft.com/office/drawing/2014/main" id="{198B6909-90B7-443C-96F6-52BB8BCCBCD4}"/>
              </a:ext>
            </a:extLst>
          </p:cNvPr>
          <p:cNvSpPr txBox="1"/>
          <p:nvPr/>
        </p:nvSpPr>
        <p:spPr>
          <a:xfrm>
            <a:off x="4352929" y="6020829"/>
            <a:ext cx="1261820" cy="523220"/>
          </a:xfrm>
          <a:prstGeom prst="rect">
            <a:avLst/>
          </a:prstGeom>
          <a:noFill/>
        </p:spPr>
        <p:txBody>
          <a:bodyPr wrap="none" rtlCol="0">
            <a:spAutoFit/>
          </a:bodyPr>
          <a:lstStyle/>
          <a:p>
            <a:r>
              <a:rPr lang="en-US" sz="2800" dirty="0"/>
              <a:t>70 </a:t>
            </a:r>
            <a:r>
              <a:rPr lang="en-US" sz="2800" dirty="0" err="1"/>
              <a:t>e.Kr</a:t>
            </a:r>
            <a:r>
              <a:rPr lang="en-US" sz="2800" dirty="0"/>
              <a:t>.</a:t>
            </a:r>
          </a:p>
        </p:txBody>
      </p:sp>
      <p:cxnSp>
        <p:nvCxnSpPr>
          <p:cNvPr id="64" name="Straight Connector 63">
            <a:extLst>
              <a:ext uri="{FF2B5EF4-FFF2-40B4-BE49-F238E27FC236}">
                <a16:creationId xmlns:a16="http://schemas.microsoft.com/office/drawing/2014/main" id="{8EC0466B-F13A-46CF-AE8B-3DBD3F43CA9A}"/>
              </a:ext>
            </a:extLst>
          </p:cNvPr>
          <p:cNvCxnSpPr>
            <a:cxnSpLocks/>
            <a:stCxn id="59" idx="0"/>
          </p:cNvCxnSpPr>
          <p:nvPr/>
        </p:nvCxnSpPr>
        <p:spPr>
          <a:xfrm flipV="1">
            <a:off x="5073608" y="2688364"/>
            <a:ext cx="2136417" cy="842333"/>
          </a:xfrm>
          <a:prstGeom prst="line">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75" name="Title 1">
            <a:extLst>
              <a:ext uri="{FF2B5EF4-FFF2-40B4-BE49-F238E27FC236}">
                <a16:creationId xmlns:a16="http://schemas.microsoft.com/office/drawing/2014/main" id="{AE9586EA-6B8D-4402-B591-7A618266CC51}"/>
              </a:ext>
            </a:extLst>
          </p:cNvPr>
          <p:cNvSpPr>
            <a:spLocks noGrp="1"/>
          </p:cNvSpPr>
          <p:nvPr>
            <p:ph type="title"/>
          </p:nvPr>
        </p:nvSpPr>
        <p:spPr>
          <a:xfrm>
            <a:off x="838200" y="46691"/>
            <a:ext cx="10515600" cy="925731"/>
          </a:xfrm>
        </p:spPr>
        <p:txBody>
          <a:bodyPr>
            <a:normAutofit/>
          </a:bodyPr>
          <a:lstStyle/>
          <a:p>
            <a:r>
              <a:rPr lang="en-US" dirty="0"/>
              <a:t>De 70 </a:t>
            </a:r>
            <a:r>
              <a:rPr lang="en-US" dirty="0" err="1"/>
              <a:t>årsveckorna</a:t>
            </a:r>
            <a:r>
              <a:rPr lang="en-US" dirty="0"/>
              <a:t> (Daniel 9:24-27)</a:t>
            </a:r>
          </a:p>
        </p:txBody>
      </p:sp>
    </p:spTree>
    <p:extLst>
      <p:ext uri="{BB962C8B-B14F-4D97-AF65-F5344CB8AC3E}">
        <p14:creationId xmlns:p14="http://schemas.microsoft.com/office/powerpoint/2010/main" val="424069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3" grpId="0" animBg="1"/>
      <p:bldP spid="25" grpId="0" animBg="1"/>
      <p:bldP spid="27" grpId="0"/>
      <p:bldP spid="28" grpId="0"/>
      <p:bldP spid="59" grpId="0" animBg="1"/>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343ADC70-F543-45CE-87C6-EB4F90074BE1}"/>
              </a:ext>
            </a:extLst>
          </p:cNvPr>
          <p:cNvCxnSpPr>
            <a:cxnSpLocks/>
          </p:cNvCxnSpPr>
          <p:nvPr/>
        </p:nvCxnSpPr>
        <p:spPr>
          <a:xfrm>
            <a:off x="8642795" y="2108996"/>
            <a:ext cx="2774564" cy="0"/>
          </a:xfrm>
          <a:prstGeom prst="line">
            <a:avLst/>
          </a:prstGeom>
          <a:ln w="127000">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288D99C-D6B7-4F8C-B376-27D32966D682}"/>
              </a:ext>
            </a:extLst>
          </p:cNvPr>
          <p:cNvCxnSpPr>
            <a:cxnSpLocks/>
          </p:cNvCxnSpPr>
          <p:nvPr/>
        </p:nvCxnSpPr>
        <p:spPr>
          <a:xfrm>
            <a:off x="904240" y="2079860"/>
            <a:ext cx="4748829" cy="29136"/>
          </a:xfrm>
          <a:prstGeom prst="line">
            <a:avLst/>
          </a:prstGeom>
          <a:ln w="127000">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466EE28-9706-4449-9632-61A7B5EDEABB}"/>
              </a:ext>
            </a:extLst>
          </p:cNvPr>
          <p:cNvCxnSpPr/>
          <p:nvPr/>
        </p:nvCxnSpPr>
        <p:spPr>
          <a:xfrm>
            <a:off x="906556" y="1925156"/>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276F38-D178-4146-BCF3-65B8BD2CB089}"/>
              </a:ext>
            </a:extLst>
          </p:cNvPr>
          <p:cNvCxnSpPr/>
          <p:nvPr/>
        </p:nvCxnSpPr>
        <p:spPr>
          <a:xfrm>
            <a:off x="2908824" y="1917198"/>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2C88BFA-B4F7-4C98-B029-61D2B5628F5A}"/>
              </a:ext>
            </a:extLst>
          </p:cNvPr>
          <p:cNvCxnSpPr/>
          <p:nvPr/>
        </p:nvCxnSpPr>
        <p:spPr>
          <a:xfrm>
            <a:off x="11457704" y="1927461"/>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AE7E546-0441-4FA9-95FA-D20BEF45C3AC}"/>
              </a:ext>
            </a:extLst>
          </p:cNvPr>
          <p:cNvCxnSpPr/>
          <p:nvPr/>
        </p:nvCxnSpPr>
        <p:spPr>
          <a:xfrm>
            <a:off x="5653045" y="1917375"/>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A2E7229-2997-4B85-BDEB-E414AA553EFC}"/>
              </a:ext>
            </a:extLst>
          </p:cNvPr>
          <p:cNvSpPr txBox="1"/>
          <p:nvPr/>
        </p:nvSpPr>
        <p:spPr>
          <a:xfrm>
            <a:off x="1108877" y="1416615"/>
            <a:ext cx="1403333" cy="523220"/>
          </a:xfrm>
          <a:prstGeom prst="rect">
            <a:avLst/>
          </a:prstGeom>
          <a:noFill/>
        </p:spPr>
        <p:txBody>
          <a:bodyPr wrap="none" rtlCol="0">
            <a:spAutoFit/>
          </a:bodyPr>
          <a:lstStyle/>
          <a:p>
            <a:r>
              <a:rPr lang="sv-SE" sz="2800" dirty="0"/>
              <a:t>7 veckor</a:t>
            </a:r>
          </a:p>
        </p:txBody>
      </p:sp>
      <p:sp>
        <p:nvSpPr>
          <p:cNvPr id="11" name="TextBox 10">
            <a:extLst>
              <a:ext uri="{FF2B5EF4-FFF2-40B4-BE49-F238E27FC236}">
                <a16:creationId xmlns:a16="http://schemas.microsoft.com/office/drawing/2014/main" id="{F36E3274-08FA-4CB0-A57F-7CA069A2AF9E}"/>
              </a:ext>
            </a:extLst>
          </p:cNvPr>
          <p:cNvSpPr txBox="1"/>
          <p:nvPr/>
        </p:nvSpPr>
        <p:spPr>
          <a:xfrm>
            <a:off x="3536141" y="1416615"/>
            <a:ext cx="1586075" cy="523220"/>
          </a:xfrm>
          <a:prstGeom prst="rect">
            <a:avLst/>
          </a:prstGeom>
          <a:noFill/>
        </p:spPr>
        <p:txBody>
          <a:bodyPr wrap="none" rtlCol="0">
            <a:spAutoFit/>
          </a:bodyPr>
          <a:lstStyle/>
          <a:p>
            <a:r>
              <a:rPr lang="sv-SE" sz="2800" dirty="0"/>
              <a:t>62 veckor</a:t>
            </a:r>
          </a:p>
        </p:txBody>
      </p:sp>
      <p:sp>
        <p:nvSpPr>
          <p:cNvPr id="12" name="TextBox 11">
            <a:extLst>
              <a:ext uri="{FF2B5EF4-FFF2-40B4-BE49-F238E27FC236}">
                <a16:creationId xmlns:a16="http://schemas.microsoft.com/office/drawing/2014/main" id="{13E3ED7D-5865-4A2D-8FB3-BF6723AC624F}"/>
              </a:ext>
            </a:extLst>
          </p:cNvPr>
          <p:cNvSpPr txBox="1"/>
          <p:nvPr/>
        </p:nvSpPr>
        <p:spPr>
          <a:xfrm>
            <a:off x="9537588" y="1416615"/>
            <a:ext cx="1266629" cy="523220"/>
          </a:xfrm>
          <a:prstGeom prst="rect">
            <a:avLst/>
          </a:prstGeom>
          <a:noFill/>
        </p:spPr>
        <p:txBody>
          <a:bodyPr wrap="none" rtlCol="0">
            <a:spAutoFit/>
          </a:bodyPr>
          <a:lstStyle/>
          <a:p>
            <a:r>
              <a:rPr lang="sv-SE" sz="2800" dirty="0"/>
              <a:t>1 vecka</a:t>
            </a:r>
          </a:p>
        </p:txBody>
      </p:sp>
      <p:cxnSp>
        <p:nvCxnSpPr>
          <p:cNvPr id="21" name="Straight Connector 20">
            <a:extLst>
              <a:ext uri="{FF2B5EF4-FFF2-40B4-BE49-F238E27FC236}">
                <a16:creationId xmlns:a16="http://schemas.microsoft.com/office/drawing/2014/main" id="{F3F3D0F3-23B5-4A5F-8C13-0C7F4DCE8CE3}"/>
              </a:ext>
            </a:extLst>
          </p:cNvPr>
          <p:cNvCxnSpPr>
            <a:cxnSpLocks/>
          </p:cNvCxnSpPr>
          <p:nvPr/>
        </p:nvCxnSpPr>
        <p:spPr>
          <a:xfrm>
            <a:off x="10046438" y="2053676"/>
            <a:ext cx="0" cy="260537"/>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65347B7-BBD1-4AF6-BB1F-12BF091368EA}"/>
              </a:ext>
            </a:extLst>
          </p:cNvPr>
          <p:cNvSpPr txBox="1"/>
          <p:nvPr/>
        </p:nvSpPr>
        <p:spPr>
          <a:xfrm>
            <a:off x="6468235" y="1416615"/>
            <a:ext cx="1468928" cy="523220"/>
          </a:xfrm>
          <a:prstGeom prst="rect">
            <a:avLst/>
          </a:prstGeom>
          <a:noFill/>
        </p:spPr>
        <p:txBody>
          <a:bodyPr wrap="none" rtlCol="0">
            <a:spAutoFit/>
          </a:bodyPr>
          <a:lstStyle/>
          <a:p>
            <a:r>
              <a:rPr lang="sv-SE" sz="2800" dirty="0"/>
              <a:t>tidslucka</a:t>
            </a:r>
          </a:p>
        </p:txBody>
      </p:sp>
      <p:cxnSp>
        <p:nvCxnSpPr>
          <p:cNvPr id="29" name="Straight Connector 28">
            <a:extLst>
              <a:ext uri="{FF2B5EF4-FFF2-40B4-BE49-F238E27FC236}">
                <a16:creationId xmlns:a16="http://schemas.microsoft.com/office/drawing/2014/main" id="{7179B316-2E96-484C-86FA-B397F4524591}"/>
              </a:ext>
            </a:extLst>
          </p:cNvPr>
          <p:cNvCxnSpPr/>
          <p:nvPr/>
        </p:nvCxnSpPr>
        <p:spPr>
          <a:xfrm>
            <a:off x="8642795" y="1894963"/>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17396FA-00DE-4890-A9C4-458680109E6D}"/>
              </a:ext>
            </a:extLst>
          </p:cNvPr>
          <p:cNvCxnSpPr/>
          <p:nvPr/>
        </p:nvCxnSpPr>
        <p:spPr>
          <a:xfrm>
            <a:off x="6121451" y="1924099"/>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B223D8C-CDFB-48EE-AC67-01A61EE9D4C0}"/>
              </a:ext>
            </a:extLst>
          </p:cNvPr>
          <p:cNvCxnSpPr/>
          <p:nvPr/>
        </p:nvCxnSpPr>
        <p:spPr>
          <a:xfrm>
            <a:off x="8230398" y="1894963"/>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E07066C-93B9-4795-9F8C-ABC29BE2EC73}"/>
              </a:ext>
            </a:extLst>
          </p:cNvPr>
          <p:cNvSpPr txBox="1"/>
          <p:nvPr/>
        </p:nvSpPr>
        <p:spPr>
          <a:xfrm>
            <a:off x="7680332" y="2198954"/>
            <a:ext cx="795411" cy="523220"/>
          </a:xfrm>
          <a:prstGeom prst="rect">
            <a:avLst/>
          </a:prstGeom>
          <a:noFill/>
        </p:spPr>
        <p:txBody>
          <a:bodyPr wrap="none" rtlCol="0">
            <a:spAutoFit/>
          </a:bodyPr>
          <a:lstStyle/>
          <a:p>
            <a:r>
              <a:rPr lang="sv-SE" sz="2800" dirty="0"/>
              <a:t>idag</a:t>
            </a:r>
          </a:p>
        </p:txBody>
      </p:sp>
      <p:cxnSp>
        <p:nvCxnSpPr>
          <p:cNvPr id="38" name="Straight Connector 37">
            <a:extLst>
              <a:ext uri="{FF2B5EF4-FFF2-40B4-BE49-F238E27FC236}">
                <a16:creationId xmlns:a16="http://schemas.microsoft.com/office/drawing/2014/main" id="{FA54BE30-9D18-4E46-96F7-6FF881ADFA96}"/>
              </a:ext>
            </a:extLst>
          </p:cNvPr>
          <p:cNvCxnSpPr>
            <a:cxnSpLocks/>
          </p:cNvCxnSpPr>
          <p:nvPr/>
        </p:nvCxnSpPr>
        <p:spPr>
          <a:xfrm>
            <a:off x="5669901" y="2108996"/>
            <a:ext cx="2948245" cy="0"/>
          </a:xfrm>
          <a:prstGeom prst="line">
            <a:avLst/>
          </a:prstGeom>
          <a:ln w="127000">
            <a:solidFill>
              <a:schemeClr val="accent1">
                <a:lumMod val="40000"/>
                <a:lumOff val="60000"/>
              </a:schemeClr>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4820DA81-6C20-4643-B454-9803C3726D9E}"/>
              </a:ext>
            </a:extLst>
          </p:cNvPr>
          <p:cNvSpPr txBox="1"/>
          <p:nvPr/>
        </p:nvSpPr>
        <p:spPr>
          <a:xfrm>
            <a:off x="8956911" y="2181965"/>
            <a:ext cx="986167" cy="523220"/>
          </a:xfrm>
          <a:prstGeom prst="rect">
            <a:avLst/>
          </a:prstGeom>
          <a:noFill/>
        </p:spPr>
        <p:txBody>
          <a:bodyPr wrap="none" rtlCol="0">
            <a:spAutoFit/>
          </a:bodyPr>
          <a:lstStyle/>
          <a:p>
            <a:r>
              <a:rPr lang="sv-SE" sz="2800" dirty="0"/>
              <a:t>3½ år</a:t>
            </a:r>
          </a:p>
        </p:txBody>
      </p:sp>
      <p:sp>
        <p:nvSpPr>
          <p:cNvPr id="40" name="TextBox 39">
            <a:extLst>
              <a:ext uri="{FF2B5EF4-FFF2-40B4-BE49-F238E27FC236}">
                <a16:creationId xmlns:a16="http://schemas.microsoft.com/office/drawing/2014/main" id="{A6DE5B26-9B45-40A4-B457-0BD1C5D14C7C}"/>
              </a:ext>
            </a:extLst>
          </p:cNvPr>
          <p:cNvSpPr txBox="1"/>
          <p:nvPr/>
        </p:nvSpPr>
        <p:spPr>
          <a:xfrm>
            <a:off x="10380543" y="2198954"/>
            <a:ext cx="986167" cy="523220"/>
          </a:xfrm>
          <a:prstGeom prst="rect">
            <a:avLst/>
          </a:prstGeom>
          <a:noFill/>
        </p:spPr>
        <p:txBody>
          <a:bodyPr wrap="none" rtlCol="0">
            <a:spAutoFit/>
          </a:bodyPr>
          <a:lstStyle/>
          <a:p>
            <a:r>
              <a:rPr lang="sv-SE" sz="2800" dirty="0"/>
              <a:t>3½ år</a:t>
            </a:r>
          </a:p>
        </p:txBody>
      </p:sp>
      <p:sp>
        <p:nvSpPr>
          <p:cNvPr id="45" name="Rectangle: Rounded Corners 44">
            <a:extLst>
              <a:ext uri="{FF2B5EF4-FFF2-40B4-BE49-F238E27FC236}">
                <a16:creationId xmlns:a16="http://schemas.microsoft.com/office/drawing/2014/main" id="{5768E225-C0E9-498F-8D7F-C21F9A3DE701}"/>
              </a:ext>
            </a:extLst>
          </p:cNvPr>
          <p:cNvSpPr/>
          <p:nvPr/>
        </p:nvSpPr>
        <p:spPr>
          <a:xfrm>
            <a:off x="9821976" y="3591658"/>
            <a:ext cx="2280758" cy="32460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i="1" dirty="0"/>
              <a:t>slut på överträdelse, försegla synder, försona skuld, föra fram en evig rättfärdighet, fullborda syn och profetia och smörja den Allraheligaste. </a:t>
            </a:r>
            <a:endParaRPr lang="sv-SE" sz="2000" dirty="0"/>
          </a:p>
        </p:txBody>
      </p:sp>
      <p:cxnSp>
        <p:nvCxnSpPr>
          <p:cNvPr id="46" name="Straight Connector 45">
            <a:extLst>
              <a:ext uri="{FF2B5EF4-FFF2-40B4-BE49-F238E27FC236}">
                <a16:creationId xmlns:a16="http://schemas.microsoft.com/office/drawing/2014/main" id="{4B2EE1AA-E9AC-425C-8DFF-814CCFAB2C13}"/>
              </a:ext>
            </a:extLst>
          </p:cNvPr>
          <p:cNvCxnSpPr>
            <a:cxnSpLocks/>
            <a:stCxn id="45" idx="0"/>
          </p:cNvCxnSpPr>
          <p:nvPr/>
        </p:nvCxnSpPr>
        <p:spPr>
          <a:xfrm flipV="1">
            <a:off x="10962355" y="2580640"/>
            <a:ext cx="472540" cy="1011018"/>
          </a:xfrm>
          <a:prstGeom prst="line">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47" name="Rectangle: Rounded Corners 46">
            <a:extLst>
              <a:ext uri="{FF2B5EF4-FFF2-40B4-BE49-F238E27FC236}">
                <a16:creationId xmlns:a16="http://schemas.microsoft.com/office/drawing/2014/main" id="{CE0EE19F-552E-4D95-AE5F-8B70D7D00002}"/>
              </a:ext>
            </a:extLst>
          </p:cNvPr>
          <p:cNvSpPr/>
          <p:nvPr/>
        </p:nvSpPr>
        <p:spPr>
          <a:xfrm>
            <a:off x="89266" y="3592254"/>
            <a:ext cx="1775330" cy="19347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i="1" dirty="0"/>
              <a:t>ordet gick ut att Jerusalem skulle återställas</a:t>
            </a:r>
            <a:endParaRPr lang="sv-SE" sz="2000" dirty="0"/>
          </a:p>
        </p:txBody>
      </p:sp>
      <p:cxnSp>
        <p:nvCxnSpPr>
          <p:cNvPr id="48" name="Straight Connector 47">
            <a:extLst>
              <a:ext uri="{FF2B5EF4-FFF2-40B4-BE49-F238E27FC236}">
                <a16:creationId xmlns:a16="http://schemas.microsoft.com/office/drawing/2014/main" id="{39EF7703-B94D-4F97-94D8-BB5DC37C95F9}"/>
              </a:ext>
            </a:extLst>
          </p:cNvPr>
          <p:cNvCxnSpPr>
            <a:cxnSpLocks/>
            <a:stCxn id="47" idx="0"/>
          </p:cNvCxnSpPr>
          <p:nvPr/>
        </p:nvCxnSpPr>
        <p:spPr>
          <a:xfrm flipV="1">
            <a:off x="976931" y="2489200"/>
            <a:ext cx="0" cy="1103054"/>
          </a:xfrm>
          <a:prstGeom prst="line">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49" name="Rectangle: Rounded Corners 48">
            <a:extLst>
              <a:ext uri="{FF2B5EF4-FFF2-40B4-BE49-F238E27FC236}">
                <a16:creationId xmlns:a16="http://schemas.microsoft.com/office/drawing/2014/main" id="{EEB5A005-F570-49DC-9993-2009244AB5D5}"/>
              </a:ext>
            </a:extLst>
          </p:cNvPr>
          <p:cNvSpPr/>
          <p:nvPr/>
        </p:nvSpPr>
        <p:spPr>
          <a:xfrm>
            <a:off x="2123763" y="3591657"/>
            <a:ext cx="1843610" cy="249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i="1" dirty="0"/>
              <a:t>Men efter de sextiotvå veckorna skall den Smorde förgöras, helt utblottad.</a:t>
            </a:r>
            <a:endParaRPr lang="sv-SE" sz="2000" dirty="0"/>
          </a:p>
        </p:txBody>
      </p:sp>
      <p:cxnSp>
        <p:nvCxnSpPr>
          <p:cNvPr id="50" name="Straight Connector 49">
            <a:extLst>
              <a:ext uri="{FF2B5EF4-FFF2-40B4-BE49-F238E27FC236}">
                <a16:creationId xmlns:a16="http://schemas.microsoft.com/office/drawing/2014/main" id="{13398C1D-668B-4103-AFD7-34E8E93AA1DF}"/>
              </a:ext>
            </a:extLst>
          </p:cNvPr>
          <p:cNvCxnSpPr>
            <a:cxnSpLocks/>
            <a:stCxn id="49" idx="0"/>
          </p:cNvCxnSpPr>
          <p:nvPr/>
        </p:nvCxnSpPr>
        <p:spPr>
          <a:xfrm flipV="1">
            <a:off x="3045568" y="2387600"/>
            <a:ext cx="2481472" cy="1204057"/>
          </a:xfrm>
          <a:prstGeom prst="line">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51" name="Rectangle: Rounded Corners 50">
            <a:extLst>
              <a:ext uri="{FF2B5EF4-FFF2-40B4-BE49-F238E27FC236}">
                <a16:creationId xmlns:a16="http://schemas.microsoft.com/office/drawing/2014/main" id="{81D72347-CA40-4E9D-AD6D-C3335FD42A40}"/>
              </a:ext>
            </a:extLst>
          </p:cNvPr>
          <p:cNvSpPr/>
          <p:nvPr/>
        </p:nvSpPr>
        <p:spPr>
          <a:xfrm>
            <a:off x="6179843" y="3615465"/>
            <a:ext cx="1659589" cy="24663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i="1" dirty="0"/>
              <a:t>Han skall stadfästa förbundet med de många under en vecka</a:t>
            </a:r>
            <a:endParaRPr lang="sv-SE" sz="2000" dirty="0"/>
          </a:p>
        </p:txBody>
      </p:sp>
      <p:cxnSp>
        <p:nvCxnSpPr>
          <p:cNvPr id="52" name="Straight Connector 51">
            <a:extLst>
              <a:ext uri="{FF2B5EF4-FFF2-40B4-BE49-F238E27FC236}">
                <a16:creationId xmlns:a16="http://schemas.microsoft.com/office/drawing/2014/main" id="{2192C865-6560-444B-AE35-B11564392B34}"/>
              </a:ext>
            </a:extLst>
          </p:cNvPr>
          <p:cNvCxnSpPr>
            <a:cxnSpLocks/>
            <a:stCxn id="51" idx="0"/>
          </p:cNvCxnSpPr>
          <p:nvPr/>
        </p:nvCxnSpPr>
        <p:spPr>
          <a:xfrm flipV="1">
            <a:off x="7009638" y="2489200"/>
            <a:ext cx="1633157" cy="1126265"/>
          </a:xfrm>
          <a:prstGeom prst="line">
            <a:avLst/>
          </a:prstGeom>
          <a:ln w="50800">
            <a:headEnd type="none"/>
            <a:tailEnd type="triangle"/>
          </a:ln>
        </p:spPr>
        <p:style>
          <a:lnRef idx="1">
            <a:schemeClr val="accent1"/>
          </a:lnRef>
          <a:fillRef idx="0">
            <a:schemeClr val="accent1"/>
          </a:fillRef>
          <a:effectRef idx="0">
            <a:schemeClr val="accent1"/>
          </a:effectRef>
          <a:fontRef idx="minor">
            <a:schemeClr val="tx1"/>
          </a:fontRef>
        </p:style>
      </p:cxnSp>
      <p:sp>
        <p:nvSpPr>
          <p:cNvPr id="53" name="Rectangle: Rounded Corners 52">
            <a:extLst>
              <a:ext uri="{FF2B5EF4-FFF2-40B4-BE49-F238E27FC236}">
                <a16:creationId xmlns:a16="http://schemas.microsoft.com/office/drawing/2014/main" id="{D3927208-6581-4CE8-AB11-D11D832DEF6F}"/>
              </a:ext>
            </a:extLst>
          </p:cNvPr>
          <p:cNvSpPr/>
          <p:nvPr/>
        </p:nvSpPr>
        <p:spPr>
          <a:xfrm>
            <a:off x="8098599" y="3598590"/>
            <a:ext cx="1464212" cy="24593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i="1" dirty="0"/>
              <a:t>och mitt i veckan skall han avskaffa slaktoffer och matoffer</a:t>
            </a:r>
            <a:endParaRPr lang="sv-SE" sz="2000" dirty="0"/>
          </a:p>
        </p:txBody>
      </p:sp>
      <p:cxnSp>
        <p:nvCxnSpPr>
          <p:cNvPr id="54" name="Straight Connector 53">
            <a:extLst>
              <a:ext uri="{FF2B5EF4-FFF2-40B4-BE49-F238E27FC236}">
                <a16:creationId xmlns:a16="http://schemas.microsoft.com/office/drawing/2014/main" id="{410296F7-872B-47B8-9345-F9729C27572E}"/>
              </a:ext>
            </a:extLst>
          </p:cNvPr>
          <p:cNvCxnSpPr>
            <a:cxnSpLocks/>
            <a:stCxn id="53" idx="0"/>
          </p:cNvCxnSpPr>
          <p:nvPr/>
        </p:nvCxnSpPr>
        <p:spPr>
          <a:xfrm flipV="1">
            <a:off x="8830705" y="2580640"/>
            <a:ext cx="1215733" cy="1017950"/>
          </a:xfrm>
          <a:prstGeom prst="line">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49F29443-47ED-44FE-B00D-F1A4119CD274}"/>
              </a:ext>
            </a:extLst>
          </p:cNvPr>
          <p:cNvSpPr txBox="1"/>
          <p:nvPr/>
        </p:nvSpPr>
        <p:spPr>
          <a:xfrm>
            <a:off x="301041" y="5534765"/>
            <a:ext cx="1351780" cy="523220"/>
          </a:xfrm>
          <a:prstGeom prst="rect">
            <a:avLst/>
          </a:prstGeom>
          <a:noFill/>
        </p:spPr>
        <p:txBody>
          <a:bodyPr wrap="none" rtlCol="0">
            <a:spAutoFit/>
          </a:bodyPr>
          <a:lstStyle/>
          <a:p>
            <a:r>
              <a:rPr lang="en-US" sz="2800" dirty="0"/>
              <a:t>445 </a:t>
            </a:r>
            <a:r>
              <a:rPr lang="en-US" sz="2800" dirty="0" err="1"/>
              <a:t>f.Kr</a:t>
            </a:r>
            <a:r>
              <a:rPr lang="en-US" sz="2800" dirty="0"/>
              <a:t>.</a:t>
            </a:r>
          </a:p>
        </p:txBody>
      </p:sp>
      <p:sp>
        <p:nvSpPr>
          <p:cNvPr id="56" name="TextBox 55">
            <a:extLst>
              <a:ext uri="{FF2B5EF4-FFF2-40B4-BE49-F238E27FC236}">
                <a16:creationId xmlns:a16="http://schemas.microsoft.com/office/drawing/2014/main" id="{F4CBE277-749C-42AC-A00F-F85F359B1917}"/>
              </a:ext>
            </a:extLst>
          </p:cNvPr>
          <p:cNvSpPr txBox="1"/>
          <p:nvPr/>
        </p:nvSpPr>
        <p:spPr>
          <a:xfrm>
            <a:off x="2324889" y="6057975"/>
            <a:ext cx="1441357" cy="523220"/>
          </a:xfrm>
          <a:prstGeom prst="rect">
            <a:avLst/>
          </a:prstGeom>
          <a:noFill/>
        </p:spPr>
        <p:txBody>
          <a:bodyPr wrap="none" rtlCol="0">
            <a:spAutoFit/>
          </a:bodyPr>
          <a:lstStyle/>
          <a:p>
            <a:r>
              <a:rPr lang="en-US" sz="2800" dirty="0"/>
              <a:t>~30 </a:t>
            </a:r>
            <a:r>
              <a:rPr lang="en-US" sz="2800" dirty="0" err="1"/>
              <a:t>e.Kr</a:t>
            </a:r>
            <a:r>
              <a:rPr lang="en-US" sz="2800" dirty="0"/>
              <a:t>.</a:t>
            </a:r>
          </a:p>
        </p:txBody>
      </p:sp>
      <p:sp>
        <p:nvSpPr>
          <p:cNvPr id="57" name="Rectangle: Rounded Corners 56">
            <a:extLst>
              <a:ext uri="{FF2B5EF4-FFF2-40B4-BE49-F238E27FC236}">
                <a16:creationId xmlns:a16="http://schemas.microsoft.com/office/drawing/2014/main" id="{FBEC6D59-30F3-45F1-BDA8-45B42C4AECEF}"/>
              </a:ext>
            </a:extLst>
          </p:cNvPr>
          <p:cNvSpPr/>
          <p:nvPr/>
        </p:nvSpPr>
        <p:spPr>
          <a:xfrm>
            <a:off x="4226540" y="3591657"/>
            <a:ext cx="1694136" cy="249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i="1" dirty="0"/>
              <a:t>Och staden och helgedomen skall förstöras </a:t>
            </a:r>
            <a:endParaRPr lang="sv-SE" sz="2000" dirty="0"/>
          </a:p>
        </p:txBody>
      </p:sp>
      <p:sp>
        <p:nvSpPr>
          <p:cNvPr id="58" name="TextBox 57">
            <a:extLst>
              <a:ext uri="{FF2B5EF4-FFF2-40B4-BE49-F238E27FC236}">
                <a16:creationId xmlns:a16="http://schemas.microsoft.com/office/drawing/2014/main" id="{2FB60AEE-048B-4C96-955B-F5CFDCDAACAD}"/>
              </a:ext>
            </a:extLst>
          </p:cNvPr>
          <p:cNvSpPr txBox="1"/>
          <p:nvPr/>
        </p:nvSpPr>
        <p:spPr>
          <a:xfrm>
            <a:off x="4352929" y="6081789"/>
            <a:ext cx="1261820" cy="523220"/>
          </a:xfrm>
          <a:prstGeom prst="rect">
            <a:avLst/>
          </a:prstGeom>
          <a:noFill/>
        </p:spPr>
        <p:txBody>
          <a:bodyPr wrap="none" rtlCol="0">
            <a:spAutoFit/>
          </a:bodyPr>
          <a:lstStyle/>
          <a:p>
            <a:r>
              <a:rPr lang="en-US" sz="2800" dirty="0"/>
              <a:t>70 </a:t>
            </a:r>
            <a:r>
              <a:rPr lang="en-US" sz="2800" dirty="0" err="1"/>
              <a:t>e.Kr</a:t>
            </a:r>
            <a:r>
              <a:rPr lang="en-US" sz="2800" dirty="0"/>
              <a:t>.</a:t>
            </a:r>
          </a:p>
        </p:txBody>
      </p:sp>
      <p:cxnSp>
        <p:nvCxnSpPr>
          <p:cNvPr id="59" name="Straight Connector 58">
            <a:extLst>
              <a:ext uri="{FF2B5EF4-FFF2-40B4-BE49-F238E27FC236}">
                <a16:creationId xmlns:a16="http://schemas.microsoft.com/office/drawing/2014/main" id="{EBF3E218-7C20-40F8-9D63-D78702A18D75}"/>
              </a:ext>
            </a:extLst>
          </p:cNvPr>
          <p:cNvCxnSpPr>
            <a:cxnSpLocks/>
            <a:stCxn id="57" idx="0"/>
          </p:cNvCxnSpPr>
          <p:nvPr/>
        </p:nvCxnSpPr>
        <p:spPr>
          <a:xfrm flipV="1">
            <a:off x="5073608" y="2387600"/>
            <a:ext cx="1047843" cy="1204057"/>
          </a:xfrm>
          <a:prstGeom prst="line">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67" name="Title 1">
            <a:extLst>
              <a:ext uri="{FF2B5EF4-FFF2-40B4-BE49-F238E27FC236}">
                <a16:creationId xmlns:a16="http://schemas.microsoft.com/office/drawing/2014/main" id="{59F556E9-E395-4B94-A0A1-741F6B98E82F}"/>
              </a:ext>
            </a:extLst>
          </p:cNvPr>
          <p:cNvSpPr>
            <a:spLocks noGrp="1"/>
          </p:cNvSpPr>
          <p:nvPr>
            <p:ph type="title"/>
          </p:nvPr>
        </p:nvSpPr>
        <p:spPr>
          <a:xfrm>
            <a:off x="838200" y="46691"/>
            <a:ext cx="10515600" cy="925731"/>
          </a:xfrm>
        </p:spPr>
        <p:txBody>
          <a:bodyPr>
            <a:normAutofit/>
          </a:bodyPr>
          <a:lstStyle/>
          <a:p>
            <a:r>
              <a:rPr lang="en-US" dirty="0"/>
              <a:t>De 70 </a:t>
            </a:r>
            <a:r>
              <a:rPr lang="en-US" dirty="0" err="1"/>
              <a:t>årsveckorna</a:t>
            </a:r>
            <a:r>
              <a:rPr lang="en-US" dirty="0"/>
              <a:t> (Daniel 9:24-27)</a:t>
            </a:r>
          </a:p>
        </p:txBody>
      </p:sp>
    </p:spTree>
    <p:extLst>
      <p:ext uri="{BB962C8B-B14F-4D97-AF65-F5344CB8AC3E}">
        <p14:creationId xmlns:p14="http://schemas.microsoft.com/office/powerpoint/2010/main" val="390977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86A2A-A1BB-45C8-975A-2305F87B044C}"/>
              </a:ext>
            </a:extLst>
          </p:cNvPr>
          <p:cNvSpPr>
            <a:spLocks noGrp="1"/>
          </p:cNvSpPr>
          <p:nvPr>
            <p:ph type="title"/>
          </p:nvPr>
        </p:nvSpPr>
        <p:spPr>
          <a:xfrm>
            <a:off x="640080" y="325369"/>
            <a:ext cx="4368602" cy="1956841"/>
          </a:xfrm>
        </p:spPr>
        <p:txBody>
          <a:bodyPr anchor="b">
            <a:normAutofit/>
          </a:bodyPr>
          <a:lstStyle/>
          <a:p>
            <a:r>
              <a:rPr lang="sv-SE" sz="5400"/>
              <a:t>Guds rike</a:t>
            </a:r>
          </a:p>
        </p:txBody>
      </p:sp>
      <p:sp>
        <p:nvSpPr>
          <p:cNvPr id="3" name="Content Placeholder 2">
            <a:extLst>
              <a:ext uri="{FF2B5EF4-FFF2-40B4-BE49-F238E27FC236}">
                <a16:creationId xmlns:a16="http://schemas.microsoft.com/office/drawing/2014/main" id="{C19E1E2E-3463-45C4-B7CB-39324DA81E3E}"/>
              </a:ext>
            </a:extLst>
          </p:cNvPr>
          <p:cNvSpPr>
            <a:spLocks noGrp="1"/>
          </p:cNvSpPr>
          <p:nvPr>
            <p:ph idx="1"/>
          </p:nvPr>
        </p:nvSpPr>
        <p:spPr>
          <a:xfrm>
            <a:off x="640080" y="2872899"/>
            <a:ext cx="4243589" cy="3320668"/>
          </a:xfrm>
        </p:spPr>
        <p:txBody>
          <a:bodyPr>
            <a:normAutofit/>
          </a:bodyPr>
          <a:lstStyle/>
          <a:p>
            <a:pPr>
              <a:spcBef>
                <a:spcPts val="2400"/>
              </a:spcBef>
            </a:pPr>
            <a:r>
              <a:rPr lang="sv-SE" sz="2200" dirty="0"/>
              <a:t>En ny värld, där folk skall ”</a:t>
            </a:r>
            <a:r>
              <a:rPr lang="sv-SE" sz="2200" i="1" dirty="0"/>
              <a:t>smida sina svärd till plogbillar</a:t>
            </a:r>
            <a:r>
              <a:rPr lang="sv-SE" sz="2200" dirty="0"/>
              <a:t>”</a:t>
            </a:r>
          </a:p>
          <a:p>
            <a:pPr>
              <a:spcBef>
                <a:spcPts val="2400"/>
              </a:spcBef>
            </a:pPr>
            <a:r>
              <a:rPr lang="sv-SE" sz="2200" dirty="0"/>
              <a:t>Ett rike som </a:t>
            </a:r>
            <a:r>
              <a:rPr lang="sv-SE" sz="2200" i="1" dirty="0"/>
              <a:t>”aldrig i evighet skall förstöras och vars makt inte skall överlämnas till något annat folk”</a:t>
            </a:r>
          </a:p>
          <a:p>
            <a:pPr>
              <a:spcBef>
                <a:spcPts val="2400"/>
              </a:spcBef>
            </a:pPr>
            <a:r>
              <a:rPr lang="sv-SE" sz="2200" dirty="0"/>
              <a:t>Där Jesus regerar…</a:t>
            </a:r>
          </a:p>
          <a:p>
            <a:pPr>
              <a:spcBef>
                <a:spcPts val="2400"/>
              </a:spcBef>
            </a:pPr>
            <a:r>
              <a:rPr lang="sv-SE" sz="2200" dirty="0"/>
              <a:t>… tillsammans med de heliga</a:t>
            </a:r>
          </a:p>
          <a:p>
            <a:endParaRPr lang="sv-SE" sz="2200" dirty="0"/>
          </a:p>
        </p:txBody>
      </p:sp>
      <p:pic>
        <p:nvPicPr>
          <p:cNvPr id="5" name="Picture 4" descr="A statue of a person&#10;&#10;Description automatically generated">
            <a:extLst>
              <a:ext uri="{FF2B5EF4-FFF2-40B4-BE49-F238E27FC236}">
                <a16:creationId xmlns:a16="http://schemas.microsoft.com/office/drawing/2014/main" id="{9E98443F-23A4-4CFC-B7D5-9A434D85F411}"/>
              </a:ext>
            </a:extLst>
          </p:cNvPr>
          <p:cNvPicPr>
            <a:picLocks noChangeAspect="1"/>
          </p:cNvPicPr>
          <p:nvPr/>
        </p:nvPicPr>
        <p:blipFill rotWithShape="1">
          <a:blip r:embed="rId3">
            <a:extLst>
              <a:ext uri="{28A0092B-C50C-407E-A947-70E740481C1C}">
                <a14:useLocalDpi xmlns:a14="http://schemas.microsoft.com/office/drawing/2010/main" val="0"/>
              </a:ext>
            </a:extLst>
          </a:blip>
          <a:srcRect r="-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TextBox 3">
            <a:extLst>
              <a:ext uri="{FF2B5EF4-FFF2-40B4-BE49-F238E27FC236}">
                <a16:creationId xmlns:a16="http://schemas.microsoft.com/office/drawing/2014/main" id="{B0C3CB74-F59F-4FD8-A76A-44675CD4C141}"/>
              </a:ext>
            </a:extLst>
          </p:cNvPr>
          <p:cNvSpPr txBox="1"/>
          <p:nvPr/>
        </p:nvSpPr>
        <p:spPr>
          <a:xfrm>
            <a:off x="86408" y="6571380"/>
            <a:ext cx="2158604" cy="276999"/>
          </a:xfrm>
          <a:prstGeom prst="rect">
            <a:avLst/>
          </a:prstGeom>
          <a:noFill/>
        </p:spPr>
        <p:txBody>
          <a:bodyPr wrap="none" rtlCol="0">
            <a:spAutoFit/>
          </a:bodyPr>
          <a:lstStyle/>
          <a:p>
            <a:r>
              <a:rPr lang="en-US" sz="1200" dirty="0" err="1"/>
              <a:t>Källa</a:t>
            </a:r>
            <a:r>
              <a:rPr lang="en-US" sz="1200" dirty="0"/>
              <a:t> </a:t>
            </a:r>
            <a:r>
              <a:rPr lang="en-US" sz="1200" dirty="0" err="1"/>
              <a:t>bild</a:t>
            </a:r>
            <a:r>
              <a:rPr lang="en-US" sz="1200" dirty="0"/>
              <a:t>: </a:t>
            </a:r>
            <a:r>
              <a:rPr lang="en-US" sz="1200" dirty="0">
                <a:hlinkClick r:id="rId4"/>
              </a:rPr>
              <a:t>Wikimedia Commons</a:t>
            </a:r>
            <a:endParaRPr lang="en-US" sz="1200" dirty="0"/>
          </a:p>
        </p:txBody>
      </p:sp>
    </p:spTree>
    <p:extLst>
      <p:ext uri="{BB962C8B-B14F-4D97-AF65-F5344CB8AC3E}">
        <p14:creationId xmlns:p14="http://schemas.microsoft.com/office/powerpoint/2010/main" val="319497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FC3FAB8-3650-4805-B113-78C2425CC31B}"/>
              </a:ext>
            </a:extLst>
          </p:cNvPr>
          <p:cNvCxnSpPr>
            <a:cxnSpLocks/>
          </p:cNvCxnSpPr>
          <p:nvPr/>
        </p:nvCxnSpPr>
        <p:spPr>
          <a:xfrm>
            <a:off x="5390026" y="1499347"/>
            <a:ext cx="5580495" cy="16808"/>
          </a:xfrm>
          <a:prstGeom prst="line">
            <a:avLst/>
          </a:prstGeom>
          <a:ln w="127000">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58D3D8A-B381-4799-B441-6015336E1777}"/>
              </a:ext>
            </a:extLst>
          </p:cNvPr>
          <p:cNvCxnSpPr>
            <a:cxnSpLocks/>
          </p:cNvCxnSpPr>
          <p:nvPr/>
        </p:nvCxnSpPr>
        <p:spPr>
          <a:xfrm>
            <a:off x="589280" y="1499347"/>
            <a:ext cx="4776097" cy="0"/>
          </a:xfrm>
          <a:prstGeom prst="line">
            <a:avLst/>
          </a:prstGeom>
          <a:ln w="127000">
            <a:prstDash val="sysDot"/>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10FC46D-D112-479D-9598-D5FE91BED9C3}"/>
              </a:ext>
            </a:extLst>
          </p:cNvPr>
          <p:cNvCxnSpPr/>
          <p:nvPr/>
        </p:nvCxnSpPr>
        <p:spPr>
          <a:xfrm>
            <a:off x="8204935" y="1317812"/>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2242A9D-326F-48A2-BDA8-E1CBBB73D9E4}"/>
              </a:ext>
            </a:extLst>
          </p:cNvPr>
          <p:cNvCxnSpPr/>
          <p:nvPr/>
        </p:nvCxnSpPr>
        <p:spPr>
          <a:xfrm>
            <a:off x="589280" y="1289721"/>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CE11A42-D8DA-4FEA-81B9-B1FFAE58BB2C}"/>
              </a:ext>
            </a:extLst>
          </p:cNvPr>
          <p:cNvCxnSpPr>
            <a:cxnSpLocks/>
          </p:cNvCxnSpPr>
          <p:nvPr/>
        </p:nvCxnSpPr>
        <p:spPr>
          <a:xfrm>
            <a:off x="6793669" y="1314450"/>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DDA309E-06FE-4036-845B-8AFD2BC92597}"/>
              </a:ext>
            </a:extLst>
          </p:cNvPr>
          <p:cNvCxnSpPr/>
          <p:nvPr/>
        </p:nvCxnSpPr>
        <p:spPr>
          <a:xfrm>
            <a:off x="5390026" y="1285314"/>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CC39491-F53C-4C64-A7A7-190A2BDD37B3}"/>
              </a:ext>
            </a:extLst>
          </p:cNvPr>
          <p:cNvCxnSpPr/>
          <p:nvPr/>
        </p:nvCxnSpPr>
        <p:spPr>
          <a:xfrm>
            <a:off x="1263402" y="1289721"/>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C078D11-338E-486F-B9DE-37114021305F}"/>
              </a:ext>
            </a:extLst>
          </p:cNvPr>
          <p:cNvSpPr txBox="1"/>
          <p:nvPr/>
        </p:nvSpPr>
        <p:spPr>
          <a:xfrm>
            <a:off x="1139442" y="1623934"/>
            <a:ext cx="1261820" cy="523220"/>
          </a:xfrm>
          <a:prstGeom prst="rect">
            <a:avLst/>
          </a:prstGeom>
          <a:noFill/>
        </p:spPr>
        <p:txBody>
          <a:bodyPr wrap="none" rtlCol="0">
            <a:spAutoFit/>
          </a:bodyPr>
          <a:lstStyle/>
          <a:p>
            <a:r>
              <a:rPr lang="sv-SE" sz="2800" dirty="0"/>
              <a:t>70 e.Kr.</a:t>
            </a:r>
          </a:p>
        </p:txBody>
      </p:sp>
      <p:cxnSp>
        <p:nvCxnSpPr>
          <p:cNvPr id="18" name="Straight Connector 17">
            <a:extLst>
              <a:ext uri="{FF2B5EF4-FFF2-40B4-BE49-F238E27FC236}">
                <a16:creationId xmlns:a16="http://schemas.microsoft.com/office/drawing/2014/main" id="{320FF5FB-AC17-472F-9D41-0160AEAC3227}"/>
              </a:ext>
            </a:extLst>
          </p:cNvPr>
          <p:cNvCxnSpPr/>
          <p:nvPr/>
        </p:nvCxnSpPr>
        <p:spPr>
          <a:xfrm>
            <a:off x="4498176" y="1314450"/>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56A788B-3C98-49DC-9C21-3C6AF47D39ED}"/>
              </a:ext>
            </a:extLst>
          </p:cNvPr>
          <p:cNvSpPr txBox="1"/>
          <p:nvPr/>
        </p:nvSpPr>
        <p:spPr>
          <a:xfrm>
            <a:off x="3809804" y="1623934"/>
            <a:ext cx="795411" cy="523220"/>
          </a:xfrm>
          <a:prstGeom prst="rect">
            <a:avLst/>
          </a:prstGeom>
          <a:noFill/>
        </p:spPr>
        <p:txBody>
          <a:bodyPr wrap="none" rtlCol="0">
            <a:spAutoFit/>
          </a:bodyPr>
          <a:lstStyle/>
          <a:p>
            <a:r>
              <a:rPr lang="sv-SE" sz="2800" dirty="0"/>
              <a:t>idag</a:t>
            </a:r>
          </a:p>
        </p:txBody>
      </p:sp>
      <p:sp>
        <p:nvSpPr>
          <p:cNvPr id="21" name="TextBox 20">
            <a:extLst>
              <a:ext uri="{FF2B5EF4-FFF2-40B4-BE49-F238E27FC236}">
                <a16:creationId xmlns:a16="http://schemas.microsoft.com/office/drawing/2014/main" id="{84CEEC2B-3B27-4413-B831-DF11B5368295}"/>
              </a:ext>
            </a:extLst>
          </p:cNvPr>
          <p:cNvSpPr txBox="1"/>
          <p:nvPr/>
        </p:nvSpPr>
        <p:spPr>
          <a:xfrm>
            <a:off x="5732760" y="1623934"/>
            <a:ext cx="986167" cy="523220"/>
          </a:xfrm>
          <a:prstGeom prst="rect">
            <a:avLst/>
          </a:prstGeom>
          <a:noFill/>
        </p:spPr>
        <p:txBody>
          <a:bodyPr wrap="none" rtlCol="0">
            <a:spAutoFit/>
          </a:bodyPr>
          <a:lstStyle/>
          <a:p>
            <a:r>
              <a:rPr lang="sv-SE" sz="2800" dirty="0"/>
              <a:t>3½ år</a:t>
            </a:r>
          </a:p>
        </p:txBody>
      </p:sp>
      <p:sp>
        <p:nvSpPr>
          <p:cNvPr id="22" name="TextBox 21">
            <a:extLst>
              <a:ext uri="{FF2B5EF4-FFF2-40B4-BE49-F238E27FC236}">
                <a16:creationId xmlns:a16="http://schemas.microsoft.com/office/drawing/2014/main" id="{D81A4545-D817-4E02-ACD3-E7E46253E978}"/>
              </a:ext>
            </a:extLst>
          </p:cNvPr>
          <p:cNvSpPr txBox="1"/>
          <p:nvPr/>
        </p:nvSpPr>
        <p:spPr>
          <a:xfrm>
            <a:off x="7156392" y="1623934"/>
            <a:ext cx="986167" cy="523220"/>
          </a:xfrm>
          <a:prstGeom prst="rect">
            <a:avLst/>
          </a:prstGeom>
          <a:noFill/>
        </p:spPr>
        <p:txBody>
          <a:bodyPr wrap="none" rtlCol="0">
            <a:spAutoFit/>
          </a:bodyPr>
          <a:lstStyle/>
          <a:p>
            <a:r>
              <a:rPr lang="sv-SE" sz="2800" dirty="0"/>
              <a:t>3½ år</a:t>
            </a:r>
          </a:p>
        </p:txBody>
      </p:sp>
      <p:sp>
        <p:nvSpPr>
          <p:cNvPr id="23" name="Rectangle 22">
            <a:extLst>
              <a:ext uri="{FF2B5EF4-FFF2-40B4-BE49-F238E27FC236}">
                <a16:creationId xmlns:a16="http://schemas.microsoft.com/office/drawing/2014/main" id="{B25C2D67-F74D-40F1-A0F4-6AB6AA919C12}"/>
              </a:ext>
            </a:extLst>
          </p:cNvPr>
          <p:cNvSpPr/>
          <p:nvPr/>
        </p:nvSpPr>
        <p:spPr>
          <a:xfrm>
            <a:off x="4585447" y="723892"/>
            <a:ext cx="3619481" cy="544041"/>
          </a:xfrm>
          <a:prstGeom prst="rect">
            <a:avLst/>
          </a:prstGeom>
          <a:gradFill flip="none" rotWithShape="1">
            <a:gsLst>
              <a:gs pos="30000">
                <a:schemeClr val="accent1"/>
              </a:gs>
              <a:gs pos="0">
                <a:schemeClr val="accent1">
                  <a:lumMod val="5000"/>
                  <a:lumOff val="95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a:t>Romarriket</a:t>
            </a:r>
          </a:p>
        </p:txBody>
      </p:sp>
      <p:sp>
        <p:nvSpPr>
          <p:cNvPr id="36" name="Rectangle 35">
            <a:extLst>
              <a:ext uri="{FF2B5EF4-FFF2-40B4-BE49-F238E27FC236}">
                <a16:creationId xmlns:a16="http://schemas.microsoft.com/office/drawing/2014/main" id="{8D6C29E2-8CEC-433C-BD99-F9397C9B9165}"/>
              </a:ext>
            </a:extLst>
          </p:cNvPr>
          <p:cNvSpPr/>
          <p:nvPr/>
        </p:nvSpPr>
        <p:spPr>
          <a:xfrm>
            <a:off x="8278914" y="725585"/>
            <a:ext cx="2691607" cy="544041"/>
          </a:xfrm>
          <a:prstGeom prst="rect">
            <a:avLst/>
          </a:prstGeom>
          <a:gradFill flip="none" rotWithShape="1">
            <a:gsLst>
              <a:gs pos="30000">
                <a:schemeClr val="accent1"/>
              </a:gs>
              <a:gs pos="0">
                <a:schemeClr val="accent1">
                  <a:lumMod val="5000"/>
                  <a:lumOff val="95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a:t>Guds rike</a:t>
            </a:r>
          </a:p>
        </p:txBody>
      </p:sp>
      <p:sp>
        <p:nvSpPr>
          <p:cNvPr id="38" name="TextBox 37">
            <a:extLst>
              <a:ext uri="{FF2B5EF4-FFF2-40B4-BE49-F238E27FC236}">
                <a16:creationId xmlns:a16="http://schemas.microsoft.com/office/drawing/2014/main" id="{23EEE19F-A881-403A-8595-4907D5DB1E54}"/>
              </a:ext>
            </a:extLst>
          </p:cNvPr>
          <p:cNvSpPr txBox="1"/>
          <p:nvPr/>
        </p:nvSpPr>
        <p:spPr>
          <a:xfrm>
            <a:off x="1713090" y="707079"/>
            <a:ext cx="1658083" cy="523220"/>
          </a:xfrm>
          <a:prstGeom prst="rect">
            <a:avLst/>
          </a:prstGeom>
          <a:noFill/>
        </p:spPr>
        <p:txBody>
          <a:bodyPr wrap="none" rtlCol="0">
            <a:spAutoFit/>
          </a:bodyPr>
          <a:lstStyle/>
          <a:p>
            <a:r>
              <a:rPr lang="sv-SE" sz="2800" dirty="0"/>
              <a:t>tidsluckan</a:t>
            </a:r>
          </a:p>
        </p:txBody>
      </p:sp>
      <p:sp>
        <p:nvSpPr>
          <p:cNvPr id="67" name="TextBox 66">
            <a:extLst>
              <a:ext uri="{FF2B5EF4-FFF2-40B4-BE49-F238E27FC236}">
                <a16:creationId xmlns:a16="http://schemas.microsoft.com/office/drawing/2014/main" id="{BDC399F5-BACF-4CB9-BD1B-6B536DB8D50C}"/>
              </a:ext>
            </a:extLst>
          </p:cNvPr>
          <p:cNvSpPr txBox="1"/>
          <p:nvPr/>
        </p:nvSpPr>
        <p:spPr>
          <a:xfrm>
            <a:off x="152405" y="3677920"/>
            <a:ext cx="11877031" cy="3046988"/>
          </a:xfrm>
          <a:prstGeom prst="rect">
            <a:avLst/>
          </a:prstGeom>
          <a:noFill/>
        </p:spPr>
        <p:txBody>
          <a:bodyPr wrap="square" rtlCol="0">
            <a:spAutoFit/>
          </a:bodyPr>
          <a:lstStyle/>
          <a:p>
            <a:pPr algn="ctr"/>
            <a:r>
              <a:rPr lang="sv-SE" sz="9600" dirty="0"/>
              <a:t>Den yttersta tiden – steg för steg</a:t>
            </a:r>
          </a:p>
        </p:txBody>
      </p:sp>
    </p:spTree>
    <p:extLst>
      <p:ext uri="{BB962C8B-B14F-4D97-AF65-F5344CB8AC3E}">
        <p14:creationId xmlns:p14="http://schemas.microsoft.com/office/powerpoint/2010/main" val="942802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FC3FAB8-3650-4805-B113-78C2425CC31B}"/>
              </a:ext>
            </a:extLst>
          </p:cNvPr>
          <p:cNvCxnSpPr>
            <a:cxnSpLocks/>
          </p:cNvCxnSpPr>
          <p:nvPr/>
        </p:nvCxnSpPr>
        <p:spPr>
          <a:xfrm>
            <a:off x="5390026" y="1499347"/>
            <a:ext cx="5580495" cy="16808"/>
          </a:xfrm>
          <a:prstGeom prst="line">
            <a:avLst/>
          </a:prstGeom>
          <a:ln w="127000">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58D3D8A-B381-4799-B441-6015336E1777}"/>
              </a:ext>
            </a:extLst>
          </p:cNvPr>
          <p:cNvCxnSpPr>
            <a:cxnSpLocks/>
          </p:cNvCxnSpPr>
          <p:nvPr/>
        </p:nvCxnSpPr>
        <p:spPr>
          <a:xfrm>
            <a:off x="589280" y="1499347"/>
            <a:ext cx="4776097" cy="0"/>
          </a:xfrm>
          <a:prstGeom prst="line">
            <a:avLst/>
          </a:prstGeom>
          <a:ln w="127000">
            <a:prstDash val="sysDot"/>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10FC46D-D112-479D-9598-D5FE91BED9C3}"/>
              </a:ext>
            </a:extLst>
          </p:cNvPr>
          <p:cNvCxnSpPr/>
          <p:nvPr/>
        </p:nvCxnSpPr>
        <p:spPr>
          <a:xfrm>
            <a:off x="8204935" y="1317812"/>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2242A9D-326F-48A2-BDA8-E1CBBB73D9E4}"/>
              </a:ext>
            </a:extLst>
          </p:cNvPr>
          <p:cNvCxnSpPr/>
          <p:nvPr/>
        </p:nvCxnSpPr>
        <p:spPr>
          <a:xfrm>
            <a:off x="589280" y="1289721"/>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CE11A42-D8DA-4FEA-81B9-B1FFAE58BB2C}"/>
              </a:ext>
            </a:extLst>
          </p:cNvPr>
          <p:cNvCxnSpPr>
            <a:cxnSpLocks/>
          </p:cNvCxnSpPr>
          <p:nvPr/>
        </p:nvCxnSpPr>
        <p:spPr>
          <a:xfrm>
            <a:off x="6793669" y="1314450"/>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DDA309E-06FE-4036-845B-8AFD2BC92597}"/>
              </a:ext>
            </a:extLst>
          </p:cNvPr>
          <p:cNvCxnSpPr/>
          <p:nvPr/>
        </p:nvCxnSpPr>
        <p:spPr>
          <a:xfrm>
            <a:off x="5390026" y="1285314"/>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CC39491-F53C-4C64-A7A7-190A2BDD37B3}"/>
              </a:ext>
            </a:extLst>
          </p:cNvPr>
          <p:cNvCxnSpPr/>
          <p:nvPr/>
        </p:nvCxnSpPr>
        <p:spPr>
          <a:xfrm>
            <a:off x="1263402" y="1289721"/>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C078D11-338E-486F-B9DE-37114021305F}"/>
              </a:ext>
            </a:extLst>
          </p:cNvPr>
          <p:cNvSpPr txBox="1"/>
          <p:nvPr/>
        </p:nvSpPr>
        <p:spPr>
          <a:xfrm>
            <a:off x="1139442" y="1623934"/>
            <a:ext cx="1261820" cy="523220"/>
          </a:xfrm>
          <a:prstGeom prst="rect">
            <a:avLst/>
          </a:prstGeom>
          <a:noFill/>
        </p:spPr>
        <p:txBody>
          <a:bodyPr wrap="none" rtlCol="0">
            <a:spAutoFit/>
          </a:bodyPr>
          <a:lstStyle/>
          <a:p>
            <a:r>
              <a:rPr lang="sv-SE" sz="2800" dirty="0"/>
              <a:t>70 e.Kr.</a:t>
            </a:r>
          </a:p>
        </p:txBody>
      </p:sp>
      <p:cxnSp>
        <p:nvCxnSpPr>
          <p:cNvPr id="18" name="Straight Connector 17">
            <a:extLst>
              <a:ext uri="{FF2B5EF4-FFF2-40B4-BE49-F238E27FC236}">
                <a16:creationId xmlns:a16="http://schemas.microsoft.com/office/drawing/2014/main" id="{320FF5FB-AC17-472F-9D41-0160AEAC3227}"/>
              </a:ext>
            </a:extLst>
          </p:cNvPr>
          <p:cNvCxnSpPr/>
          <p:nvPr/>
        </p:nvCxnSpPr>
        <p:spPr>
          <a:xfrm>
            <a:off x="4498176" y="1314450"/>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56A788B-3C98-49DC-9C21-3C6AF47D39ED}"/>
              </a:ext>
            </a:extLst>
          </p:cNvPr>
          <p:cNvSpPr txBox="1"/>
          <p:nvPr/>
        </p:nvSpPr>
        <p:spPr>
          <a:xfrm>
            <a:off x="3809804" y="1623934"/>
            <a:ext cx="795411" cy="523220"/>
          </a:xfrm>
          <a:prstGeom prst="rect">
            <a:avLst/>
          </a:prstGeom>
          <a:noFill/>
        </p:spPr>
        <p:txBody>
          <a:bodyPr wrap="none" rtlCol="0">
            <a:spAutoFit/>
          </a:bodyPr>
          <a:lstStyle/>
          <a:p>
            <a:r>
              <a:rPr lang="sv-SE" sz="2800" dirty="0"/>
              <a:t>idag</a:t>
            </a:r>
          </a:p>
        </p:txBody>
      </p:sp>
      <p:sp>
        <p:nvSpPr>
          <p:cNvPr id="21" name="TextBox 20">
            <a:extLst>
              <a:ext uri="{FF2B5EF4-FFF2-40B4-BE49-F238E27FC236}">
                <a16:creationId xmlns:a16="http://schemas.microsoft.com/office/drawing/2014/main" id="{84CEEC2B-3B27-4413-B831-DF11B5368295}"/>
              </a:ext>
            </a:extLst>
          </p:cNvPr>
          <p:cNvSpPr txBox="1"/>
          <p:nvPr/>
        </p:nvSpPr>
        <p:spPr>
          <a:xfrm>
            <a:off x="5732760" y="1623934"/>
            <a:ext cx="986167" cy="523220"/>
          </a:xfrm>
          <a:prstGeom prst="rect">
            <a:avLst/>
          </a:prstGeom>
          <a:noFill/>
        </p:spPr>
        <p:txBody>
          <a:bodyPr wrap="none" rtlCol="0">
            <a:spAutoFit/>
          </a:bodyPr>
          <a:lstStyle/>
          <a:p>
            <a:r>
              <a:rPr lang="sv-SE" sz="2800" dirty="0"/>
              <a:t>3½ år</a:t>
            </a:r>
          </a:p>
        </p:txBody>
      </p:sp>
      <p:sp>
        <p:nvSpPr>
          <p:cNvPr id="22" name="TextBox 21">
            <a:extLst>
              <a:ext uri="{FF2B5EF4-FFF2-40B4-BE49-F238E27FC236}">
                <a16:creationId xmlns:a16="http://schemas.microsoft.com/office/drawing/2014/main" id="{D81A4545-D817-4E02-ACD3-E7E46253E978}"/>
              </a:ext>
            </a:extLst>
          </p:cNvPr>
          <p:cNvSpPr txBox="1"/>
          <p:nvPr/>
        </p:nvSpPr>
        <p:spPr>
          <a:xfrm>
            <a:off x="7156392" y="1623934"/>
            <a:ext cx="986167" cy="523220"/>
          </a:xfrm>
          <a:prstGeom prst="rect">
            <a:avLst/>
          </a:prstGeom>
          <a:noFill/>
        </p:spPr>
        <p:txBody>
          <a:bodyPr wrap="none" rtlCol="0">
            <a:spAutoFit/>
          </a:bodyPr>
          <a:lstStyle/>
          <a:p>
            <a:r>
              <a:rPr lang="sv-SE" sz="2800" dirty="0"/>
              <a:t>3½ år</a:t>
            </a:r>
          </a:p>
        </p:txBody>
      </p:sp>
      <p:sp>
        <p:nvSpPr>
          <p:cNvPr id="23" name="Rectangle 22">
            <a:extLst>
              <a:ext uri="{FF2B5EF4-FFF2-40B4-BE49-F238E27FC236}">
                <a16:creationId xmlns:a16="http://schemas.microsoft.com/office/drawing/2014/main" id="{B25C2D67-F74D-40F1-A0F4-6AB6AA919C12}"/>
              </a:ext>
            </a:extLst>
          </p:cNvPr>
          <p:cNvSpPr/>
          <p:nvPr/>
        </p:nvSpPr>
        <p:spPr>
          <a:xfrm>
            <a:off x="4585447" y="723892"/>
            <a:ext cx="3619481" cy="544041"/>
          </a:xfrm>
          <a:prstGeom prst="rect">
            <a:avLst/>
          </a:prstGeom>
          <a:gradFill flip="none" rotWithShape="1">
            <a:gsLst>
              <a:gs pos="30000">
                <a:schemeClr val="accent1"/>
              </a:gs>
              <a:gs pos="0">
                <a:schemeClr val="accent1">
                  <a:lumMod val="5000"/>
                  <a:lumOff val="95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a:t>Romarriket</a:t>
            </a:r>
          </a:p>
        </p:txBody>
      </p:sp>
      <p:sp>
        <p:nvSpPr>
          <p:cNvPr id="36" name="Rectangle 35">
            <a:extLst>
              <a:ext uri="{FF2B5EF4-FFF2-40B4-BE49-F238E27FC236}">
                <a16:creationId xmlns:a16="http://schemas.microsoft.com/office/drawing/2014/main" id="{8D6C29E2-8CEC-433C-BD99-F9397C9B9165}"/>
              </a:ext>
            </a:extLst>
          </p:cNvPr>
          <p:cNvSpPr/>
          <p:nvPr/>
        </p:nvSpPr>
        <p:spPr>
          <a:xfrm>
            <a:off x="8278914" y="725585"/>
            <a:ext cx="2691607" cy="544041"/>
          </a:xfrm>
          <a:prstGeom prst="rect">
            <a:avLst/>
          </a:prstGeom>
          <a:gradFill flip="none" rotWithShape="1">
            <a:gsLst>
              <a:gs pos="30000">
                <a:schemeClr val="accent1"/>
              </a:gs>
              <a:gs pos="0">
                <a:schemeClr val="accent1">
                  <a:lumMod val="5000"/>
                  <a:lumOff val="95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a:t>Guds rike</a:t>
            </a:r>
          </a:p>
        </p:txBody>
      </p:sp>
      <p:sp>
        <p:nvSpPr>
          <p:cNvPr id="38" name="TextBox 37">
            <a:extLst>
              <a:ext uri="{FF2B5EF4-FFF2-40B4-BE49-F238E27FC236}">
                <a16:creationId xmlns:a16="http://schemas.microsoft.com/office/drawing/2014/main" id="{23EEE19F-A881-403A-8595-4907D5DB1E54}"/>
              </a:ext>
            </a:extLst>
          </p:cNvPr>
          <p:cNvSpPr txBox="1"/>
          <p:nvPr/>
        </p:nvSpPr>
        <p:spPr>
          <a:xfrm>
            <a:off x="1835930" y="265484"/>
            <a:ext cx="1919372" cy="954107"/>
          </a:xfrm>
          <a:prstGeom prst="rect">
            <a:avLst/>
          </a:prstGeom>
          <a:noFill/>
        </p:spPr>
        <p:txBody>
          <a:bodyPr wrap="none" rtlCol="0">
            <a:spAutoFit/>
          </a:bodyPr>
          <a:lstStyle/>
          <a:p>
            <a:r>
              <a:rPr lang="sv-SE" sz="2800" dirty="0"/>
              <a:t>tidsluckan =</a:t>
            </a:r>
          </a:p>
          <a:p>
            <a:r>
              <a:rPr lang="sv-SE" sz="2800" dirty="0"/>
              <a:t>nådetiden</a:t>
            </a:r>
          </a:p>
        </p:txBody>
      </p:sp>
      <p:sp>
        <p:nvSpPr>
          <p:cNvPr id="65" name="Rectangle: Rounded Corners 64">
            <a:extLst>
              <a:ext uri="{FF2B5EF4-FFF2-40B4-BE49-F238E27FC236}">
                <a16:creationId xmlns:a16="http://schemas.microsoft.com/office/drawing/2014/main" id="{3468BBD8-A320-498D-81D6-BE708B8DA485}"/>
              </a:ext>
            </a:extLst>
          </p:cNvPr>
          <p:cNvSpPr/>
          <p:nvPr/>
        </p:nvSpPr>
        <p:spPr>
          <a:xfrm>
            <a:off x="439777" y="3467466"/>
            <a:ext cx="11406773" cy="30552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buFont typeface="Arial" panose="020B0604020202020204" pitchFamily="34" charset="0"/>
              <a:buChar char="•"/>
              <a:tabLst>
                <a:tab pos="10042525" algn="r"/>
              </a:tabLst>
            </a:pPr>
            <a:r>
              <a:rPr lang="sv-SE" sz="2800" dirty="0"/>
              <a:t>Korsfästelsen och uppståndelsen	</a:t>
            </a:r>
          </a:p>
          <a:p>
            <a:pPr marL="457200" indent="-457200">
              <a:buFont typeface="Arial" panose="020B0604020202020204" pitchFamily="34" charset="0"/>
              <a:buChar char="•"/>
              <a:tabLst>
                <a:tab pos="10042525" algn="r"/>
              </a:tabLst>
            </a:pPr>
            <a:r>
              <a:rPr lang="sv-SE" sz="2800" dirty="0"/>
              <a:t>Startpunkt för nådetiden	</a:t>
            </a:r>
          </a:p>
          <a:p>
            <a:pPr marL="457200" indent="-457200">
              <a:buFont typeface="Arial" panose="020B0604020202020204" pitchFamily="34" charset="0"/>
              <a:buChar char="•"/>
              <a:tabLst>
                <a:tab pos="10042525" algn="r"/>
              </a:tabLst>
            </a:pPr>
            <a:r>
              <a:rPr lang="sv-SE" sz="2800" dirty="0"/>
              <a:t>Nationen Israel i förstockelse </a:t>
            </a:r>
          </a:p>
          <a:p>
            <a:pPr marL="457200" indent="-457200">
              <a:buFont typeface="Arial" panose="020B0604020202020204" pitchFamily="34" charset="0"/>
              <a:buChar char="•"/>
              <a:tabLst>
                <a:tab pos="10042525" algn="r"/>
              </a:tabLst>
            </a:pPr>
            <a:endParaRPr lang="sv-SE" sz="2800" dirty="0"/>
          </a:p>
          <a:p>
            <a:pPr>
              <a:tabLst>
                <a:tab pos="10042525" algn="r"/>
              </a:tabLst>
            </a:pPr>
            <a:endParaRPr lang="sv-SE" sz="2800" dirty="0"/>
          </a:p>
          <a:p>
            <a:pPr>
              <a:tabLst>
                <a:tab pos="10042525" algn="r"/>
              </a:tabLst>
            </a:pPr>
            <a:r>
              <a:rPr lang="sv-SE" sz="2800" dirty="0"/>
              <a:t>[Rom 11]</a:t>
            </a:r>
          </a:p>
        </p:txBody>
      </p:sp>
      <p:sp>
        <p:nvSpPr>
          <p:cNvPr id="66" name="Arrow: Down 65">
            <a:extLst>
              <a:ext uri="{FF2B5EF4-FFF2-40B4-BE49-F238E27FC236}">
                <a16:creationId xmlns:a16="http://schemas.microsoft.com/office/drawing/2014/main" id="{D69BAE5E-00AB-4E2A-8F29-BBFA2EF24C9A}"/>
              </a:ext>
            </a:extLst>
          </p:cNvPr>
          <p:cNvSpPr/>
          <p:nvPr/>
        </p:nvSpPr>
        <p:spPr>
          <a:xfrm flipV="1">
            <a:off x="333354" y="2144618"/>
            <a:ext cx="484632" cy="97840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677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FC3FAB8-3650-4805-B113-78C2425CC31B}"/>
              </a:ext>
            </a:extLst>
          </p:cNvPr>
          <p:cNvCxnSpPr>
            <a:cxnSpLocks/>
          </p:cNvCxnSpPr>
          <p:nvPr/>
        </p:nvCxnSpPr>
        <p:spPr>
          <a:xfrm>
            <a:off x="5390026" y="1499347"/>
            <a:ext cx="5580495" cy="16808"/>
          </a:xfrm>
          <a:prstGeom prst="line">
            <a:avLst/>
          </a:prstGeom>
          <a:ln w="127000">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58D3D8A-B381-4799-B441-6015336E1777}"/>
              </a:ext>
            </a:extLst>
          </p:cNvPr>
          <p:cNvCxnSpPr>
            <a:cxnSpLocks/>
          </p:cNvCxnSpPr>
          <p:nvPr/>
        </p:nvCxnSpPr>
        <p:spPr>
          <a:xfrm>
            <a:off x="589280" y="1499347"/>
            <a:ext cx="4776097" cy="0"/>
          </a:xfrm>
          <a:prstGeom prst="line">
            <a:avLst/>
          </a:prstGeom>
          <a:ln w="127000">
            <a:prstDash val="sysDot"/>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10FC46D-D112-479D-9598-D5FE91BED9C3}"/>
              </a:ext>
            </a:extLst>
          </p:cNvPr>
          <p:cNvCxnSpPr/>
          <p:nvPr/>
        </p:nvCxnSpPr>
        <p:spPr>
          <a:xfrm>
            <a:off x="8204935" y="1317812"/>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2242A9D-326F-48A2-BDA8-E1CBBB73D9E4}"/>
              </a:ext>
            </a:extLst>
          </p:cNvPr>
          <p:cNvCxnSpPr/>
          <p:nvPr/>
        </p:nvCxnSpPr>
        <p:spPr>
          <a:xfrm>
            <a:off x="589280" y="1289721"/>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CE11A42-D8DA-4FEA-81B9-B1FFAE58BB2C}"/>
              </a:ext>
            </a:extLst>
          </p:cNvPr>
          <p:cNvCxnSpPr>
            <a:cxnSpLocks/>
          </p:cNvCxnSpPr>
          <p:nvPr/>
        </p:nvCxnSpPr>
        <p:spPr>
          <a:xfrm>
            <a:off x="6793669" y="1314450"/>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DDA309E-06FE-4036-845B-8AFD2BC92597}"/>
              </a:ext>
            </a:extLst>
          </p:cNvPr>
          <p:cNvCxnSpPr/>
          <p:nvPr/>
        </p:nvCxnSpPr>
        <p:spPr>
          <a:xfrm>
            <a:off x="5390026" y="1285314"/>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CC39491-F53C-4C64-A7A7-190A2BDD37B3}"/>
              </a:ext>
            </a:extLst>
          </p:cNvPr>
          <p:cNvCxnSpPr/>
          <p:nvPr/>
        </p:nvCxnSpPr>
        <p:spPr>
          <a:xfrm>
            <a:off x="1263402" y="1289721"/>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C078D11-338E-486F-B9DE-37114021305F}"/>
              </a:ext>
            </a:extLst>
          </p:cNvPr>
          <p:cNvSpPr txBox="1"/>
          <p:nvPr/>
        </p:nvSpPr>
        <p:spPr>
          <a:xfrm>
            <a:off x="1139442" y="1623934"/>
            <a:ext cx="1261820" cy="523220"/>
          </a:xfrm>
          <a:prstGeom prst="rect">
            <a:avLst/>
          </a:prstGeom>
          <a:noFill/>
        </p:spPr>
        <p:txBody>
          <a:bodyPr wrap="none" rtlCol="0">
            <a:spAutoFit/>
          </a:bodyPr>
          <a:lstStyle/>
          <a:p>
            <a:r>
              <a:rPr lang="sv-SE" sz="2800" dirty="0"/>
              <a:t>70 e.Kr.</a:t>
            </a:r>
          </a:p>
        </p:txBody>
      </p:sp>
      <p:cxnSp>
        <p:nvCxnSpPr>
          <p:cNvPr id="18" name="Straight Connector 17">
            <a:extLst>
              <a:ext uri="{FF2B5EF4-FFF2-40B4-BE49-F238E27FC236}">
                <a16:creationId xmlns:a16="http://schemas.microsoft.com/office/drawing/2014/main" id="{320FF5FB-AC17-472F-9D41-0160AEAC3227}"/>
              </a:ext>
            </a:extLst>
          </p:cNvPr>
          <p:cNvCxnSpPr/>
          <p:nvPr/>
        </p:nvCxnSpPr>
        <p:spPr>
          <a:xfrm>
            <a:off x="4498176" y="1314450"/>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56A788B-3C98-49DC-9C21-3C6AF47D39ED}"/>
              </a:ext>
            </a:extLst>
          </p:cNvPr>
          <p:cNvSpPr txBox="1"/>
          <p:nvPr/>
        </p:nvSpPr>
        <p:spPr>
          <a:xfrm>
            <a:off x="3809804" y="1623934"/>
            <a:ext cx="795411" cy="523220"/>
          </a:xfrm>
          <a:prstGeom prst="rect">
            <a:avLst/>
          </a:prstGeom>
          <a:noFill/>
        </p:spPr>
        <p:txBody>
          <a:bodyPr wrap="none" rtlCol="0">
            <a:spAutoFit/>
          </a:bodyPr>
          <a:lstStyle/>
          <a:p>
            <a:r>
              <a:rPr lang="sv-SE" sz="2800" dirty="0"/>
              <a:t>idag</a:t>
            </a:r>
          </a:p>
        </p:txBody>
      </p:sp>
      <p:sp>
        <p:nvSpPr>
          <p:cNvPr id="21" name="TextBox 20">
            <a:extLst>
              <a:ext uri="{FF2B5EF4-FFF2-40B4-BE49-F238E27FC236}">
                <a16:creationId xmlns:a16="http://schemas.microsoft.com/office/drawing/2014/main" id="{84CEEC2B-3B27-4413-B831-DF11B5368295}"/>
              </a:ext>
            </a:extLst>
          </p:cNvPr>
          <p:cNvSpPr txBox="1"/>
          <p:nvPr/>
        </p:nvSpPr>
        <p:spPr>
          <a:xfrm>
            <a:off x="5732760" y="1623934"/>
            <a:ext cx="986167" cy="523220"/>
          </a:xfrm>
          <a:prstGeom prst="rect">
            <a:avLst/>
          </a:prstGeom>
          <a:noFill/>
        </p:spPr>
        <p:txBody>
          <a:bodyPr wrap="none" rtlCol="0">
            <a:spAutoFit/>
          </a:bodyPr>
          <a:lstStyle/>
          <a:p>
            <a:r>
              <a:rPr lang="sv-SE" sz="2800" dirty="0"/>
              <a:t>3½ år</a:t>
            </a:r>
          </a:p>
        </p:txBody>
      </p:sp>
      <p:sp>
        <p:nvSpPr>
          <p:cNvPr id="22" name="TextBox 21">
            <a:extLst>
              <a:ext uri="{FF2B5EF4-FFF2-40B4-BE49-F238E27FC236}">
                <a16:creationId xmlns:a16="http://schemas.microsoft.com/office/drawing/2014/main" id="{D81A4545-D817-4E02-ACD3-E7E46253E978}"/>
              </a:ext>
            </a:extLst>
          </p:cNvPr>
          <p:cNvSpPr txBox="1"/>
          <p:nvPr/>
        </p:nvSpPr>
        <p:spPr>
          <a:xfrm>
            <a:off x="7156392" y="1623934"/>
            <a:ext cx="986167" cy="523220"/>
          </a:xfrm>
          <a:prstGeom prst="rect">
            <a:avLst/>
          </a:prstGeom>
          <a:noFill/>
        </p:spPr>
        <p:txBody>
          <a:bodyPr wrap="none" rtlCol="0">
            <a:spAutoFit/>
          </a:bodyPr>
          <a:lstStyle/>
          <a:p>
            <a:r>
              <a:rPr lang="sv-SE" sz="2800" dirty="0"/>
              <a:t>3½ år</a:t>
            </a:r>
          </a:p>
        </p:txBody>
      </p:sp>
      <p:sp>
        <p:nvSpPr>
          <p:cNvPr id="23" name="Rectangle 22">
            <a:extLst>
              <a:ext uri="{FF2B5EF4-FFF2-40B4-BE49-F238E27FC236}">
                <a16:creationId xmlns:a16="http://schemas.microsoft.com/office/drawing/2014/main" id="{B25C2D67-F74D-40F1-A0F4-6AB6AA919C12}"/>
              </a:ext>
            </a:extLst>
          </p:cNvPr>
          <p:cNvSpPr/>
          <p:nvPr/>
        </p:nvSpPr>
        <p:spPr>
          <a:xfrm>
            <a:off x="4585447" y="723892"/>
            <a:ext cx="3619481" cy="544041"/>
          </a:xfrm>
          <a:prstGeom prst="rect">
            <a:avLst/>
          </a:prstGeom>
          <a:gradFill flip="none" rotWithShape="1">
            <a:gsLst>
              <a:gs pos="30000">
                <a:schemeClr val="accent1"/>
              </a:gs>
              <a:gs pos="0">
                <a:schemeClr val="accent1">
                  <a:lumMod val="5000"/>
                  <a:lumOff val="95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a:t>Romarriket</a:t>
            </a:r>
          </a:p>
        </p:txBody>
      </p:sp>
      <p:sp>
        <p:nvSpPr>
          <p:cNvPr id="36" name="Rectangle 35">
            <a:extLst>
              <a:ext uri="{FF2B5EF4-FFF2-40B4-BE49-F238E27FC236}">
                <a16:creationId xmlns:a16="http://schemas.microsoft.com/office/drawing/2014/main" id="{8D6C29E2-8CEC-433C-BD99-F9397C9B9165}"/>
              </a:ext>
            </a:extLst>
          </p:cNvPr>
          <p:cNvSpPr/>
          <p:nvPr/>
        </p:nvSpPr>
        <p:spPr>
          <a:xfrm>
            <a:off x="8278914" y="725585"/>
            <a:ext cx="2691607" cy="544041"/>
          </a:xfrm>
          <a:prstGeom prst="rect">
            <a:avLst/>
          </a:prstGeom>
          <a:gradFill flip="none" rotWithShape="1">
            <a:gsLst>
              <a:gs pos="30000">
                <a:schemeClr val="accent1"/>
              </a:gs>
              <a:gs pos="0">
                <a:schemeClr val="accent1">
                  <a:lumMod val="5000"/>
                  <a:lumOff val="95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a:t>Guds rike</a:t>
            </a:r>
          </a:p>
        </p:txBody>
      </p:sp>
      <p:sp>
        <p:nvSpPr>
          <p:cNvPr id="38" name="TextBox 37">
            <a:extLst>
              <a:ext uri="{FF2B5EF4-FFF2-40B4-BE49-F238E27FC236}">
                <a16:creationId xmlns:a16="http://schemas.microsoft.com/office/drawing/2014/main" id="{23EEE19F-A881-403A-8595-4907D5DB1E54}"/>
              </a:ext>
            </a:extLst>
          </p:cNvPr>
          <p:cNvSpPr txBox="1"/>
          <p:nvPr/>
        </p:nvSpPr>
        <p:spPr>
          <a:xfrm>
            <a:off x="1713090" y="707079"/>
            <a:ext cx="1668727" cy="523220"/>
          </a:xfrm>
          <a:prstGeom prst="rect">
            <a:avLst/>
          </a:prstGeom>
          <a:noFill/>
        </p:spPr>
        <p:txBody>
          <a:bodyPr wrap="none" rtlCol="0">
            <a:spAutoFit/>
          </a:bodyPr>
          <a:lstStyle/>
          <a:p>
            <a:r>
              <a:rPr lang="sv-SE" sz="2800"/>
              <a:t>nådetiden</a:t>
            </a:r>
          </a:p>
        </p:txBody>
      </p:sp>
      <p:sp>
        <p:nvSpPr>
          <p:cNvPr id="65" name="Rectangle: Rounded Corners 64">
            <a:extLst>
              <a:ext uri="{FF2B5EF4-FFF2-40B4-BE49-F238E27FC236}">
                <a16:creationId xmlns:a16="http://schemas.microsoft.com/office/drawing/2014/main" id="{3468BBD8-A320-498D-81D6-BE708B8DA485}"/>
              </a:ext>
            </a:extLst>
          </p:cNvPr>
          <p:cNvSpPr/>
          <p:nvPr/>
        </p:nvSpPr>
        <p:spPr>
          <a:xfrm>
            <a:off x="439777" y="3467466"/>
            <a:ext cx="11406773" cy="30552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buFont typeface="Arial" panose="020B0604020202020204" pitchFamily="34" charset="0"/>
              <a:buChar char="•"/>
            </a:pPr>
            <a:r>
              <a:rPr lang="sv-SE" sz="2800" dirty="0"/>
              <a:t>Jerusalem och templet förstörs</a:t>
            </a:r>
          </a:p>
        </p:txBody>
      </p:sp>
      <p:sp>
        <p:nvSpPr>
          <p:cNvPr id="66" name="Arrow: Down 65">
            <a:extLst>
              <a:ext uri="{FF2B5EF4-FFF2-40B4-BE49-F238E27FC236}">
                <a16:creationId xmlns:a16="http://schemas.microsoft.com/office/drawing/2014/main" id="{D69BAE5E-00AB-4E2A-8F29-BBFA2EF24C9A}"/>
              </a:ext>
            </a:extLst>
          </p:cNvPr>
          <p:cNvSpPr/>
          <p:nvPr/>
        </p:nvSpPr>
        <p:spPr>
          <a:xfrm flipV="1">
            <a:off x="1044554" y="2144618"/>
            <a:ext cx="484632" cy="97840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3581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FC3FAB8-3650-4805-B113-78C2425CC31B}"/>
              </a:ext>
            </a:extLst>
          </p:cNvPr>
          <p:cNvCxnSpPr>
            <a:cxnSpLocks/>
          </p:cNvCxnSpPr>
          <p:nvPr/>
        </p:nvCxnSpPr>
        <p:spPr>
          <a:xfrm>
            <a:off x="5390026" y="1499347"/>
            <a:ext cx="5580495" cy="16808"/>
          </a:xfrm>
          <a:prstGeom prst="line">
            <a:avLst/>
          </a:prstGeom>
          <a:ln w="127000">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58D3D8A-B381-4799-B441-6015336E1777}"/>
              </a:ext>
            </a:extLst>
          </p:cNvPr>
          <p:cNvCxnSpPr>
            <a:cxnSpLocks/>
          </p:cNvCxnSpPr>
          <p:nvPr/>
        </p:nvCxnSpPr>
        <p:spPr>
          <a:xfrm>
            <a:off x="589280" y="1499347"/>
            <a:ext cx="4776097" cy="0"/>
          </a:xfrm>
          <a:prstGeom prst="line">
            <a:avLst/>
          </a:prstGeom>
          <a:ln w="127000">
            <a:prstDash val="sysDot"/>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10FC46D-D112-479D-9598-D5FE91BED9C3}"/>
              </a:ext>
            </a:extLst>
          </p:cNvPr>
          <p:cNvCxnSpPr/>
          <p:nvPr/>
        </p:nvCxnSpPr>
        <p:spPr>
          <a:xfrm>
            <a:off x="8204935" y="1317812"/>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2242A9D-326F-48A2-BDA8-E1CBBB73D9E4}"/>
              </a:ext>
            </a:extLst>
          </p:cNvPr>
          <p:cNvCxnSpPr/>
          <p:nvPr/>
        </p:nvCxnSpPr>
        <p:spPr>
          <a:xfrm>
            <a:off x="589280" y="1289721"/>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CE11A42-D8DA-4FEA-81B9-B1FFAE58BB2C}"/>
              </a:ext>
            </a:extLst>
          </p:cNvPr>
          <p:cNvCxnSpPr>
            <a:cxnSpLocks/>
          </p:cNvCxnSpPr>
          <p:nvPr/>
        </p:nvCxnSpPr>
        <p:spPr>
          <a:xfrm>
            <a:off x="6793669" y="1314450"/>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DDA309E-06FE-4036-845B-8AFD2BC92597}"/>
              </a:ext>
            </a:extLst>
          </p:cNvPr>
          <p:cNvCxnSpPr/>
          <p:nvPr/>
        </p:nvCxnSpPr>
        <p:spPr>
          <a:xfrm>
            <a:off x="5390026" y="1285314"/>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CC39491-F53C-4C64-A7A7-190A2BDD37B3}"/>
              </a:ext>
            </a:extLst>
          </p:cNvPr>
          <p:cNvCxnSpPr/>
          <p:nvPr/>
        </p:nvCxnSpPr>
        <p:spPr>
          <a:xfrm>
            <a:off x="1263402" y="1289721"/>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C078D11-338E-486F-B9DE-37114021305F}"/>
              </a:ext>
            </a:extLst>
          </p:cNvPr>
          <p:cNvSpPr txBox="1"/>
          <p:nvPr/>
        </p:nvSpPr>
        <p:spPr>
          <a:xfrm>
            <a:off x="1139442" y="1623934"/>
            <a:ext cx="1261820" cy="523220"/>
          </a:xfrm>
          <a:prstGeom prst="rect">
            <a:avLst/>
          </a:prstGeom>
          <a:noFill/>
        </p:spPr>
        <p:txBody>
          <a:bodyPr wrap="none" rtlCol="0">
            <a:spAutoFit/>
          </a:bodyPr>
          <a:lstStyle/>
          <a:p>
            <a:r>
              <a:rPr lang="sv-SE" sz="2800" dirty="0"/>
              <a:t>70 e.Kr.</a:t>
            </a:r>
          </a:p>
        </p:txBody>
      </p:sp>
      <p:cxnSp>
        <p:nvCxnSpPr>
          <p:cNvPr id="18" name="Straight Connector 17">
            <a:extLst>
              <a:ext uri="{FF2B5EF4-FFF2-40B4-BE49-F238E27FC236}">
                <a16:creationId xmlns:a16="http://schemas.microsoft.com/office/drawing/2014/main" id="{320FF5FB-AC17-472F-9D41-0160AEAC3227}"/>
              </a:ext>
            </a:extLst>
          </p:cNvPr>
          <p:cNvCxnSpPr/>
          <p:nvPr/>
        </p:nvCxnSpPr>
        <p:spPr>
          <a:xfrm>
            <a:off x="4498176" y="1314450"/>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56A788B-3C98-49DC-9C21-3C6AF47D39ED}"/>
              </a:ext>
            </a:extLst>
          </p:cNvPr>
          <p:cNvSpPr txBox="1"/>
          <p:nvPr/>
        </p:nvSpPr>
        <p:spPr>
          <a:xfrm>
            <a:off x="3809804" y="1623934"/>
            <a:ext cx="795411" cy="523220"/>
          </a:xfrm>
          <a:prstGeom prst="rect">
            <a:avLst/>
          </a:prstGeom>
          <a:noFill/>
        </p:spPr>
        <p:txBody>
          <a:bodyPr wrap="none" rtlCol="0">
            <a:spAutoFit/>
          </a:bodyPr>
          <a:lstStyle/>
          <a:p>
            <a:r>
              <a:rPr lang="sv-SE" sz="2800" dirty="0"/>
              <a:t>idag</a:t>
            </a:r>
          </a:p>
        </p:txBody>
      </p:sp>
      <p:sp>
        <p:nvSpPr>
          <p:cNvPr id="21" name="TextBox 20">
            <a:extLst>
              <a:ext uri="{FF2B5EF4-FFF2-40B4-BE49-F238E27FC236}">
                <a16:creationId xmlns:a16="http://schemas.microsoft.com/office/drawing/2014/main" id="{84CEEC2B-3B27-4413-B831-DF11B5368295}"/>
              </a:ext>
            </a:extLst>
          </p:cNvPr>
          <p:cNvSpPr txBox="1"/>
          <p:nvPr/>
        </p:nvSpPr>
        <p:spPr>
          <a:xfrm>
            <a:off x="5732760" y="1623934"/>
            <a:ext cx="986167" cy="523220"/>
          </a:xfrm>
          <a:prstGeom prst="rect">
            <a:avLst/>
          </a:prstGeom>
          <a:noFill/>
        </p:spPr>
        <p:txBody>
          <a:bodyPr wrap="none" rtlCol="0">
            <a:spAutoFit/>
          </a:bodyPr>
          <a:lstStyle/>
          <a:p>
            <a:r>
              <a:rPr lang="sv-SE" sz="2800" dirty="0"/>
              <a:t>3½ år</a:t>
            </a:r>
          </a:p>
        </p:txBody>
      </p:sp>
      <p:sp>
        <p:nvSpPr>
          <p:cNvPr id="22" name="TextBox 21">
            <a:extLst>
              <a:ext uri="{FF2B5EF4-FFF2-40B4-BE49-F238E27FC236}">
                <a16:creationId xmlns:a16="http://schemas.microsoft.com/office/drawing/2014/main" id="{D81A4545-D817-4E02-ACD3-E7E46253E978}"/>
              </a:ext>
            </a:extLst>
          </p:cNvPr>
          <p:cNvSpPr txBox="1"/>
          <p:nvPr/>
        </p:nvSpPr>
        <p:spPr>
          <a:xfrm>
            <a:off x="7156392" y="1623934"/>
            <a:ext cx="986167" cy="523220"/>
          </a:xfrm>
          <a:prstGeom prst="rect">
            <a:avLst/>
          </a:prstGeom>
          <a:noFill/>
        </p:spPr>
        <p:txBody>
          <a:bodyPr wrap="none" rtlCol="0">
            <a:spAutoFit/>
          </a:bodyPr>
          <a:lstStyle/>
          <a:p>
            <a:r>
              <a:rPr lang="sv-SE" sz="2800" dirty="0"/>
              <a:t>3½ år</a:t>
            </a:r>
          </a:p>
        </p:txBody>
      </p:sp>
      <p:sp>
        <p:nvSpPr>
          <p:cNvPr id="23" name="Rectangle 22">
            <a:extLst>
              <a:ext uri="{FF2B5EF4-FFF2-40B4-BE49-F238E27FC236}">
                <a16:creationId xmlns:a16="http://schemas.microsoft.com/office/drawing/2014/main" id="{B25C2D67-F74D-40F1-A0F4-6AB6AA919C12}"/>
              </a:ext>
            </a:extLst>
          </p:cNvPr>
          <p:cNvSpPr/>
          <p:nvPr/>
        </p:nvSpPr>
        <p:spPr>
          <a:xfrm>
            <a:off x="4585447" y="723892"/>
            <a:ext cx="3619481" cy="544041"/>
          </a:xfrm>
          <a:prstGeom prst="rect">
            <a:avLst/>
          </a:prstGeom>
          <a:gradFill flip="none" rotWithShape="1">
            <a:gsLst>
              <a:gs pos="30000">
                <a:schemeClr val="accent1"/>
              </a:gs>
              <a:gs pos="0">
                <a:schemeClr val="accent1">
                  <a:lumMod val="5000"/>
                  <a:lumOff val="95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a:t>Romarriket</a:t>
            </a:r>
          </a:p>
        </p:txBody>
      </p:sp>
      <p:sp>
        <p:nvSpPr>
          <p:cNvPr id="36" name="Rectangle 35">
            <a:extLst>
              <a:ext uri="{FF2B5EF4-FFF2-40B4-BE49-F238E27FC236}">
                <a16:creationId xmlns:a16="http://schemas.microsoft.com/office/drawing/2014/main" id="{8D6C29E2-8CEC-433C-BD99-F9397C9B9165}"/>
              </a:ext>
            </a:extLst>
          </p:cNvPr>
          <p:cNvSpPr/>
          <p:nvPr/>
        </p:nvSpPr>
        <p:spPr>
          <a:xfrm>
            <a:off x="8278914" y="725585"/>
            <a:ext cx="2691607" cy="544041"/>
          </a:xfrm>
          <a:prstGeom prst="rect">
            <a:avLst/>
          </a:prstGeom>
          <a:gradFill flip="none" rotWithShape="1">
            <a:gsLst>
              <a:gs pos="30000">
                <a:schemeClr val="accent1"/>
              </a:gs>
              <a:gs pos="0">
                <a:schemeClr val="accent1">
                  <a:lumMod val="5000"/>
                  <a:lumOff val="95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a:t>Guds rike</a:t>
            </a:r>
          </a:p>
        </p:txBody>
      </p:sp>
      <p:sp>
        <p:nvSpPr>
          <p:cNvPr id="38" name="TextBox 37">
            <a:extLst>
              <a:ext uri="{FF2B5EF4-FFF2-40B4-BE49-F238E27FC236}">
                <a16:creationId xmlns:a16="http://schemas.microsoft.com/office/drawing/2014/main" id="{23EEE19F-A881-403A-8595-4907D5DB1E54}"/>
              </a:ext>
            </a:extLst>
          </p:cNvPr>
          <p:cNvSpPr txBox="1"/>
          <p:nvPr/>
        </p:nvSpPr>
        <p:spPr>
          <a:xfrm>
            <a:off x="1713090" y="707079"/>
            <a:ext cx="1668727" cy="523220"/>
          </a:xfrm>
          <a:prstGeom prst="rect">
            <a:avLst/>
          </a:prstGeom>
          <a:noFill/>
        </p:spPr>
        <p:txBody>
          <a:bodyPr wrap="none" rtlCol="0">
            <a:spAutoFit/>
          </a:bodyPr>
          <a:lstStyle/>
          <a:p>
            <a:r>
              <a:rPr lang="sv-SE" sz="2800"/>
              <a:t>nådetiden</a:t>
            </a:r>
          </a:p>
        </p:txBody>
      </p:sp>
      <p:sp>
        <p:nvSpPr>
          <p:cNvPr id="65" name="Rectangle: Rounded Corners 64">
            <a:extLst>
              <a:ext uri="{FF2B5EF4-FFF2-40B4-BE49-F238E27FC236}">
                <a16:creationId xmlns:a16="http://schemas.microsoft.com/office/drawing/2014/main" id="{3468BBD8-A320-498D-81D6-BE708B8DA485}"/>
              </a:ext>
            </a:extLst>
          </p:cNvPr>
          <p:cNvSpPr/>
          <p:nvPr/>
        </p:nvSpPr>
        <p:spPr>
          <a:xfrm>
            <a:off x="439777" y="3467466"/>
            <a:ext cx="11406773" cy="30552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buFont typeface="Arial" panose="020B0604020202020204" pitchFamily="34" charset="0"/>
              <a:buChar char="•"/>
            </a:pPr>
            <a:r>
              <a:rPr lang="sv-SE" sz="2800"/>
              <a:t>Jerusalem byggs upp</a:t>
            </a:r>
            <a:endParaRPr lang="sv-SE" sz="2800" dirty="0"/>
          </a:p>
        </p:txBody>
      </p:sp>
      <p:sp>
        <p:nvSpPr>
          <p:cNvPr id="66" name="Arrow: Down 65">
            <a:extLst>
              <a:ext uri="{FF2B5EF4-FFF2-40B4-BE49-F238E27FC236}">
                <a16:creationId xmlns:a16="http://schemas.microsoft.com/office/drawing/2014/main" id="{D69BAE5E-00AB-4E2A-8F29-BBFA2EF24C9A}"/>
              </a:ext>
            </a:extLst>
          </p:cNvPr>
          <p:cNvSpPr/>
          <p:nvPr/>
        </p:nvSpPr>
        <p:spPr>
          <a:xfrm flipV="1">
            <a:off x="3543914" y="2144618"/>
            <a:ext cx="484632" cy="97840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5054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FC3FAB8-3650-4805-B113-78C2425CC31B}"/>
              </a:ext>
            </a:extLst>
          </p:cNvPr>
          <p:cNvCxnSpPr>
            <a:cxnSpLocks/>
          </p:cNvCxnSpPr>
          <p:nvPr/>
        </p:nvCxnSpPr>
        <p:spPr>
          <a:xfrm>
            <a:off x="5390026" y="1499347"/>
            <a:ext cx="5580495" cy="16808"/>
          </a:xfrm>
          <a:prstGeom prst="line">
            <a:avLst/>
          </a:prstGeom>
          <a:ln w="127000">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58D3D8A-B381-4799-B441-6015336E1777}"/>
              </a:ext>
            </a:extLst>
          </p:cNvPr>
          <p:cNvCxnSpPr>
            <a:cxnSpLocks/>
          </p:cNvCxnSpPr>
          <p:nvPr/>
        </p:nvCxnSpPr>
        <p:spPr>
          <a:xfrm>
            <a:off x="589280" y="1499347"/>
            <a:ext cx="4776097" cy="0"/>
          </a:xfrm>
          <a:prstGeom prst="line">
            <a:avLst/>
          </a:prstGeom>
          <a:ln w="127000">
            <a:prstDash val="sysDot"/>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10FC46D-D112-479D-9598-D5FE91BED9C3}"/>
              </a:ext>
            </a:extLst>
          </p:cNvPr>
          <p:cNvCxnSpPr/>
          <p:nvPr/>
        </p:nvCxnSpPr>
        <p:spPr>
          <a:xfrm>
            <a:off x="8204935" y="1317812"/>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2242A9D-326F-48A2-BDA8-E1CBBB73D9E4}"/>
              </a:ext>
            </a:extLst>
          </p:cNvPr>
          <p:cNvCxnSpPr/>
          <p:nvPr/>
        </p:nvCxnSpPr>
        <p:spPr>
          <a:xfrm>
            <a:off x="589280" y="1289721"/>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CE11A42-D8DA-4FEA-81B9-B1FFAE58BB2C}"/>
              </a:ext>
            </a:extLst>
          </p:cNvPr>
          <p:cNvCxnSpPr>
            <a:cxnSpLocks/>
          </p:cNvCxnSpPr>
          <p:nvPr/>
        </p:nvCxnSpPr>
        <p:spPr>
          <a:xfrm>
            <a:off x="6793669" y="1314450"/>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DDA309E-06FE-4036-845B-8AFD2BC92597}"/>
              </a:ext>
            </a:extLst>
          </p:cNvPr>
          <p:cNvCxnSpPr/>
          <p:nvPr/>
        </p:nvCxnSpPr>
        <p:spPr>
          <a:xfrm>
            <a:off x="5390026" y="1285314"/>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CC39491-F53C-4C64-A7A7-190A2BDD37B3}"/>
              </a:ext>
            </a:extLst>
          </p:cNvPr>
          <p:cNvCxnSpPr/>
          <p:nvPr/>
        </p:nvCxnSpPr>
        <p:spPr>
          <a:xfrm>
            <a:off x="1263402" y="1289721"/>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C078D11-338E-486F-B9DE-37114021305F}"/>
              </a:ext>
            </a:extLst>
          </p:cNvPr>
          <p:cNvSpPr txBox="1"/>
          <p:nvPr/>
        </p:nvSpPr>
        <p:spPr>
          <a:xfrm>
            <a:off x="1139442" y="1623934"/>
            <a:ext cx="1261820" cy="523220"/>
          </a:xfrm>
          <a:prstGeom prst="rect">
            <a:avLst/>
          </a:prstGeom>
          <a:noFill/>
        </p:spPr>
        <p:txBody>
          <a:bodyPr wrap="none" rtlCol="0">
            <a:spAutoFit/>
          </a:bodyPr>
          <a:lstStyle/>
          <a:p>
            <a:r>
              <a:rPr lang="sv-SE" sz="2800" dirty="0"/>
              <a:t>70 e.Kr.</a:t>
            </a:r>
          </a:p>
        </p:txBody>
      </p:sp>
      <p:cxnSp>
        <p:nvCxnSpPr>
          <p:cNvPr id="18" name="Straight Connector 17">
            <a:extLst>
              <a:ext uri="{FF2B5EF4-FFF2-40B4-BE49-F238E27FC236}">
                <a16:creationId xmlns:a16="http://schemas.microsoft.com/office/drawing/2014/main" id="{320FF5FB-AC17-472F-9D41-0160AEAC3227}"/>
              </a:ext>
            </a:extLst>
          </p:cNvPr>
          <p:cNvCxnSpPr/>
          <p:nvPr/>
        </p:nvCxnSpPr>
        <p:spPr>
          <a:xfrm>
            <a:off x="4498176" y="1314450"/>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56A788B-3C98-49DC-9C21-3C6AF47D39ED}"/>
              </a:ext>
            </a:extLst>
          </p:cNvPr>
          <p:cNvSpPr txBox="1"/>
          <p:nvPr/>
        </p:nvSpPr>
        <p:spPr>
          <a:xfrm>
            <a:off x="3809804" y="1623934"/>
            <a:ext cx="795411" cy="523220"/>
          </a:xfrm>
          <a:prstGeom prst="rect">
            <a:avLst/>
          </a:prstGeom>
          <a:noFill/>
        </p:spPr>
        <p:txBody>
          <a:bodyPr wrap="none" rtlCol="0">
            <a:spAutoFit/>
          </a:bodyPr>
          <a:lstStyle/>
          <a:p>
            <a:r>
              <a:rPr lang="sv-SE" sz="2800" dirty="0"/>
              <a:t>idag</a:t>
            </a:r>
          </a:p>
        </p:txBody>
      </p:sp>
      <p:sp>
        <p:nvSpPr>
          <p:cNvPr id="21" name="TextBox 20">
            <a:extLst>
              <a:ext uri="{FF2B5EF4-FFF2-40B4-BE49-F238E27FC236}">
                <a16:creationId xmlns:a16="http://schemas.microsoft.com/office/drawing/2014/main" id="{84CEEC2B-3B27-4413-B831-DF11B5368295}"/>
              </a:ext>
            </a:extLst>
          </p:cNvPr>
          <p:cNvSpPr txBox="1"/>
          <p:nvPr/>
        </p:nvSpPr>
        <p:spPr>
          <a:xfrm>
            <a:off x="5732760" y="1623934"/>
            <a:ext cx="986167" cy="523220"/>
          </a:xfrm>
          <a:prstGeom prst="rect">
            <a:avLst/>
          </a:prstGeom>
          <a:noFill/>
        </p:spPr>
        <p:txBody>
          <a:bodyPr wrap="none" rtlCol="0">
            <a:spAutoFit/>
          </a:bodyPr>
          <a:lstStyle/>
          <a:p>
            <a:r>
              <a:rPr lang="sv-SE" sz="2800" dirty="0"/>
              <a:t>3½ år</a:t>
            </a:r>
          </a:p>
        </p:txBody>
      </p:sp>
      <p:sp>
        <p:nvSpPr>
          <p:cNvPr id="22" name="TextBox 21">
            <a:extLst>
              <a:ext uri="{FF2B5EF4-FFF2-40B4-BE49-F238E27FC236}">
                <a16:creationId xmlns:a16="http://schemas.microsoft.com/office/drawing/2014/main" id="{D81A4545-D817-4E02-ACD3-E7E46253E978}"/>
              </a:ext>
            </a:extLst>
          </p:cNvPr>
          <p:cNvSpPr txBox="1"/>
          <p:nvPr/>
        </p:nvSpPr>
        <p:spPr>
          <a:xfrm>
            <a:off x="7156392" y="1623934"/>
            <a:ext cx="986167" cy="523220"/>
          </a:xfrm>
          <a:prstGeom prst="rect">
            <a:avLst/>
          </a:prstGeom>
          <a:noFill/>
        </p:spPr>
        <p:txBody>
          <a:bodyPr wrap="none" rtlCol="0">
            <a:spAutoFit/>
          </a:bodyPr>
          <a:lstStyle/>
          <a:p>
            <a:r>
              <a:rPr lang="sv-SE" sz="2800" dirty="0"/>
              <a:t>3½ år</a:t>
            </a:r>
          </a:p>
        </p:txBody>
      </p:sp>
      <p:sp>
        <p:nvSpPr>
          <p:cNvPr id="23" name="Rectangle 22">
            <a:extLst>
              <a:ext uri="{FF2B5EF4-FFF2-40B4-BE49-F238E27FC236}">
                <a16:creationId xmlns:a16="http://schemas.microsoft.com/office/drawing/2014/main" id="{B25C2D67-F74D-40F1-A0F4-6AB6AA919C12}"/>
              </a:ext>
            </a:extLst>
          </p:cNvPr>
          <p:cNvSpPr/>
          <p:nvPr/>
        </p:nvSpPr>
        <p:spPr>
          <a:xfrm>
            <a:off x="4585447" y="723892"/>
            <a:ext cx="3619481" cy="544041"/>
          </a:xfrm>
          <a:prstGeom prst="rect">
            <a:avLst/>
          </a:prstGeom>
          <a:gradFill flip="none" rotWithShape="1">
            <a:gsLst>
              <a:gs pos="30000">
                <a:schemeClr val="accent1"/>
              </a:gs>
              <a:gs pos="0">
                <a:schemeClr val="accent1">
                  <a:lumMod val="5000"/>
                  <a:lumOff val="95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a:t>Romarriket</a:t>
            </a:r>
          </a:p>
        </p:txBody>
      </p:sp>
      <p:sp>
        <p:nvSpPr>
          <p:cNvPr id="36" name="Rectangle 35">
            <a:extLst>
              <a:ext uri="{FF2B5EF4-FFF2-40B4-BE49-F238E27FC236}">
                <a16:creationId xmlns:a16="http://schemas.microsoft.com/office/drawing/2014/main" id="{8D6C29E2-8CEC-433C-BD99-F9397C9B9165}"/>
              </a:ext>
            </a:extLst>
          </p:cNvPr>
          <p:cNvSpPr/>
          <p:nvPr/>
        </p:nvSpPr>
        <p:spPr>
          <a:xfrm>
            <a:off x="8278914" y="725585"/>
            <a:ext cx="2691607" cy="544041"/>
          </a:xfrm>
          <a:prstGeom prst="rect">
            <a:avLst/>
          </a:prstGeom>
          <a:gradFill flip="none" rotWithShape="1">
            <a:gsLst>
              <a:gs pos="30000">
                <a:schemeClr val="accent1"/>
              </a:gs>
              <a:gs pos="0">
                <a:schemeClr val="accent1">
                  <a:lumMod val="5000"/>
                  <a:lumOff val="95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a:t>Guds rike</a:t>
            </a:r>
          </a:p>
        </p:txBody>
      </p:sp>
      <p:sp>
        <p:nvSpPr>
          <p:cNvPr id="38" name="TextBox 37">
            <a:extLst>
              <a:ext uri="{FF2B5EF4-FFF2-40B4-BE49-F238E27FC236}">
                <a16:creationId xmlns:a16="http://schemas.microsoft.com/office/drawing/2014/main" id="{23EEE19F-A881-403A-8595-4907D5DB1E54}"/>
              </a:ext>
            </a:extLst>
          </p:cNvPr>
          <p:cNvSpPr txBox="1"/>
          <p:nvPr/>
        </p:nvSpPr>
        <p:spPr>
          <a:xfrm>
            <a:off x="1713090" y="707079"/>
            <a:ext cx="1668727" cy="523220"/>
          </a:xfrm>
          <a:prstGeom prst="rect">
            <a:avLst/>
          </a:prstGeom>
          <a:noFill/>
        </p:spPr>
        <p:txBody>
          <a:bodyPr wrap="none" rtlCol="0">
            <a:spAutoFit/>
          </a:bodyPr>
          <a:lstStyle/>
          <a:p>
            <a:r>
              <a:rPr lang="sv-SE" sz="2800"/>
              <a:t>nådetiden</a:t>
            </a:r>
          </a:p>
        </p:txBody>
      </p:sp>
      <p:sp>
        <p:nvSpPr>
          <p:cNvPr id="65" name="Rectangle: Rounded Corners 64">
            <a:extLst>
              <a:ext uri="{FF2B5EF4-FFF2-40B4-BE49-F238E27FC236}">
                <a16:creationId xmlns:a16="http://schemas.microsoft.com/office/drawing/2014/main" id="{3468BBD8-A320-498D-81D6-BE708B8DA485}"/>
              </a:ext>
            </a:extLst>
          </p:cNvPr>
          <p:cNvSpPr/>
          <p:nvPr/>
        </p:nvSpPr>
        <p:spPr>
          <a:xfrm>
            <a:off x="439777" y="3467466"/>
            <a:ext cx="11406773" cy="30552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buFont typeface="Arial" panose="020B0604020202020204" pitchFamily="34" charset="0"/>
              <a:buChar char="•"/>
            </a:pPr>
            <a:r>
              <a:rPr lang="sv-SE" sz="2800" dirty="0"/>
              <a:t>Romarriket återuppstår</a:t>
            </a:r>
          </a:p>
          <a:p>
            <a:pPr marL="457200" indent="-457200">
              <a:buFont typeface="Arial" panose="020B0604020202020204" pitchFamily="34" charset="0"/>
              <a:buChar char="•"/>
            </a:pPr>
            <a:r>
              <a:rPr lang="sv-SE" sz="2800" dirty="0"/>
              <a:t>10 kungar regerar </a:t>
            </a:r>
          </a:p>
          <a:p>
            <a:pPr marL="457200" indent="-457200">
              <a:buFont typeface="Arial" panose="020B0604020202020204" pitchFamily="34" charset="0"/>
              <a:buChar char="•"/>
            </a:pPr>
            <a:r>
              <a:rPr lang="sv-SE" sz="2800" dirty="0"/>
              <a:t>Den sista kungen övervinner 3 av de 10 kungarna</a:t>
            </a:r>
          </a:p>
          <a:p>
            <a:pPr marL="457200" indent="-457200">
              <a:buFont typeface="Arial" panose="020B0604020202020204" pitchFamily="34" charset="0"/>
              <a:buChar char="•"/>
            </a:pPr>
            <a:endParaRPr lang="sv-SE" sz="2800" dirty="0"/>
          </a:p>
          <a:p>
            <a:pPr marL="457200" indent="-457200">
              <a:buFont typeface="Arial" panose="020B0604020202020204" pitchFamily="34" charset="0"/>
              <a:buChar char="•"/>
            </a:pPr>
            <a:endParaRPr lang="sv-SE" sz="2800" dirty="0"/>
          </a:p>
          <a:p>
            <a:r>
              <a:rPr lang="sv-SE" sz="2800" dirty="0"/>
              <a:t>[Dan 7]</a:t>
            </a:r>
          </a:p>
        </p:txBody>
      </p:sp>
      <p:sp>
        <p:nvSpPr>
          <p:cNvPr id="66" name="Arrow: Down 65">
            <a:extLst>
              <a:ext uri="{FF2B5EF4-FFF2-40B4-BE49-F238E27FC236}">
                <a16:creationId xmlns:a16="http://schemas.microsoft.com/office/drawing/2014/main" id="{D69BAE5E-00AB-4E2A-8F29-BBFA2EF24C9A}"/>
              </a:ext>
            </a:extLst>
          </p:cNvPr>
          <p:cNvSpPr/>
          <p:nvPr/>
        </p:nvSpPr>
        <p:spPr>
          <a:xfrm flipV="1">
            <a:off x="4407514" y="2144618"/>
            <a:ext cx="484632" cy="97840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566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FC3FAB8-3650-4805-B113-78C2425CC31B}"/>
              </a:ext>
            </a:extLst>
          </p:cNvPr>
          <p:cNvCxnSpPr>
            <a:cxnSpLocks/>
          </p:cNvCxnSpPr>
          <p:nvPr/>
        </p:nvCxnSpPr>
        <p:spPr>
          <a:xfrm>
            <a:off x="5390026" y="1499347"/>
            <a:ext cx="5580495" cy="16808"/>
          </a:xfrm>
          <a:prstGeom prst="line">
            <a:avLst/>
          </a:prstGeom>
          <a:ln w="127000">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58D3D8A-B381-4799-B441-6015336E1777}"/>
              </a:ext>
            </a:extLst>
          </p:cNvPr>
          <p:cNvCxnSpPr>
            <a:cxnSpLocks/>
          </p:cNvCxnSpPr>
          <p:nvPr/>
        </p:nvCxnSpPr>
        <p:spPr>
          <a:xfrm>
            <a:off x="589280" y="1499347"/>
            <a:ext cx="4776097" cy="0"/>
          </a:xfrm>
          <a:prstGeom prst="line">
            <a:avLst/>
          </a:prstGeom>
          <a:ln w="127000">
            <a:prstDash val="sysDot"/>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10FC46D-D112-479D-9598-D5FE91BED9C3}"/>
              </a:ext>
            </a:extLst>
          </p:cNvPr>
          <p:cNvCxnSpPr/>
          <p:nvPr/>
        </p:nvCxnSpPr>
        <p:spPr>
          <a:xfrm>
            <a:off x="8204935" y="1317812"/>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2242A9D-326F-48A2-BDA8-E1CBBB73D9E4}"/>
              </a:ext>
            </a:extLst>
          </p:cNvPr>
          <p:cNvCxnSpPr/>
          <p:nvPr/>
        </p:nvCxnSpPr>
        <p:spPr>
          <a:xfrm>
            <a:off x="589280" y="1289721"/>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CE11A42-D8DA-4FEA-81B9-B1FFAE58BB2C}"/>
              </a:ext>
            </a:extLst>
          </p:cNvPr>
          <p:cNvCxnSpPr>
            <a:cxnSpLocks/>
          </p:cNvCxnSpPr>
          <p:nvPr/>
        </p:nvCxnSpPr>
        <p:spPr>
          <a:xfrm>
            <a:off x="6793669" y="1314450"/>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DDA309E-06FE-4036-845B-8AFD2BC92597}"/>
              </a:ext>
            </a:extLst>
          </p:cNvPr>
          <p:cNvCxnSpPr/>
          <p:nvPr/>
        </p:nvCxnSpPr>
        <p:spPr>
          <a:xfrm>
            <a:off x="5390026" y="1285314"/>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CC39491-F53C-4C64-A7A7-190A2BDD37B3}"/>
              </a:ext>
            </a:extLst>
          </p:cNvPr>
          <p:cNvCxnSpPr/>
          <p:nvPr/>
        </p:nvCxnSpPr>
        <p:spPr>
          <a:xfrm>
            <a:off x="1263402" y="1289721"/>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C078D11-338E-486F-B9DE-37114021305F}"/>
              </a:ext>
            </a:extLst>
          </p:cNvPr>
          <p:cNvSpPr txBox="1"/>
          <p:nvPr/>
        </p:nvSpPr>
        <p:spPr>
          <a:xfrm>
            <a:off x="1139442" y="1623934"/>
            <a:ext cx="1261820" cy="523220"/>
          </a:xfrm>
          <a:prstGeom prst="rect">
            <a:avLst/>
          </a:prstGeom>
          <a:noFill/>
        </p:spPr>
        <p:txBody>
          <a:bodyPr wrap="none" rtlCol="0">
            <a:spAutoFit/>
          </a:bodyPr>
          <a:lstStyle/>
          <a:p>
            <a:r>
              <a:rPr lang="sv-SE" sz="2800" dirty="0"/>
              <a:t>70 e.Kr.</a:t>
            </a:r>
          </a:p>
        </p:txBody>
      </p:sp>
      <p:cxnSp>
        <p:nvCxnSpPr>
          <p:cNvPr id="18" name="Straight Connector 17">
            <a:extLst>
              <a:ext uri="{FF2B5EF4-FFF2-40B4-BE49-F238E27FC236}">
                <a16:creationId xmlns:a16="http://schemas.microsoft.com/office/drawing/2014/main" id="{320FF5FB-AC17-472F-9D41-0160AEAC3227}"/>
              </a:ext>
            </a:extLst>
          </p:cNvPr>
          <p:cNvCxnSpPr/>
          <p:nvPr/>
        </p:nvCxnSpPr>
        <p:spPr>
          <a:xfrm>
            <a:off x="4498176" y="1314450"/>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56A788B-3C98-49DC-9C21-3C6AF47D39ED}"/>
              </a:ext>
            </a:extLst>
          </p:cNvPr>
          <p:cNvSpPr txBox="1"/>
          <p:nvPr/>
        </p:nvSpPr>
        <p:spPr>
          <a:xfrm>
            <a:off x="3809804" y="1623934"/>
            <a:ext cx="795411" cy="523220"/>
          </a:xfrm>
          <a:prstGeom prst="rect">
            <a:avLst/>
          </a:prstGeom>
          <a:noFill/>
        </p:spPr>
        <p:txBody>
          <a:bodyPr wrap="none" rtlCol="0">
            <a:spAutoFit/>
          </a:bodyPr>
          <a:lstStyle/>
          <a:p>
            <a:r>
              <a:rPr lang="sv-SE" sz="2800" dirty="0"/>
              <a:t>idag</a:t>
            </a:r>
          </a:p>
        </p:txBody>
      </p:sp>
      <p:sp>
        <p:nvSpPr>
          <p:cNvPr id="21" name="TextBox 20">
            <a:extLst>
              <a:ext uri="{FF2B5EF4-FFF2-40B4-BE49-F238E27FC236}">
                <a16:creationId xmlns:a16="http://schemas.microsoft.com/office/drawing/2014/main" id="{84CEEC2B-3B27-4413-B831-DF11B5368295}"/>
              </a:ext>
            </a:extLst>
          </p:cNvPr>
          <p:cNvSpPr txBox="1"/>
          <p:nvPr/>
        </p:nvSpPr>
        <p:spPr>
          <a:xfrm>
            <a:off x="5732760" y="1623934"/>
            <a:ext cx="986167" cy="523220"/>
          </a:xfrm>
          <a:prstGeom prst="rect">
            <a:avLst/>
          </a:prstGeom>
          <a:noFill/>
        </p:spPr>
        <p:txBody>
          <a:bodyPr wrap="none" rtlCol="0">
            <a:spAutoFit/>
          </a:bodyPr>
          <a:lstStyle/>
          <a:p>
            <a:r>
              <a:rPr lang="sv-SE" sz="2800" dirty="0"/>
              <a:t>3½ år</a:t>
            </a:r>
          </a:p>
        </p:txBody>
      </p:sp>
      <p:sp>
        <p:nvSpPr>
          <p:cNvPr id="22" name="TextBox 21">
            <a:extLst>
              <a:ext uri="{FF2B5EF4-FFF2-40B4-BE49-F238E27FC236}">
                <a16:creationId xmlns:a16="http://schemas.microsoft.com/office/drawing/2014/main" id="{D81A4545-D817-4E02-ACD3-E7E46253E978}"/>
              </a:ext>
            </a:extLst>
          </p:cNvPr>
          <p:cNvSpPr txBox="1"/>
          <p:nvPr/>
        </p:nvSpPr>
        <p:spPr>
          <a:xfrm>
            <a:off x="7156392" y="1623934"/>
            <a:ext cx="986167" cy="523220"/>
          </a:xfrm>
          <a:prstGeom prst="rect">
            <a:avLst/>
          </a:prstGeom>
          <a:noFill/>
        </p:spPr>
        <p:txBody>
          <a:bodyPr wrap="none" rtlCol="0">
            <a:spAutoFit/>
          </a:bodyPr>
          <a:lstStyle/>
          <a:p>
            <a:r>
              <a:rPr lang="sv-SE" sz="2800" dirty="0"/>
              <a:t>3½ år</a:t>
            </a:r>
          </a:p>
        </p:txBody>
      </p:sp>
      <p:sp>
        <p:nvSpPr>
          <p:cNvPr id="23" name="Rectangle 22">
            <a:extLst>
              <a:ext uri="{FF2B5EF4-FFF2-40B4-BE49-F238E27FC236}">
                <a16:creationId xmlns:a16="http://schemas.microsoft.com/office/drawing/2014/main" id="{B25C2D67-F74D-40F1-A0F4-6AB6AA919C12}"/>
              </a:ext>
            </a:extLst>
          </p:cNvPr>
          <p:cNvSpPr/>
          <p:nvPr/>
        </p:nvSpPr>
        <p:spPr>
          <a:xfrm>
            <a:off x="4585447" y="723892"/>
            <a:ext cx="3619481" cy="544041"/>
          </a:xfrm>
          <a:prstGeom prst="rect">
            <a:avLst/>
          </a:prstGeom>
          <a:gradFill flip="none" rotWithShape="1">
            <a:gsLst>
              <a:gs pos="30000">
                <a:schemeClr val="accent1"/>
              </a:gs>
              <a:gs pos="0">
                <a:schemeClr val="accent1">
                  <a:lumMod val="5000"/>
                  <a:lumOff val="95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a:t>Romarriket</a:t>
            </a:r>
          </a:p>
        </p:txBody>
      </p:sp>
      <p:sp>
        <p:nvSpPr>
          <p:cNvPr id="36" name="Rectangle 35">
            <a:extLst>
              <a:ext uri="{FF2B5EF4-FFF2-40B4-BE49-F238E27FC236}">
                <a16:creationId xmlns:a16="http://schemas.microsoft.com/office/drawing/2014/main" id="{8D6C29E2-8CEC-433C-BD99-F9397C9B9165}"/>
              </a:ext>
            </a:extLst>
          </p:cNvPr>
          <p:cNvSpPr/>
          <p:nvPr/>
        </p:nvSpPr>
        <p:spPr>
          <a:xfrm>
            <a:off x="8278914" y="725585"/>
            <a:ext cx="2691607" cy="544041"/>
          </a:xfrm>
          <a:prstGeom prst="rect">
            <a:avLst/>
          </a:prstGeom>
          <a:gradFill flip="none" rotWithShape="1">
            <a:gsLst>
              <a:gs pos="30000">
                <a:schemeClr val="accent1"/>
              </a:gs>
              <a:gs pos="0">
                <a:schemeClr val="accent1">
                  <a:lumMod val="5000"/>
                  <a:lumOff val="95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a:t>Guds rike</a:t>
            </a:r>
          </a:p>
        </p:txBody>
      </p:sp>
      <p:sp>
        <p:nvSpPr>
          <p:cNvPr id="38" name="TextBox 37">
            <a:extLst>
              <a:ext uri="{FF2B5EF4-FFF2-40B4-BE49-F238E27FC236}">
                <a16:creationId xmlns:a16="http://schemas.microsoft.com/office/drawing/2014/main" id="{23EEE19F-A881-403A-8595-4907D5DB1E54}"/>
              </a:ext>
            </a:extLst>
          </p:cNvPr>
          <p:cNvSpPr txBox="1"/>
          <p:nvPr/>
        </p:nvSpPr>
        <p:spPr>
          <a:xfrm>
            <a:off x="1713090" y="707079"/>
            <a:ext cx="1668727" cy="523220"/>
          </a:xfrm>
          <a:prstGeom prst="rect">
            <a:avLst/>
          </a:prstGeom>
          <a:noFill/>
        </p:spPr>
        <p:txBody>
          <a:bodyPr wrap="none" rtlCol="0">
            <a:spAutoFit/>
          </a:bodyPr>
          <a:lstStyle/>
          <a:p>
            <a:r>
              <a:rPr lang="sv-SE" sz="2800"/>
              <a:t>nådetiden</a:t>
            </a:r>
          </a:p>
        </p:txBody>
      </p:sp>
      <p:sp>
        <p:nvSpPr>
          <p:cNvPr id="65" name="Rectangle: Rounded Corners 64">
            <a:extLst>
              <a:ext uri="{FF2B5EF4-FFF2-40B4-BE49-F238E27FC236}">
                <a16:creationId xmlns:a16="http://schemas.microsoft.com/office/drawing/2014/main" id="{3468BBD8-A320-498D-81D6-BE708B8DA485}"/>
              </a:ext>
            </a:extLst>
          </p:cNvPr>
          <p:cNvSpPr/>
          <p:nvPr/>
        </p:nvSpPr>
        <p:spPr>
          <a:xfrm>
            <a:off x="439777" y="3467466"/>
            <a:ext cx="11406773" cy="30552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buFont typeface="Arial" panose="020B0604020202020204" pitchFamily="34" charset="0"/>
              <a:buChar char="•"/>
            </a:pPr>
            <a:r>
              <a:rPr lang="sv-SE" sz="2800"/>
              <a:t>Religiöst uppvaknande i Israel</a:t>
            </a:r>
            <a:endParaRPr lang="sv-SE" sz="2800" dirty="0"/>
          </a:p>
        </p:txBody>
      </p:sp>
      <p:sp>
        <p:nvSpPr>
          <p:cNvPr id="66" name="Arrow: Down 65">
            <a:extLst>
              <a:ext uri="{FF2B5EF4-FFF2-40B4-BE49-F238E27FC236}">
                <a16:creationId xmlns:a16="http://schemas.microsoft.com/office/drawing/2014/main" id="{D69BAE5E-00AB-4E2A-8F29-BBFA2EF24C9A}"/>
              </a:ext>
            </a:extLst>
          </p:cNvPr>
          <p:cNvSpPr/>
          <p:nvPr/>
        </p:nvSpPr>
        <p:spPr>
          <a:xfrm flipV="1">
            <a:off x="4702154" y="2144618"/>
            <a:ext cx="484632" cy="97840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917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FC3FAB8-3650-4805-B113-78C2425CC31B}"/>
              </a:ext>
            </a:extLst>
          </p:cNvPr>
          <p:cNvCxnSpPr>
            <a:cxnSpLocks/>
          </p:cNvCxnSpPr>
          <p:nvPr/>
        </p:nvCxnSpPr>
        <p:spPr>
          <a:xfrm>
            <a:off x="5390026" y="1499347"/>
            <a:ext cx="5580495" cy="16808"/>
          </a:xfrm>
          <a:prstGeom prst="line">
            <a:avLst/>
          </a:prstGeom>
          <a:ln w="127000">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58D3D8A-B381-4799-B441-6015336E1777}"/>
              </a:ext>
            </a:extLst>
          </p:cNvPr>
          <p:cNvCxnSpPr>
            <a:cxnSpLocks/>
          </p:cNvCxnSpPr>
          <p:nvPr/>
        </p:nvCxnSpPr>
        <p:spPr>
          <a:xfrm>
            <a:off x="589280" y="1499347"/>
            <a:ext cx="4776097" cy="0"/>
          </a:xfrm>
          <a:prstGeom prst="line">
            <a:avLst/>
          </a:prstGeom>
          <a:ln w="127000">
            <a:prstDash val="sysDot"/>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10FC46D-D112-479D-9598-D5FE91BED9C3}"/>
              </a:ext>
            </a:extLst>
          </p:cNvPr>
          <p:cNvCxnSpPr/>
          <p:nvPr/>
        </p:nvCxnSpPr>
        <p:spPr>
          <a:xfrm>
            <a:off x="8204935" y="1317812"/>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2242A9D-326F-48A2-BDA8-E1CBBB73D9E4}"/>
              </a:ext>
            </a:extLst>
          </p:cNvPr>
          <p:cNvCxnSpPr/>
          <p:nvPr/>
        </p:nvCxnSpPr>
        <p:spPr>
          <a:xfrm>
            <a:off x="589280" y="1289721"/>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CE11A42-D8DA-4FEA-81B9-B1FFAE58BB2C}"/>
              </a:ext>
            </a:extLst>
          </p:cNvPr>
          <p:cNvCxnSpPr>
            <a:cxnSpLocks/>
          </p:cNvCxnSpPr>
          <p:nvPr/>
        </p:nvCxnSpPr>
        <p:spPr>
          <a:xfrm>
            <a:off x="6793669" y="1314450"/>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DDA309E-06FE-4036-845B-8AFD2BC92597}"/>
              </a:ext>
            </a:extLst>
          </p:cNvPr>
          <p:cNvCxnSpPr/>
          <p:nvPr/>
        </p:nvCxnSpPr>
        <p:spPr>
          <a:xfrm>
            <a:off x="5390026" y="1285314"/>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CC39491-F53C-4C64-A7A7-190A2BDD37B3}"/>
              </a:ext>
            </a:extLst>
          </p:cNvPr>
          <p:cNvCxnSpPr/>
          <p:nvPr/>
        </p:nvCxnSpPr>
        <p:spPr>
          <a:xfrm>
            <a:off x="1263402" y="1289721"/>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C078D11-338E-486F-B9DE-37114021305F}"/>
              </a:ext>
            </a:extLst>
          </p:cNvPr>
          <p:cNvSpPr txBox="1"/>
          <p:nvPr/>
        </p:nvSpPr>
        <p:spPr>
          <a:xfrm>
            <a:off x="1139442" y="1623934"/>
            <a:ext cx="1261820" cy="523220"/>
          </a:xfrm>
          <a:prstGeom prst="rect">
            <a:avLst/>
          </a:prstGeom>
          <a:noFill/>
        </p:spPr>
        <p:txBody>
          <a:bodyPr wrap="none" rtlCol="0">
            <a:spAutoFit/>
          </a:bodyPr>
          <a:lstStyle/>
          <a:p>
            <a:r>
              <a:rPr lang="sv-SE" sz="2800" dirty="0"/>
              <a:t>70 e.Kr.</a:t>
            </a:r>
          </a:p>
        </p:txBody>
      </p:sp>
      <p:cxnSp>
        <p:nvCxnSpPr>
          <p:cNvPr id="18" name="Straight Connector 17">
            <a:extLst>
              <a:ext uri="{FF2B5EF4-FFF2-40B4-BE49-F238E27FC236}">
                <a16:creationId xmlns:a16="http://schemas.microsoft.com/office/drawing/2014/main" id="{320FF5FB-AC17-472F-9D41-0160AEAC3227}"/>
              </a:ext>
            </a:extLst>
          </p:cNvPr>
          <p:cNvCxnSpPr/>
          <p:nvPr/>
        </p:nvCxnSpPr>
        <p:spPr>
          <a:xfrm>
            <a:off x="4498176" y="1314450"/>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56A788B-3C98-49DC-9C21-3C6AF47D39ED}"/>
              </a:ext>
            </a:extLst>
          </p:cNvPr>
          <p:cNvSpPr txBox="1"/>
          <p:nvPr/>
        </p:nvSpPr>
        <p:spPr>
          <a:xfrm>
            <a:off x="3809804" y="1623934"/>
            <a:ext cx="795411" cy="523220"/>
          </a:xfrm>
          <a:prstGeom prst="rect">
            <a:avLst/>
          </a:prstGeom>
          <a:noFill/>
        </p:spPr>
        <p:txBody>
          <a:bodyPr wrap="none" rtlCol="0">
            <a:spAutoFit/>
          </a:bodyPr>
          <a:lstStyle/>
          <a:p>
            <a:r>
              <a:rPr lang="sv-SE" sz="2800" dirty="0"/>
              <a:t>idag</a:t>
            </a:r>
          </a:p>
        </p:txBody>
      </p:sp>
      <p:sp>
        <p:nvSpPr>
          <p:cNvPr id="21" name="TextBox 20">
            <a:extLst>
              <a:ext uri="{FF2B5EF4-FFF2-40B4-BE49-F238E27FC236}">
                <a16:creationId xmlns:a16="http://schemas.microsoft.com/office/drawing/2014/main" id="{84CEEC2B-3B27-4413-B831-DF11B5368295}"/>
              </a:ext>
            </a:extLst>
          </p:cNvPr>
          <p:cNvSpPr txBox="1"/>
          <p:nvPr/>
        </p:nvSpPr>
        <p:spPr>
          <a:xfrm>
            <a:off x="5732760" y="1623934"/>
            <a:ext cx="986167" cy="523220"/>
          </a:xfrm>
          <a:prstGeom prst="rect">
            <a:avLst/>
          </a:prstGeom>
          <a:noFill/>
        </p:spPr>
        <p:txBody>
          <a:bodyPr wrap="none" rtlCol="0">
            <a:spAutoFit/>
          </a:bodyPr>
          <a:lstStyle/>
          <a:p>
            <a:r>
              <a:rPr lang="sv-SE" sz="2800" dirty="0"/>
              <a:t>3½ år</a:t>
            </a:r>
          </a:p>
        </p:txBody>
      </p:sp>
      <p:sp>
        <p:nvSpPr>
          <p:cNvPr id="22" name="TextBox 21">
            <a:extLst>
              <a:ext uri="{FF2B5EF4-FFF2-40B4-BE49-F238E27FC236}">
                <a16:creationId xmlns:a16="http://schemas.microsoft.com/office/drawing/2014/main" id="{D81A4545-D817-4E02-ACD3-E7E46253E978}"/>
              </a:ext>
            </a:extLst>
          </p:cNvPr>
          <p:cNvSpPr txBox="1"/>
          <p:nvPr/>
        </p:nvSpPr>
        <p:spPr>
          <a:xfrm>
            <a:off x="7156392" y="1623934"/>
            <a:ext cx="986167" cy="523220"/>
          </a:xfrm>
          <a:prstGeom prst="rect">
            <a:avLst/>
          </a:prstGeom>
          <a:noFill/>
        </p:spPr>
        <p:txBody>
          <a:bodyPr wrap="none" rtlCol="0">
            <a:spAutoFit/>
          </a:bodyPr>
          <a:lstStyle/>
          <a:p>
            <a:r>
              <a:rPr lang="sv-SE" sz="2800" dirty="0"/>
              <a:t>3½ år</a:t>
            </a:r>
          </a:p>
        </p:txBody>
      </p:sp>
      <p:sp>
        <p:nvSpPr>
          <p:cNvPr id="23" name="Rectangle 22">
            <a:extLst>
              <a:ext uri="{FF2B5EF4-FFF2-40B4-BE49-F238E27FC236}">
                <a16:creationId xmlns:a16="http://schemas.microsoft.com/office/drawing/2014/main" id="{B25C2D67-F74D-40F1-A0F4-6AB6AA919C12}"/>
              </a:ext>
            </a:extLst>
          </p:cNvPr>
          <p:cNvSpPr/>
          <p:nvPr/>
        </p:nvSpPr>
        <p:spPr>
          <a:xfrm>
            <a:off x="4585447" y="723892"/>
            <a:ext cx="3619481" cy="544041"/>
          </a:xfrm>
          <a:prstGeom prst="rect">
            <a:avLst/>
          </a:prstGeom>
          <a:gradFill flip="none" rotWithShape="1">
            <a:gsLst>
              <a:gs pos="30000">
                <a:schemeClr val="accent1"/>
              </a:gs>
              <a:gs pos="0">
                <a:schemeClr val="accent1">
                  <a:lumMod val="5000"/>
                  <a:lumOff val="95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a:t>Romarriket</a:t>
            </a:r>
          </a:p>
        </p:txBody>
      </p:sp>
      <p:sp>
        <p:nvSpPr>
          <p:cNvPr id="36" name="Rectangle 35">
            <a:extLst>
              <a:ext uri="{FF2B5EF4-FFF2-40B4-BE49-F238E27FC236}">
                <a16:creationId xmlns:a16="http://schemas.microsoft.com/office/drawing/2014/main" id="{8D6C29E2-8CEC-433C-BD99-F9397C9B9165}"/>
              </a:ext>
            </a:extLst>
          </p:cNvPr>
          <p:cNvSpPr/>
          <p:nvPr/>
        </p:nvSpPr>
        <p:spPr>
          <a:xfrm>
            <a:off x="8278914" y="725585"/>
            <a:ext cx="2691607" cy="544041"/>
          </a:xfrm>
          <a:prstGeom prst="rect">
            <a:avLst/>
          </a:prstGeom>
          <a:gradFill flip="none" rotWithShape="1">
            <a:gsLst>
              <a:gs pos="30000">
                <a:schemeClr val="accent1"/>
              </a:gs>
              <a:gs pos="0">
                <a:schemeClr val="accent1">
                  <a:lumMod val="5000"/>
                  <a:lumOff val="95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a:t>Guds rike</a:t>
            </a:r>
          </a:p>
        </p:txBody>
      </p:sp>
      <p:sp>
        <p:nvSpPr>
          <p:cNvPr id="38" name="TextBox 37">
            <a:extLst>
              <a:ext uri="{FF2B5EF4-FFF2-40B4-BE49-F238E27FC236}">
                <a16:creationId xmlns:a16="http://schemas.microsoft.com/office/drawing/2014/main" id="{23EEE19F-A881-403A-8595-4907D5DB1E54}"/>
              </a:ext>
            </a:extLst>
          </p:cNvPr>
          <p:cNvSpPr txBox="1"/>
          <p:nvPr/>
        </p:nvSpPr>
        <p:spPr>
          <a:xfrm>
            <a:off x="1713090" y="707079"/>
            <a:ext cx="1668727" cy="523220"/>
          </a:xfrm>
          <a:prstGeom prst="rect">
            <a:avLst/>
          </a:prstGeom>
          <a:noFill/>
        </p:spPr>
        <p:txBody>
          <a:bodyPr wrap="none" rtlCol="0">
            <a:spAutoFit/>
          </a:bodyPr>
          <a:lstStyle/>
          <a:p>
            <a:r>
              <a:rPr lang="sv-SE" sz="2800"/>
              <a:t>nådetiden</a:t>
            </a:r>
          </a:p>
        </p:txBody>
      </p:sp>
      <p:sp>
        <p:nvSpPr>
          <p:cNvPr id="65" name="Rectangle: Rounded Corners 64">
            <a:extLst>
              <a:ext uri="{FF2B5EF4-FFF2-40B4-BE49-F238E27FC236}">
                <a16:creationId xmlns:a16="http://schemas.microsoft.com/office/drawing/2014/main" id="{3468BBD8-A320-498D-81D6-BE708B8DA485}"/>
              </a:ext>
            </a:extLst>
          </p:cNvPr>
          <p:cNvSpPr/>
          <p:nvPr/>
        </p:nvSpPr>
        <p:spPr>
          <a:xfrm>
            <a:off x="439777" y="3467466"/>
            <a:ext cx="11406773" cy="30552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buFont typeface="Arial" panose="020B0604020202020204" pitchFamily="34" charset="0"/>
              <a:buChar char="•"/>
            </a:pPr>
            <a:r>
              <a:rPr lang="sv-SE" sz="2800" dirty="0"/>
              <a:t>Templet i Jerusalem byggs upp igen</a:t>
            </a:r>
          </a:p>
          <a:p>
            <a:pPr marL="457200" indent="-457200">
              <a:buFont typeface="Arial" panose="020B0604020202020204" pitchFamily="34" charset="0"/>
              <a:buChar char="•"/>
            </a:pPr>
            <a:r>
              <a:rPr lang="sv-SE" sz="2800" dirty="0"/>
              <a:t>Den sista kungen ingår ett förbund att offrandet i templet återupptas</a:t>
            </a:r>
          </a:p>
          <a:p>
            <a:pPr marL="457200" indent="-457200">
              <a:buFont typeface="Arial" panose="020B0604020202020204" pitchFamily="34" charset="0"/>
              <a:buChar char="•"/>
            </a:pPr>
            <a:r>
              <a:rPr lang="sv-SE" sz="2800" dirty="0"/>
              <a:t>Startskottet för den sista årsveckan</a:t>
            </a:r>
          </a:p>
          <a:p>
            <a:pPr marL="457200" indent="-457200">
              <a:buFont typeface="Arial" panose="020B0604020202020204" pitchFamily="34" charset="0"/>
              <a:buChar char="•"/>
            </a:pPr>
            <a:endParaRPr lang="sv-SE" sz="2800" dirty="0"/>
          </a:p>
          <a:p>
            <a:endParaRPr lang="sv-SE" sz="2800" dirty="0"/>
          </a:p>
          <a:p>
            <a:r>
              <a:rPr lang="sv-SE" sz="2800" dirty="0"/>
              <a:t>[bl.a. Dan 9]</a:t>
            </a:r>
          </a:p>
        </p:txBody>
      </p:sp>
      <p:sp>
        <p:nvSpPr>
          <p:cNvPr id="66" name="Arrow: Down 65">
            <a:extLst>
              <a:ext uri="{FF2B5EF4-FFF2-40B4-BE49-F238E27FC236}">
                <a16:creationId xmlns:a16="http://schemas.microsoft.com/office/drawing/2014/main" id="{D69BAE5E-00AB-4E2A-8F29-BBFA2EF24C9A}"/>
              </a:ext>
            </a:extLst>
          </p:cNvPr>
          <p:cNvSpPr/>
          <p:nvPr/>
        </p:nvSpPr>
        <p:spPr>
          <a:xfrm flipV="1">
            <a:off x="5159354" y="2144618"/>
            <a:ext cx="484632" cy="97840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466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F56F76-B5B6-48F0-B292-071FA64C7029}"/>
              </a:ext>
            </a:extLst>
          </p:cNvPr>
          <p:cNvSpPr>
            <a:spLocks noGrp="1"/>
          </p:cNvSpPr>
          <p:nvPr>
            <p:ph type="title"/>
          </p:nvPr>
        </p:nvSpPr>
        <p:spPr>
          <a:xfrm>
            <a:off x="841248" y="548640"/>
            <a:ext cx="3600860" cy="5431536"/>
          </a:xfrm>
        </p:spPr>
        <p:txBody>
          <a:bodyPr>
            <a:normAutofit/>
          </a:bodyPr>
          <a:lstStyle/>
          <a:p>
            <a:r>
              <a:rPr lang="en-US" sz="5400"/>
              <a:t>Agenda</a:t>
            </a:r>
          </a:p>
        </p:txBody>
      </p:sp>
      <p:sp>
        <p:nvSpPr>
          <p:cNvPr id="25"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92A0806-8513-4FC5-92B7-F41AF97D2308}"/>
              </a:ext>
            </a:extLst>
          </p:cNvPr>
          <p:cNvSpPr>
            <a:spLocks noGrp="1"/>
          </p:cNvSpPr>
          <p:nvPr>
            <p:ph idx="1"/>
          </p:nvPr>
        </p:nvSpPr>
        <p:spPr>
          <a:xfrm>
            <a:off x="5126418" y="1726163"/>
            <a:ext cx="6630153" cy="4257464"/>
          </a:xfrm>
        </p:spPr>
        <p:txBody>
          <a:bodyPr anchor="ctr">
            <a:normAutofit/>
          </a:bodyPr>
          <a:lstStyle/>
          <a:p>
            <a:pPr marL="0" indent="0">
              <a:spcBef>
                <a:spcPts val="2400"/>
              </a:spcBef>
              <a:buNone/>
            </a:pPr>
            <a:r>
              <a:rPr lang="sv-SE" dirty="0"/>
              <a:t>19:00 - Välkommen</a:t>
            </a:r>
          </a:p>
          <a:p>
            <a:pPr marL="0" indent="0">
              <a:spcBef>
                <a:spcPts val="2400"/>
              </a:spcBef>
              <a:buNone/>
            </a:pPr>
            <a:r>
              <a:rPr lang="sv-SE" dirty="0"/>
              <a:t>19:10 - Presentation</a:t>
            </a:r>
          </a:p>
          <a:p>
            <a:pPr marL="0" indent="0">
              <a:spcBef>
                <a:spcPts val="2400"/>
              </a:spcBef>
              <a:buNone/>
            </a:pPr>
            <a:r>
              <a:rPr lang="sv-SE" dirty="0"/>
              <a:t>19:50 - Frågestund</a:t>
            </a:r>
          </a:p>
          <a:p>
            <a:pPr marL="0" indent="0">
              <a:spcBef>
                <a:spcPts val="2400"/>
              </a:spcBef>
              <a:buNone/>
            </a:pPr>
            <a:r>
              <a:rPr lang="sv-SE" dirty="0"/>
              <a:t>20:00 - Slut</a:t>
            </a:r>
          </a:p>
          <a:p>
            <a:pPr marL="0" indent="0">
              <a:spcBef>
                <a:spcPts val="2400"/>
              </a:spcBef>
              <a:buNone/>
            </a:pPr>
            <a:r>
              <a:rPr lang="sv-SE" dirty="0"/>
              <a:t>Eftersnack i mindre grupper för de som vill</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404461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FC3FAB8-3650-4805-B113-78C2425CC31B}"/>
              </a:ext>
            </a:extLst>
          </p:cNvPr>
          <p:cNvCxnSpPr>
            <a:cxnSpLocks/>
          </p:cNvCxnSpPr>
          <p:nvPr/>
        </p:nvCxnSpPr>
        <p:spPr>
          <a:xfrm>
            <a:off x="5390026" y="1499347"/>
            <a:ext cx="5580495" cy="16808"/>
          </a:xfrm>
          <a:prstGeom prst="line">
            <a:avLst/>
          </a:prstGeom>
          <a:ln w="127000">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58D3D8A-B381-4799-B441-6015336E1777}"/>
              </a:ext>
            </a:extLst>
          </p:cNvPr>
          <p:cNvCxnSpPr>
            <a:cxnSpLocks/>
          </p:cNvCxnSpPr>
          <p:nvPr/>
        </p:nvCxnSpPr>
        <p:spPr>
          <a:xfrm>
            <a:off x="589280" y="1499347"/>
            <a:ext cx="4776097" cy="0"/>
          </a:xfrm>
          <a:prstGeom prst="line">
            <a:avLst/>
          </a:prstGeom>
          <a:ln w="127000">
            <a:prstDash val="sysDot"/>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10FC46D-D112-479D-9598-D5FE91BED9C3}"/>
              </a:ext>
            </a:extLst>
          </p:cNvPr>
          <p:cNvCxnSpPr/>
          <p:nvPr/>
        </p:nvCxnSpPr>
        <p:spPr>
          <a:xfrm>
            <a:off x="8204935" y="1317812"/>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2242A9D-326F-48A2-BDA8-E1CBBB73D9E4}"/>
              </a:ext>
            </a:extLst>
          </p:cNvPr>
          <p:cNvCxnSpPr/>
          <p:nvPr/>
        </p:nvCxnSpPr>
        <p:spPr>
          <a:xfrm>
            <a:off x="589280" y="1289721"/>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CE11A42-D8DA-4FEA-81B9-B1FFAE58BB2C}"/>
              </a:ext>
            </a:extLst>
          </p:cNvPr>
          <p:cNvCxnSpPr>
            <a:cxnSpLocks/>
          </p:cNvCxnSpPr>
          <p:nvPr/>
        </p:nvCxnSpPr>
        <p:spPr>
          <a:xfrm>
            <a:off x="6793669" y="1314450"/>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DDA309E-06FE-4036-845B-8AFD2BC92597}"/>
              </a:ext>
            </a:extLst>
          </p:cNvPr>
          <p:cNvCxnSpPr/>
          <p:nvPr/>
        </p:nvCxnSpPr>
        <p:spPr>
          <a:xfrm>
            <a:off x="5390026" y="1285314"/>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CC39491-F53C-4C64-A7A7-190A2BDD37B3}"/>
              </a:ext>
            </a:extLst>
          </p:cNvPr>
          <p:cNvCxnSpPr/>
          <p:nvPr/>
        </p:nvCxnSpPr>
        <p:spPr>
          <a:xfrm>
            <a:off x="1263402" y="1289721"/>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C078D11-338E-486F-B9DE-37114021305F}"/>
              </a:ext>
            </a:extLst>
          </p:cNvPr>
          <p:cNvSpPr txBox="1"/>
          <p:nvPr/>
        </p:nvSpPr>
        <p:spPr>
          <a:xfrm>
            <a:off x="1139442" y="1623934"/>
            <a:ext cx="1261820" cy="523220"/>
          </a:xfrm>
          <a:prstGeom prst="rect">
            <a:avLst/>
          </a:prstGeom>
          <a:noFill/>
        </p:spPr>
        <p:txBody>
          <a:bodyPr wrap="none" rtlCol="0">
            <a:spAutoFit/>
          </a:bodyPr>
          <a:lstStyle/>
          <a:p>
            <a:r>
              <a:rPr lang="sv-SE" sz="2800" dirty="0"/>
              <a:t>70 e.Kr.</a:t>
            </a:r>
          </a:p>
        </p:txBody>
      </p:sp>
      <p:cxnSp>
        <p:nvCxnSpPr>
          <p:cNvPr id="18" name="Straight Connector 17">
            <a:extLst>
              <a:ext uri="{FF2B5EF4-FFF2-40B4-BE49-F238E27FC236}">
                <a16:creationId xmlns:a16="http://schemas.microsoft.com/office/drawing/2014/main" id="{320FF5FB-AC17-472F-9D41-0160AEAC3227}"/>
              </a:ext>
            </a:extLst>
          </p:cNvPr>
          <p:cNvCxnSpPr/>
          <p:nvPr/>
        </p:nvCxnSpPr>
        <p:spPr>
          <a:xfrm>
            <a:off x="4498176" y="1314450"/>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56A788B-3C98-49DC-9C21-3C6AF47D39ED}"/>
              </a:ext>
            </a:extLst>
          </p:cNvPr>
          <p:cNvSpPr txBox="1"/>
          <p:nvPr/>
        </p:nvSpPr>
        <p:spPr>
          <a:xfrm>
            <a:off x="3809804" y="1623934"/>
            <a:ext cx="795411" cy="523220"/>
          </a:xfrm>
          <a:prstGeom prst="rect">
            <a:avLst/>
          </a:prstGeom>
          <a:noFill/>
        </p:spPr>
        <p:txBody>
          <a:bodyPr wrap="none" rtlCol="0">
            <a:spAutoFit/>
          </a:bodyPr>
          <a:lstStyle/>
          <a:p>
            <a:r>
              <a:rPr lang="sv-SE" sz="2800" dirty="0"/>
              <a:t>idag</a:t>
            </a:r>
          </a:p>
        </p:txBody>
      </p:sp>
      <p:sp>
        <p:nvSpPr>
          <p:cNvPr id="21" name="TextBox 20">
            <a:extLst>
              <a:ext uri="{FF2B5EF4-FFF2-40B4-BE49-F238E27FC236}">
                <a16:creationId xmlns:a16="http://schemas.microsoft.com/office/drawing/2014/main" id="{84CEEC2B-3B27-4413-B831-DF11B5368295}"/>
              </a:ext>
            </a:extLst>
          </p:cNvPr>
          <p:cNvSpPr txBox="1"/>
          <p:nvPr/>
        </p:nvSpPr>
        <p:spPr>
          <a:xfrm>
            <a:off x="5732760" y="1623934"/>
            <a:ext cx="986167" cy="523220"/>
          </a:xfrm>
          <a:prstGeom prst="rect">
            <a:avLst/>
          </a:prstGeom>
          <a:noFill/>
        </p:spPr>
        <p:txBody>
          <a:bodyPr wrap="none" rtlCol="0">
            <a:spAutoFit/>
          </a:bodyPr>
          <a:lstStyle/>
          <a:p>
            <a:r>
              <a:rPr lang="sv-SE" sz="2800" dirty="0"/>
              <a:t>3½ år</a:t>
            </a:r>
          </a:p>
        </p:txBody>
      </p:sp>
      <p:sp>
        <p:nvSpPr>
          <p:cNvPr id="22" name="TextBox 21">
            <a:extLst>
              <a:ext uri="{FF2B5EF4-FFF2-40B4-BE49-F238E27FC236}">
                <a16:creationId xmlns:a16="http://schemas.microsoft.com/office/drawing/2014/main" id="{D81A4545-D817-4E02-ACD3-E7E46253E978}"/>
              </a:ext>
            </a:extLst>
          </p:cNvPr>
          <p:cNvSpPr txBox="1"/>
          <p:nvPr/>
        </p:nvSpPr>
        <p:spPr>
          <a:xfrm>
            <a:off x="7156392" y="1623934"/>
            <a:ext cx="986167" cy="523220"/>
          </a:xfrm>
          <a:prstGeom prst="rect">
            <a:avLst/>
          </a:prstGeom>
          <a:noFill/>
        </p:spPr>
        <p:txBody>
          <a:bodyPr wrap="none" rtlCol="0">
            <a:spAutoFit/>
          </a:bodyPr>
          <a:lstStyle/>
          <a:p>
            <a:r>
              <a:rPr lang="sv-SE" sz="2800" dirty="0"/>
              <a:t>3½ år</a:t>
            </a:r>
          </a:p>
        </p:txBody>
      </p:sp>
      <p:sp>
        <p:nvSpPr>
          <p:cNvPr id="23" name="Rectangle 22">
            <a:extLst>
              <a:ext uri="{FF2B5EF4-FFF2-40B4-BE49-F238E27FC236}">
                <a16:creationId xmlns:a16="http://schemas.microsoft.com/office/drawing/2014/main" id="{B25C2D67-F74D-40F1-A0F4-6AB6AA919C12}"/>
              </a:ext>
            </a:extLst>
          </p:cNvPr>
          <p:cNvSpPr/>
          <p:nvPr/>
        </p:nvSpPr>
        <p:spPr>
          <a:xfrm>
            <a:off x="4585447" y="723892"/>
            <a:ext cx="3619481" cy="544041"/>
          </a:xfrm>
          <a:prstGeom prst="rect">
            <a:avLst/>
          </a:prstGeom>
          <a:gradFill flip="none" rotWithShape="1">
            <a:gsLst>
              <a:gs pos="30000">
                <a:schemeClr val="accent1"/>
              </a:gs>
              <a:gs pos="0">
                <a:schemeClr val="accent1">
                  <a:lumMod val="5000"/>
                  <a:lumOff val="95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a:t>Romarriket</a:t>
            </a:r>
          </a:p>
        </p:txBody>
      </p:sp>
      <p:sp>
        <p:nvSpPr>
          <p:cNvPr id="36" name="Rectangle 35">
            <a:extLst>
              <a:ext uri="{FF2B5EF4-FFF2-40B4-BE49-F238E27FC236}">
                <a16:creationId xmlns:a16="http://schemas.microsoft.com/office/drawing/2014/main" id="{8D6C29E2-8CEC-433C-BD99-F9397C9B9165}"/>
              </a:ext>
            </a:extLst>
          </p:cNvPr>
          <p:cNvSpPr/>
          <p:nvPr/>
        </p:nvSpPr>
        <p:spPr>
          <a:xfrm>
            <a:off x="8278914" y="725585"/>
            <a:ext cx="2691607" cy="544041"/>
          </a:xfrm>
          <a:prstGeom prst="rect">
            <a:avLst/>
          </a:prstGeom>
          <a:gradFill flip="none" rotWithShape="1">
            <a:gsLst>
              <a:gs pos="30000">
                <a:schemeClr val="accent1"/>
              </a:gs>
              <a:gs pos="0">
                <a:schemeClr val="accent1">
                  <a:lumMod val="5000"/>
                  <a:lumOff val="95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a:t>Guds rike</a:t>
            </a:r>
          </a:p>
        </p:txBody>
      </p:sp>
      <p:sp>
        <p:nvSpPr>
          <p:cNvPr id="38" name="TextBox 37">
            <a:extLst>
              <a:ext uri="{FF2B5EF4-FFF2-40B4-BE49-F238E27FC236}">
                <a16:creationId xmlns:a16="http://schemas.microsoft.com/office/drawing/2014/main" id="{23EEE19F-A881-403A-8595-4907D5DB1E54}"/>
              </a:ext>
            </a:extLst>
          </p:cNvPr>
          <p:cNvSpPr txBox="1"/>
          <p:nvPr/>
        </p:nvSpPr>
        <p:spPr>
          <a:xfrm>
            <a:off x="1713090" y="707079"/>
            <a:ext cx="1668727" cy="523220"/>
          </a:xfrm>
          <a:prstGeom prst="rect">
            <a:avLst/>
          </a:prstGeom>
          <a:noFill/>
        </p:spPr>
        <p:txBody>
          <a:bodyPr wrap="none" rtlCol="0">
            <a:spAutoFit/>
          </a:bodyPr>
          <a:lstStyle/>
          <a:p>
            <a:r>
              <a:rPr lang="sv-SE" sz="2800"/>
              <a:t>nådetiden</a:t>
            </a:r>
          </a:p>
        </p:txBody>
      </p:sp>
      <p:sp>
        <p:nvSpPr>
          <p:cNvPr id="65" name="Rectangle: Rounded Corners 64">
            <a:extLst>
              <a:ext uri="{FF2B5EF4-FFF2-40B4-BE49-F238E27FC236}">
                <a16:creationId xmlns:a16="http://schemas.microsoft.com/office/drawing/2014/main" id="{3468BBD8-A320-498D-81D6-BE708B8DA485}"/>
              </a:ext>
            </a:extLst>
          </p:cNvPr>
          <p:cNvSpPr/>
          <p:nvPr/>
        </p:nvSpPr>
        <p:spPr>
          <a:xfrm>
            <a:off x="439777" y="3467466"/>
            <a:ext cx="11406773" cy="30552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buFont typeface="Arial" panose="020B0604020202020204" pitchFamily="34" charset="0"/>
              <a:buChar char="•"/>
            </a:pPr>
            <a:r>
              <a:rPr lang="sv-SE" sz="2800" dirty="0"/>
              <a:t>Den sista kungens makt växer och växer</a:t>
            </a:r>
          </a:p>
          <a:p>
            <a:pPr marL="457200" indent="-457200">
              <a:buFont typeface="Arial" panose="020B0604020202020204" pitchFamily="34" charset="0"/>
              <a:buChar char="•"/>
            </a:pPr>
            <a:r>
              <a:rPr lang="sv-SE" sz="2800" dirty="0"/>
              <a:t>Han får absolut makt och känner sig oövervinnerlig</a:t>
            </a:r>
          </a:p>
          <a:p>
            <a:pPr marL="457200" indent="-457200">
              <a:buFont typeface="Arial" panose="020B0604020202020204" pitchFamily="34" charset="0"/>
              <a:buChar char="•"/>
            </a:pPr>
            <a:r>
              <a:rPr lang="sv-SE" sz="2800" dirty="0"/>
              <a:t>Mitt i den sista årsveckan bryter han förbundet och avskaffar offrandet</a:t>
            </a:r>
          </a:p>
          <a:p>
            <a:pPr marL="457200" indent="-457200">
              <a:buFont typeface="Arial" panose="020B0604020202020204" pitchFamily="34" charset="0"/>
              <a:buChar char="•"/>
            </a:pPr>
            <a:r>
              <a:rPr lang="sv-SE" sz="2800" dirty="0"/>
              <a:t>Vedermödan intensiveras. Förföljelse och krig</a:t>
            </a:r>
          </a:p>
          <a:p>
            <a:pPr marL="457200" indent="-457200">
              <a:buFont typeface="Arial" panose="020B0604020202020204" pitchFamily="34" charset="0"/>
              <a:buChar char="•"/>
            </a:pPr>
            <a:endParaRPr lang="sv-SE" sz="2800" dirty="0"/>
          </a:p>
          <a:p>
            <a:r>
              <a:rPr lang="sv-SE" sz="2800" dirty="0"/>
              <a:t>[bl.a. Dan 7, Dan 9, Dan 11]</a:t>
            </a:r>
          </a:p>
        </p:txBody>
      </p:sp>
      <p:sp>
        <p:nvSpPr>
          <p:cNvPr id="66" name="Arrow: Down 65">
            <a:extLst>
              <a:ext uri="{FF2B5EF4-FFF2-40B4-BE49-F238E27FC236}">
                <a16:creationId xmlns:a16="http://schemas.microsoft.com/office/drawing/2014/main" id="{D69BAE5E-00AB-4E2A-8F29-BBFA2EF24C9A}"/>
              </a:ext>
            </a:extLst>
          </p:cNvPr>
          <p:cNvSpPr/>
          <p:nvPr/>
        </p:nvSpPr>
        <p:spPr>
          <a:xfrm flipV="1">
            <a:off x="6541114" y="2144618"/>
            <a:ext cx="484632" cy="97840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689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FC3FAB8-3650-4805-B113-78C2425CC31B}"/>
              </a:ext>
            </a:extLst>
          </p:cNvPr>
          <p:cNvCxnSpPr>
            <a:cxnSpLocks/>
          </p:cNvCxnSpPr>
          <p:nvPr/>
        </p:nvCxnSpPr>
        <p:spPr>
          <a:xfrm>
            <a:off x="5390026" y="1499347"/>
            <a:ext cx="5580495" cy="16808"/>
          </a:xfrm>
          <a:prstGeom prst="line">
            <a:avLst/>
          </a:prstGeom>
          <a:ln w="127000">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58D3D8A-B381-4799-B441-6015336E1777}"/>
              </a:ext>
            </a:extLst>
          </p:cNvPr>
          <p:cNvCxnSpPr>
            <a:cxnSpLocks/>
          </p:cNvCxnSpPr>
          <p:nvPr/>
        </p:nvCxnSpPr>
        <p:spPr>
          <a:xfrm>
            <a:off x="589280" y="1499347"/>
            <a:ext cx="4776097" cy="0"/>
          </a:xfrm>
          <a:prstGeom prst="line">
            <a:avLst/>
          </a:prstGeom>
          <a:ln w="127000">
            <a:prstDash val="sysDot"/>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10FC46D-D112-479D-9598-D5FE91BED9C3}"/>
              </a:ext>
            </a:extLst>
          </p:cNvPr>
          <p:cNvCxnSpPr/>
          <p:nvPr/>
        </p:nvCxnSpPr>
        <p:spPr>
          <a:xfrm>
            <a:off x="8204935" y="1317812"/>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2242A9D-326F-48A2-BDA8-E1CBBB73D9E4}"/>
              </a:ext>
            </a:extLst>
          </p:cNvPr>
          <p:cNvCxnSpPr/>
          <p:nvPr/>
        </p:nvCxnSpPr>
        <p:spPr>
          <a:xfrm>
            <a:off x="589280" y="1289721"/>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CE11A42-D8DA-4FEA-81B9-B1FFAE58BB2C}"/>
              </a:ext>
            </a:extLst>
          </p:cNvPr>
          <p:cNvCxnSpPr>
            <a:cxnSpLocks/>
          </p:cNvCxnSpPr>
          <p:nvPr/>
        </p:nvCxnSpPr>
        <p:spPr>
          <a:xfrm>
            <a:off x="6793669" y="1314450"/>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DDA309E-06FE-4036-845B-8AFD2BC92597}"/>
              </a:ext>
            </a:extLst>
          </p:cNvPr>
          <p:cNvCxnSpPr/>
          <p:nvPr/>
        </p:nvCxnSpPr>
        <p:spPr>
          <a:xfrm>
            <a:off x="5390026" y="1285314"/>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CC39491-F53C-4C64-A7A7-190A2BDD37B3}"/>
              </a:ext>
            </a:extLst>
          </p:cNvPr>
          <p:cNvCxnSpPr/>
          <p:nvPr/>
        </p:nvCxnSpPr>
        <p:spPr>
          <a:xfrm>
            <a:off x="1263402" y="1289721"/>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C078D11-338E-486F-B9DE-37114021305F}"/>
              </a:ext>
            </a:extLst>
          </p:cNvPr>
          <p:cNvSpPr txBox="1"/>
          <p:nvPr/>
        </p:nvSpPr>
        <p:spPr>
          <a:xfrm>
            <a:off x="1139442" y="1623934"/>
            <a:ext cx="1261820" cy="523220"/>
          </a:xfrm>
          <a:prstGeom prst="rect">
            <a:avLst/>
          </a:prstGeom>
          <a:noFill/>
        </p:spPr>
        <p:txBody>
          <a:bodyPr wrap="none" rtlCol="0">
            <a:spAutoFit/>
          </a:bodyPr>
          <a:lstStyle/>
          <a:p>
            <a:r>
              <a:rPr lang="sv-SE" sz="2800" dirty="0"/>
              <a:t>70 e.Kr.</a:t>
            </a:r>
          </a:p>
        </p:txBody>
      </p:sp>
      <p:cxnSp>
        <p:nvCxnSpPr>
          <p:cNvPr id="18" name="Straight Connector 17">
            <a:extLst>
              <a:ext uri="{FF2B5EF4-FFF2-40B4-BE49-F238E27FC236}">
                <a16:creationId xmlns:a16="http://schemas.microsoft.com/office/drawing/2014/main" id="{320FF5FB-AC17-472F-9D41-0160AEAC3227}"/>
              </a:ext>
            </a:extLst>
          </p:cNvPr>
          <p:cNvCxnSpPr/>
          <p:nvPr/>
        </p:nvCxnSpPr>
        <p:spPr>
          <a:xfrm>
            <a:off x="4498176" y="1314450"/>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56A788B-3C98-49DC-9C21-3C6AF47D39ED}"/>
              </a:ext>
            </a:extLst>
          </p:cNvPr>
          <p:cNvSpPr txBox="1"/>
          <p:nvPr/>
        </p:nvSpPr>
        <p:spPr>
          <a:xfrm>
            <a:off x="3809804" y="1623934"/>
            <a:ext cx="795411" cy="523220"/>
          </a:xfrm>
          <a:prstGeom prst="rect">
            <a:avLst/>
          </a:prstGeom>
          <a:noFill/>
        </p:spPr>
        <p:txBody>
          <a:bodyPr wrap="none" rtlCol="0">
            <a:spAutoFit/>
          </a:bodyPr>
          <a:lstStyle/>
          <a:p>
            <a:r>
              <a:rPr lang="sv-SE" sz="2800" dirty="0"/>
              <a:t>idag</a:t>
            </a:r>
          </a:p>
        </p:txBody>
      </p:sp>
      <p:sp>
        <p:nvSpPr>
          <p:cNvPr id="21" name="TextBox 20">
            <a:extLst>
              <a:ext uri="{FF2B5EF4-FFF2-40B4-BE49-F238E27FC236}">
                <a16:creationId xmlns:a16="http://schemas.microsoft.com/office/drawing/2014/main" id="{84CEEC2B-3B27-4413-B831-DF11B5368295}"/>
              </a:ext>
            </a:extLst>
          </p:cNvPr>
          <p:cNvSpPr txBox="1"/>
          <p:nvPr/>
        </p:nvSpPr>
        <p:spPr>
          <a:xfrm>
            <a:off x="5732760" y="1623934"/>
            <a:ext cx="986167" cy="523220"/>
          </a:xfrm>
          <a:prstGeom prst="rect">
            <a:avLst/>
          </a:prstGeom>
          <a:noFill/>
        </p:spPr>
        <p:txBody>
          <a:bodyPr wrap="none" rtlCol="0">
            <a:spAutoFit/>
          </a:bodyPr>
          <a:lstStyle/>
          <a:p>
            <a:r>
              <a:rPr lang="sv-SE" sz="2800" dirty="0"/>
              <a:t>3½ år</a:t>
            </a:r>
          </a:p>
        </p:txBody>
      </p:sp>
      <p:sp>
        <p:nvSpPr>
          <p:cNvPr id="22" name="TextBox 21">
            <a:extLst>
              <a:ext uri="{FF2B5EF4-FFF2-40B4-BE49-F238E27FC236}">
                <a16:creationId xmlns:a16="http://schemas.microsoft.com/office/drawing/2014/main" id="{D81A4545-D817-4E02-ACD3-E7E46253E978}"/>
              </a:ext>
            </a:extLst>
          </p:cNvPr>
          <p:cNvSpPr txBox="1"/>
          <p:nvPr/>
        </p:nvSpPr>
        <p:spPr>
          <a:xfrm>
            <a:off x="7156392" y="1623934"/>
            <a:ext cx="986167" cy="523220"/>
          </a:xfrm>
          <a:prstGeom prst="rect">
            <a:avLst/>
          </a:prstGeom>
          <a:noFill/>
        </p:spPr>
        <p:txBody>
          <a:bodyPr wrap="none" rtlCol="0">
            <a:spAutoFit/>
          </a:bodyPr>
          <a:lstStyle/>
          <a:p>
            <a:r>
              <a:rPr lang="sv-SE" sz="2800" dirty="0"/>
              <a:t>3½ år</a:t>
            </a:r>
          </a:p>
        </p:txBody>
      </p:sp>
      <p:sp>
        <p:nvSpPr>
          <p:cNvPr id="23" name="Rectangle 22">
            <a:extLst>
              <a:ext uri="{FF2B5EF4-FFF2-40B4-BE49-F238E27FC236}">
                <a16:creationId xmlns:a16="http://schemas.microsoft.com/office/drawing/2014/main" id="{B25C2D67-F74D-40F1-A0F4-6AB6AA919C12}"/>
              </a:ext>
            </a:extLst>
          </p:cNvPr>
          <p:cNvSpPr/>
          <p:nvPr/>
        </p:nvSpPr>
        <p:spPr>
          <a:xfrm>
            <a:off x="4585447" y="723892"/>
            <a:ext cx="3619481" cy="544041"/>
          </a:xfrm>
          <a:prstGeom prst="rect">
            <a:avLst/>
          </a:prstGeom>
          <a:gradFill flip="none" rotWithShape="1">
            <a:gsLst>
              <a:gs pos="30000">
                <a:schemeClr val="accent1"/>
              </a:gs>
              <a:gs pos="0">
                <a:schemeClr val="accent1">
                  <a:lumMod val="5000"/>
                  <a:lumOff val="95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a:t>Romarriket</a:t>
            </a:r>
          </a:p>
        </p:txBody>
      </p:sp>
      <p:sp>
        <p:nvSpPr>
          <p:cNvPr id="36" name="Rectangle 35">
            <a:extLst>
              <a:ext uri="{FF2B5EF4-FFF2-40B4-BE49-F238E27FC236}">
                <a16:creationId xmlns:a16="http://schemas.microsoft.com/office/drawing/2014/main" id="{8D6C29E2-8CEC-433C-BD99-F9397C9B9165}"/>
              </a:ext>
            </a:extLst>
          </p:cNvPr>
          <p:cNvSpPr/>
          <p:nvPr/>
        </p:nvSpPr>
        <p:spPr>
          <a:xfrm>
            <a:off x="8278914" y="725585"/>
            <a:ext cx="2691607" cy="544041"/>
          </a:xfrm>
          <a:prstGeom prst="rect">
            <a:avLst/>
          </a:prstGeom>
          <a:gradFill flip="none" rotWithShape="1">
            <a:gsLst>
              <a:gs pos="30000">
                <a:schemeClr val="accent1"/>
              </a:gs>
              <a:gs pos="0">
                <a:schemeClr val="accent1">
                  <a:lumMod val="5000"/>
                  <a:lumOff val="95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a:t>Guds rike</a:t>
            </a:r>
          </a:p>
        </p:txBody>
      </p:sp>
      <p:sp>
        <p:nvSpPr>
          <p:cNvPr id="38" name="TextBox 37">
            <a:extLst>
              <a:ext uri="{FF2B5EF4-FFF2-40B4-BE49-F238E27FC236}">
                <a16:creationId xmlns:a16="http://schemas.microsoft.com/office/drawing/2014/main" id="{23EEE19F-A881-403A-8595-4907D5DB1E54}"/>
              </a:ext>
            </a:extLst>
          </p:cNvPr>
          <p:cNvSpPr txBox="1"/>
          <p:nvPr/>
        </p:nvSpPr>
        <p:spPr>
          <a:xfrm>
            <a:off x="1713090" y="707079"/>
            <a:ext cx="1668727" cy="523220"/>
          </a:xfrm>
          <a:prstGeom prst="rect">
            <a:avLst/>
          </a:prstGeom>
          <a:noFill/>
        </p:spPr>
        <p:txBody>
          <a:bodyPr wrap="none" rtlCol="0">
            <a:spAutoFit/>
          </a:bodyPr>
          <a:lstStyle/>
          <a:p>
            <a:r>
              <a:rPr lang="sv-SE" sz="2800"/>
              <a:t>nådetiden</a:t>
            </a:r>
          </a:p>
        </p:txBody>
      </p:sp>
      <p:sp>
        <p:nvSpPr>
          <p:cNvPr id="65" name="Rectangle: Rounded Corners 64">
            <a:extLst>
              <a:ext uri="{FF2B5EF4-FFF2-40B4-BE49-F238E27FC236}">
                <a16:creationId xmlns:a16="http://schemas.microsoft.com/office/drawing/2014/main" id="{3468BBD8-A320-498D-81D6-BE708B8DA485}"/>
              </a:ext>
            </a:extLst>
          </p:cNvPr>
          <p:cNvSpPr/>
          <p:nvPr/>
        </p:nvSpPr>
        <p:spPr>
          <a:xfrm>
            <a:off x="439777" y="3467466"/>
            <a:ext cx="11406773" cy="30552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buFont typeface="Arial" panose="020B0604020202020204" pitchFamily="34" charset="0"/>
              <a:buChar char="•"/>
            </a:pPr>
            <a:r>
              <a:rPr lang="sv-SE" sz="2800" dirty="0"/>
              <a:t>Kriget drar ihop sig till Israel</a:t>
            </a:r>
          </a:p>
          <a:p>
            <a:pPr marL="457200" indent="-457200">
              <a:buFont typeface="Arial" panose="020B0604020202020204" pitchFamily="34" charset="0"/>
              <a:buChar char="•"/>
            </a:pPr>
            <a:r>
              <a:rPr lang="sv-SE" sz="2800" dirty="0"/>
              <a:t>I slutstriden i Israel kämpar kungen mot Gud själv</a:t>
            </a:r>
          </a:p>
          <a:p>
            <a:pPr marL="457200" indent="-457200">
              <a:buFont typeface="Arial" panose="020B0604020202020204" pitchFamily="34" charset="0"/>
              <a:buChar char="•"/>
            </a:pPr>
            <a:r>
              <a:rPr lang="sv-SE" sz="2800" dirty="0"/>
              <a:t>Israel som nation blir frälst</a:t>
            </a:r>
          </a:p>
          <a:p>
            <a:pPr marL="457200" indent="-457200">
              <a:buFont typeface="Arial" panose="020B0604020202020204" pitchFamily="34" charset="0"/>
              <a:buChar char="•"/>
            </a:pPr>
            <a:endParaRPr lang="sv-SE" sz="2800" dirty="0"/>
          </a:p>
          <a:p>
            <a:pPr marL="457200" indent="-457200">
              <a:buFont typeface="Arial" panose="020B0604020202020204" pitchFamily="34" charset="0"/>
              <a:buChar char="•"/>
            </a:pPr>
            <a:endParaRPr lang="sv-SE" sz="2800" dirty="0"/>
          </a:p>
          <a:p>
            <a:r>
              <a:rPr lang="sv-SE" sz="2800" dirty="0"/>
              <a:t>[bl.a. Dan 7, Dan 12]</a:t>
            </a:r>
          </a:p>
        </p:txBody>
      </p:sp>
      <p:sp>
        <p:nvSpPr>
          <p:cNvPr id="66" name="Arrow: Down 65">
            <a:extLst>
              <a:ext uri="{FF2B5EF4-FFF2-40B4-BE49-F238E27FC236}">
                <a16:creationId xmlns:a16="http://schemas.microsoft.com/office/drawing/2014/main" id="{D69BAE5E-00AB-4E2A-8F29-BBFA2EF24C9A}"/>
              </a:ext>
            </a:extLst>
          </p:cNvPr>
          <p:cNvSpPr/>
          <p:nvPr/>
        </p:nvSpPr>
        <p:spPr>
          <a:xfrm flipV="1">
            <a:off x="7933034" y="2144618"/>
            <a:ext cx="484632" cy="97840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356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FC3FAB8-3650-4805-B113-78C2425CC31B}"/>
              </a:ext>
            </a:extLst>
          </p:cNvPr>
          <p:cNvCxnSpPr>
            <a:cxnSpLocks/>
          </p:cNvCxnSpPr>
          <p:nvPr/>
        </p:nvCxnSpPr>
        <p:spPr>
          <a:xfrm>
            <a:off x="5390026" y="1499347"/>
            <a:ext cx="5580495" cy="16808"/>
          </a:xfrm>
          <a:prstGeom prst="line">
            <a:avLst/>
          </a:prstGeom>
          <a:ln w="127000">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58D3D8A-B381-4799-B441-6015336E1777}"/>
              </a:ext>
            </a:extLst>
          </p:cNvPr>
          <p:cNvCxnSpPr>
            <a:cxnSpLocks/>
          </p:cNvCxnSpPr>
          <p:nvPr/>
        </p:nvCxnSpPr>
        <p:spPr>
          <a:xfrm>
            <a:off x="589280" y="1499347"/>
            <a:ext cx="4776097" cy="0"/>
          </a:xfrm>
          <a:prstGeom prst="line">
            <a:avLst/>
          </a:prstGeom>
          <a:ln w="127000">
            <a:prstDash val="sysDot"/>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10FC46D-D112-479D-9598-D5FE91BED9C3}"/>
              </a:ext>
            </a:extLst>
          </p:cNvPr>
          <p:cNvCxnSpPr/>
          <p:nvPr/>
        </p:nvCxnSpPr>
        <p:spPr>
          <a:xfrm>
            <a:off x="8204935" y="1317812"/>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2242A9D-326F-48A2-BDA8-E1CBBB73D9E4}"/>
              </a:ext>
            </a:extLst>
          </p:cNvPr>
          <p:cNvCxnSpPr/>
          <p:nvPr/>
        </p:nvCxnSpPr>
        <p:spPr>
          <a:xfrm>
            <a:off x="589280" y="1289721"/>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CE11A42-D8DA-4FEA-81B9-B1FFAE58BB2C}"/>
              </a:ext>
            </a:extLst>
          </p:cNvPr>
          <p:cNvCxnSpPr>
            <a:cxnSpLocks/>
          </p:cNvCxnSpPr>
          <p:nvPr/>
        </p:nvCxnSpPr>
        <p:spPr>
          <a:xfrm>
            <a:off x="6793669" y="1314450"/>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DDA309E-06FE-4036-845B-8AFD2BC92597}"/>
              </a:ext>
            </a:extLst>
          </p:cNvPr>
          <p:cNvCxnSpPr/>
          <p:nvPr/>
        </p:nvCxnSpPr>
        <p:spPr>
          <a:xfrm>
            <a:off x="5390026" y="1285314"/>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CC39491-F53C-4C64-A7A7-190A2BDD37B3}"/>
              </a:ext>
            </a:extLst>
          </p:cNvPr>
          <p:cNvCxnSpPr/>
          <p:nvPr/>
        </p:nvCxnSpPr>
        <p:spPr>
          <a:xfrm>
            <a:off x="1263402" y="1289721"/>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C078D11-338E-486F-B9DE-37114021305F}"/>
              </a:ext>
            </a:extLst>
          </p:cNvPr>
          <p:cNvSpPr txBox="1"/>
          <p:nvPr/>
        </p:nvSpPr>
        <p:spPr>
          <a:xfrm>
            <a:off x="1139442" y="1623934"/>
            <a:ext cx="1261820" cy="523220"/>
          </a:xfrm>
          <a:prstGeom prst="rect">
            <a:avLst/>
          </a:prstGeom>
          <a:noFill/>
        </p:spPr>
        <p:txBody>
          <a:bodyPr wrap="none" rtlCol="0">
            <a:spAutoFit/>
          </a:bodyPr>
          <a:lstStyle/>
          <a:p>
            <a:r>
              <a:rPr lang="sv-SE" sz="2800" dirty="0"/>
              <a:t>70 e.Kr.</a:t>
            </a:r>
          </a:p>
        </p:txBody>
      </p:sp>
      <p:cxnSp>
        <p:nvCxnSpPr>
          <p:cNvPr id="18" name="Straight Connector 17">
            <a:extLst>
              <a:ext uri="{FF2B5EF4-FFF2-40B4-BE49-F238E27FC236}">
                <a16:creationId xmlns:a16="http://schemas.microsoft.com/office/drawing/2014/main" id="{320FF5FB-AC17-472F-9D41-0160AEAC3227}"/>
              </a:ext>
            </a:extLst>
          </p:cNvPr>
          <p:cNvCxnSpPr/>
          <p:nvPr/>
        </p:nvCxnSpPr>
        <p:spPr>
          <a:xfrm>
            <a:off x="4498176" y="1314450"/>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56A788B-3C98-49DC-9C21-3C6AF47D39ED}"/>
              </a:ext>
            </a:extLst>
          </p:cNvPr>
          <p:cNvSpPr txBox="1"/>
          <p:nvPr/>
        </p:nvSpPr>
        <p:spPr>
          <a:xfrm>
            <a:off x="3809804" y="1623934"/>
            <a:ext cx="795411" cy="523220"/>
          </a:xfrm>
          <a:prstGeom prst="rect">
            <a:avLst/>
          </a:prstGeom>
          <a:noFill/>
        </p:spPr>
        <p:txBody>
          <a:bodyPr wrap="none" rtlCol="0">
            <a:spAutoFit/>
          </a:bodyPr>
          <a:lstStyle/>
          <a:p>
            <a:r>
              <a:rPr lang="sv-SE" sz="2800" dirty="0"/>
              <a:t>idag</a:t>
            </a:r>
          </a:p>
        </p:txBody>
      </p:sp>
      <p:sp>
        <p:nvSpPr>
          <p:cNvPr id="21" name="TextBox 20">
            <a:extLst>
              <a:ext uri="{FF2B5EF4-FFF2-40B4-BE49-F238E27FC236}">
                <a16:creationId xmlns:a16="http://schemas.microsoft.com/office/drawing/2014/main" id="{84CEEC2B-3B27-4413-B831-DF11B5368295}"/>
              </a:ext>
            </a:extLst>
          </p:cNvPr>
          <p:cNvSpPr txBox="1"/>
          <p:nvPr/>
        </p:nvSpPr>
        <p:spPr>
          <a:xfrm>
            <a:off x="5732760" y="1623934"/>
            <a:ext cx="986167" cy="523220"/>
          </a:xfrm>
          <a:prstGeom prst="rect">
            <a:avLst/>
          </a:prstGeom>
          <a:noFill/>
        </p:spPr>
        <p:txBody>
          <a:bodyPr wrap="none" rtlCol="0">
            <a:spAutoFit/>
          </a:bodyPr>
          <a:lstStyle/>
          <a:p>
            <a:r>
              <a:rPr lang="sv-SE" sz="2800" dirty="0"/>
              <a:t>3½ år</a:t>
            </a:r>
          </a:p>
        </p:txBody>
      </p:sp>
      <p:sp>
        <p:nvSpPr>
          <p:cNvPr id="22" name="TextBox 21">
            <a:extLst>
              <a:ext uri="{FF2B5EF4-FFF2-40B4-BE49-F238E27FC236}">
                <a16:creationId xmlns:a16="http://schemas.microsoft.com/office/drawing/2014/main" id="{D81A4545-D817-4E02-ACD3-E7E46253E978}"/>
              </a:ext>
            </a:extLst>
          </p:cNvPr>
          <p:cNvSpPr txBox="1"/>
          <p:nvPr/>
        </p:nvSpPr>
        <p:spPr>
          <a:xfrm>
            <a:off x="7156392" y="1623934"/>
            <a:ext cx="986167" cy="523220"/>
          </a:xfrm>
          <a:prstGeom prst="rect">
            <a:avLst/>
          </a:prstGeom>
          <a:noFill/>
        </p:spPr>
        <p:txBody>
          <a:bodyPr wrap="none" rtlCol="0">
            <a:spAutoFit/>
          </a:bodyPr>
          <a:lstStyle/>
          <a:p>
            <a:r>
              <a:rPr lang="sv-SE" sz="2800" dirty="0"/>
              <a:t>3½ år</a:t>
            </a:r>
          </a:p>
        </p:txBody>
      </p:sp>
      <p:sp>
        <p:nvSpPr>
          <p:cNvPr id="23" name="Rectangle 22">
            <a:extLst>
              <a:ext uri="{FF2B5EF4-FFF2-40B4-BE49-F238E27FC236}">
                <a16:creationId xmlns:a16="http://schemas.microsoft.com/office/drawing/2014/main" id="{B25C2D67-F74D-40F1-A0F4-6AB6AA919C12}"/>
              </a:ext>
            </a:extLst>
          </p:cNvPr>
          <p:cNvSpPr/>
          <p:nvPr/>
        </p:nvSpPr>
        <p:spPr>
          <a:xfrm>
            <a:off x="4585447" y="723892"/>
            <a:ext cx="3619481" cy="544041"/>
          </a:xfrm>
          <a:prstGeom prst="rect">
            <a:avLst/>
          </a:prstGeom>
          <a:gradFill flip="none" rotWithShape="1">
            <a:gsLst>
              <a:gs pos="30000">
                <a:schemeClr val="accent1"/>
              </a:gs>
              <a:gs pos="0">
                <a:schemeClr val="accent1">
                  <a:lumMod val="5000"/>
                  <a:lumOff val="95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a:t>Romarriket</a:t>
            </a:r>
          </a:p>
        </p:txBody>
      </p:sp>
      <p:sp>
        <p:nvSpPr>
          <p:cNvPr id="36" name="Rectangle 35">
            <a:extLst>
              <a:ext uri="{FF2B5EF4-FFF2-40B4-BE49-F238E27FC236}">
                <a16:creationId xmlns:a16="http://schemas.microsoft.com/office/drawing/2014/main" id="{8D6C29E2-8CEC-433C-BD99-F9397C9B9165}"/>
              </a:ext>
            </a:extLst>
          </p:cNvPr>
          <p:cNvSpPr/>
          <p:nvPr/>
        </p:nvSpPr>
        <p:spPr>
          <a:xfrm>
            <a:off x="8278914" y="725585"/>
            <a:ext cx="2691607" cy="544041"/>
          </a:xfrm>
          <a:prstGeom prst="rect">
            <a:avLst/>
          </a:prstGeom>
          <a:gradFill flip="none" rotWithShape="1">
            <a:gsLst>
              <a:gs pos="30000">
                <a:schemeClr val="accent1"/>
              </a:gs>
              <a:gs pos="0">
                <a:schemeClr val="accent1">
                  <a:lumMod val="5000"/>
                  <a:lumOff val="95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a:t>Guds rike</a:t>
            </a:r>
          </a:p>
        </p:txBody>
      </p:sp>
      <p:sp>
        <p:nvSpPr>
          <p:cNvPr id="38" name="TextBox 37">
            <a:extLst>
              <a:ext uri="{FF2B5EF4-FFF2-40B4-BE49-F238E27FC236}">
                <a16:creationId xmlns:a16="http://schemas.microsoft.com/office/drawing/2014/main" id="{23EEE19F-A881-403A-8595-4907D5DB1E54}"/>
              </a:ext>
            </a:extLst>
          </p:cNvPr>
          <p:cNvSpPr txBox="1"/>
          <p:nvPr/>
        </p:nvSpPr>
        <p:spPr>
          <a:xfrm>
            <a:off x="1713090" y="707079"/>
            <a:ext cx="1668727" cy="523220"/>
          </a:xfrm>
          <a:prstGeom prst="rect">
            <a:avLst/>
          </a:prstGeom>
          <a:noFill/>
        </p:spPr>
        <p:txBody>
          <a:bodyPr wrap="none" rtlCol="0">
            <a:spAutoFit/>
          </a:bodyPr>
          <a:lstStyle/>
          <a:p>
            <a:r>
              <a:rPr lang="sv-SE" sz="2800"/>
              <a:t>nådetiden</a:t>
            </a:r>
          </a:p>
        </p:txBody>
      </p:sp>
      <p:sp>
        <p:nvSpPr>
          <p:cNvPr id="65" name="Rectangle: Rounded Corners 64">
            <a:extLst>
              <a:ext uri="{FF2B5EF4-FFF2-40B4-BE49-F238E27FC236}">
                <a16:creationId xmlns:a16="http://schemas.microsoft.com/office/drawing/2014/main" id="{3468BBD8-A320-498D-81D6-BE708B8DA485}"/>
              </a:ext>
            </a:extLst>
          </p:cNvPr>
          <p:cNvSpPr/>
          <p:nvPr/>
        </p:nvSpPr>
        <p:spPr>
          <a:xfrm>
            <a:off x="439777" y="3467466"/>
            <a:ext cx="11406773" cy="30552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buFont typeface="Arial" panose="020B0604020202020204" pitchFamily="34" charset="0"/>
              <a:buChar char="•"/>
            </a:pPr>
            <a:r>
              <a:rPr lang="sv-SE" sz="2800" dirty="0"/>
              <a:t>Gud segrar och den sista kungen får sin dom</a:t>
            </a:r>
          </a:p>
          <a:p>
            <a:pPr marL="457200" indent="-457200">
              <a:buFont typeface="Arial" panose="020B0604020202020204" pitchFamily="34" charset="0"/>
              <a:buChar char="•"/>
            </a:pPr>
            <a:r>
              <a:rPr lang="sv-SE" sz="2800" dirty="0"/>
              <a:t>Uppståndelse av de döda till evigt liv eller evig skam</a:t>
            </a:r>
          </a:p>
          <a:p>
            <a:pPr marL="457200" indent="-457200">
              <a:buFont typeface="Arial" panose="020B0604020202020204" pitchFamily="34" charset="0"/>
              <a:buChar char="•"/>
            </a:pPr>
            <a:r>
              <a:rPr lang="sv-SE" sz="2800" dirty="0"/>
              <a:t>Startpunkt för Guds eviga rike</a:t>
            </a:r>
          </a:p>
          <a:p>
            <a:pPr marL="457200" indent="-457200">
              <a:buFont typeface="Arial" panose="020B0604020202020204" pitchFamily="34" charset="0"/>
              <a:buChar char="•"/>
            </a:pPr>
            <a:r>
              <a:rPr lang="sv-SE" sz="2800" dirty="0"/>
              <a:t>De frälsta är medregenter</a:t>
            </a:r>
          </a:p>
          <a:p>
            <a:pPr marL="457200" indent="-457200">
              <a:buFont typeface="Arial" panose="020B0604020202020204" pitchFamily="34" charset="0"/>
              <a:buChar char="•"/>
            </a:pPr>
            <a:endParaRPr lang="sv-SE" sz="2800" dirty="0"/>
          </a:p>
          <a:p>
            <a:r>
              <a:rPr lang="sv-SE" sz="2800" dirty="0"/>
              <a:t>[bl.a. Dan 7, Dan 12]</a:t>
            </a:r>
          </a:p>
        </p:txBody>
      </p:sp>
      <p:sp>
        <p:nvSpPr>
          <p:cNvPr id="66" name="Arrow: Down 65">
            <a:extLst>
              <a:ext uri="{FF2B5EF4-FFF2-40B4-BE49-F238E27FC236}">
                <a16:creationId xmlns:a16="http://schemas.microsoft.com/office/drawing/2014/main" id="{D69BAE5E-00AB-4E2A-8F29-BBFA2EF24C9A}"/>
              </a:ext>
            </a:extLst>
          </p:cNvPr>
          <p:cNvSpPr/>
          <p:nvPr/>
        </p:nvSpPr>
        <p:spPr>
          <a:xfrm flipV="1">
            <a:off x="8034634" y="2144618"/>
            <a:ext cx="484632" cy="97840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511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58DB15-A7D4-4C6C-88D3-BD0D750EB567}"/>
              </a:ext>
            </a:extLst>
          </p:cNvPr>
          <p:cNvSpPr>
            <a:spLocks noGrp="1"/>
          </p:cNvSpPr>
          <p:nvPr>
            <p:ph idx="1"/>
          </p:nvPr>
        </p:nvSpPr>
        <p:spPr>
          <a:xfrm>
            <a:off x="304800" y="243840"/>
            <a:ext cx="11643360" cy="6451600"/>
          </a:xfrm>
        </p:spPr>
        <p:txBody>
          <a:bodyPr anchor="ctr">
            <a:normAutofit/>
          </a:bodyPr>
          <a:lstStyle/>
          <a:p>
            <a:pPr marL="0" indent="0" algn="ctr">
              <a:buNone/>
            </a:pPr>
            <a:r>
              <a:rPr lang="en-US" sz="34400" dirty="0"/>
              <a:t>?</a:t>
            </a:r>
          </a:p>
          <a:p>
            <a:pPr marL="0" indent="0" algn="ctr">
              <a:buNone/>
            </a:pPr>
            <a:r>
              <a:rPr lang="sv-SE" sz="6600" dirty="0"/>
              <a:t>Gemensam frågestund</a:t>
            </a:r>
            <a:endParaRPr lang="sv-SE" sz="34400" dirty="0"/>
          </a:p>
        </p:txBody>
      </p:sp>
    </p:spTree>
    <p:extLst>
      <p:ext uri="{BB962C8B-B14F-4D97-AF65-F5344CB8AC3E}">
        <p14:creationId xmlns:p14="http://schemas.microsoft.com/office/powerpoint/2010/main" val="1639132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AD10B4-12FD-4422-A01E-638E28CAD1C2}"/>
              </a:ext>
            </a:extLst>
          </p:cNvPr>
          <p:cNvSpPr>
            <a:spLocks noGrp="1"/>
          </p:cNvSpPr>
          <p:nvPr>
            <p:ph idx="1"/>
          </p:nvPr>
        </p:nvSpPr>
        <p:spPr>
          <a:xfrm>
            <a:off x="491791" y="3225520"/>
            <a:ext cx="11375077" cy="3325999"/>
          </a:xfrm>
        </p:spPr>
        <p:txBody>
          <a:bodyPr>
            <a:normAutofit/>
          </a:bodyPr>
          <a:lstStyle/>
          <a:p>
            <a:pPr marL="0" indent="0">
              <a:buNone/>
            </a:pPr>
            <a:r>
              <a:rPr lang="sv-SE" sz="4800" b="1" dirty="0"/>
              <a:t>Yttersta tiden - ett budskap om hopp!</a:t>
            </a:r>
          </a:p>
          <a:p>
            <a:r>
              <a:rPr lang="sv-SE" sz="3200" dirty="0"/>
              <a:t>Folk skall ”</a:t>
            </a:r>
            <a:r>
              <a:rPr lang="sv-SE" sz="3200" i="1" dirty="0"/>
              <a:t>smida sina svärd till plogbillar</a:t>
            </a:r>
            <a:r>
              <a:rPr lang="sv-SE" sz="3200" dirty="0"/>
              <a:t>” (</a:t>
            </a:r>
            <a:r>
              <a:rPr lang="sv-SE" sz="3200" dirty="0" err="1"/>
              <a:t>Jes</a:t>
            </a:r>
            <a:r>
              <a:rPr lang="sv-SE" sz="3200" dirty="0"/>
              <a:t> 2:4)</a:t>
            </a:r>
          </a:p>
        </p:txBody>
      </p:sp>
      <p:cxnSp>
        <p:nvCxnSpPr>
          <p:cNvPr id="23" name="Straight Connector 22">
            <a:extLst>
              <a:ext uri="{FF2B5EF4-FFF2-40B4-BE49-F238E27FC236}">
                <a16:creationId xmlns:a16="http://schemas.microsoft.com/office/drawing/2014/main" id="{EAC34415-4024-4D3D-AF2E-F4C13C35826D}"/>
              </a:ext>
            </a:extLst>
          </p:cNvPr>
          <p:cNvCxnSpPr>
            <a:cxnSpLocks/>
          </p:cNvCxnSpPr>
          <p:nvPr/>
        </p:nvCxnSpPr>
        <p:spPr>
          <a:xfrm>
            <a:off x="491792" y="1788628"/>
            <a:ext cx="10593817" cy="0"/>
          </a:xfrm>
          <a:prstGeom prst="line">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9C395B3-F87A-4326-BE2F-3D63EBD8FFC6}"/>
              </a:ext>
            </a:extLst>
          </p:cNvPr>
          <p:cNvCxnSpPr/>
          <p:nvPr/>
        </p:nvCxnSpPr>
        <p:spPr>
          <a:xfrm>
            <a:off x="2239909" y="1582440"/>
            <a:ext cx="0" cy="510988"/>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0CC6306-90AC-40E6-98CB-32E94EC88E6D}"/>
              </a:ext>
            </a:extLst>
          </p:cNvPr>
          <p:cNvSpPr txBox="1"/>
          <p:nvPr/>
        </p:nvSpPr>
        <p:spPr>
          <a:xfrm>
            <a:off x="1766061" y="1093924"/>
            <a:ext cx="947696" cy="523220"/>
          </a:xfrm>
          <a:prstGeom prst="rect">
            <a:avLst/>
          </a:prstGeom>
          <a:noFill/>
        </p:spPr>
        <p:txBody>
          <a:bodyPr wrap="none" rtlCol="0">
            <a:spAutoFit/>
          </a:bodyPr>
          <a:lstStyle/>
          <a:p>
            <a:pPr algn="ctr"/>
            <a:r>
              <a:rPr lang="sv-SE" sz="2800"/>
              <a:t>Jesus</a:t>
            </a:r>
          </a:p>
        </p:txBody>
      </p:sp>
      <p:cxnSp>
        <p:nvCxnSpPr>
          <p:cNvPr id="26" name="Straight Connector 25">
            <a:extLst>
              <a:ext uri="{FF2B5EF4-FFF2-40B4-BE49-F238E27FC236}">
                <a16:creationId xmlns:a16="http://schemas.microsoft.com/office/drawing/2014/main" id="{7639C821-DDBB-4D05-BC3F-8F89C7D6621B}"/>
              </a:ext>
            </a:extLst>
          </p:cNvPr>
          <p:cNvCxnSpPr/>
          <p:nvPr/>
        </p:nvCxnSpPr>
        <p:spPr>
          <a:xfrm>
            <a:off x="5750893" y="1533134"/>
            <a:ext cx="0" cy="510988"/>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9D319F2-C9E9-4F49-8350-E19DCD0160D1}"/>
              </a:ext>
            </a:extLst>
          </p:cNvPr>
          <p:cNvSpPr txBox="1"/>
          <p:nvPr/>
        </p:nvSpPr>
        <p:spPr>
          <a:xfrm>
            <a:off x="5353187" y="1059220"/>
            <a:ext cx="795411" cy="523220"/>
          </a:xfrm>
          <a:prstGeom prst="rect">
            <a:avLst/>
          </a:prstGeom>
          <a:noFill/>
        </p:spPr>
        <p:txBody>
          <a:bodyPr wrap="none" rtlCol="0">
            <a:spAutoFit/>
          </a:bodyPr>
          <a:lstStyle/>
          <a:p>
            <a:pPr algn="ctr"/>
            <a:r>
              <a:rPr lang="sv-SE" sz="2800"/>
              <a:t>idag</a:t>
            </a:r>
          </a:p>
        </p:txBody>
      </p:sp>
      <p:cxnSp>
        <p:nvCxnSpPr>
          <p:cNvPr id="28" name="Straight Connector 27">
            <a:extLst>
              <a:ext uri="{FF2B5EF4-FFF2-40B4-BE49-F238E27FC236}">
                <a16:creationId xmlns:a16="http://schemas.microsoft.com/office/drawing/2014/main" id="{ED77C5AE-5473-47CB-8AE1-0FEBAA92C81C}"/>
              </a:ext>
            </a:extLst>
          </p:cNvPr>
          <p:cNvCxnSpPr/>
          <p:nvPr/>
        </p:nvCxnSpPr>
        <p:spPr>
          <a:xfrm>
            <a:off x="7491953" y="1582440"/>
            <a:ext cx="0" cy="510988"/>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8688B93-0B5F-43EE-8186-126B9E8C0506}"/>
              </a:ext>
            </a:extLst>
          </p:cNvPr>
          <p:cNvSpPr txBox="1"/>
          <p:nvPr/>
        </p:nvSpPr>
        <p:spPr>
          <a:xfrm>
            <a:off x="6641947" y="676709"/>
            <a:ext cx="1758357" cy="954107"/>
          </a:xfrm>
          <a:prstGeom prst="rect">
            <a:avLst/>
          </a:prstGeom>
          <a:noFill/>
        </p:spPr>
        <p:txBody>
          <a:bodyPr wrap="square" rtlCol="0">
            <a:spAutoFit/>
          </a:bodyPr>
          <a:lstStyle/>
          <a:p>
            <a:pPr algn="ctr"/>
            <a:r>
              <a:rPr lang="sv-SE" sz="2800"/>
              <a:t>Jesu återkomst</a:t>
            </a:r>
          </a:p>
        </p:txBody>
      </p:sp>
      <p:sp>
        <p:nvSpPr>
          <p:cNvPr id="30" name="TextBox 29">
            <a:extLst>
              <a:ext uri="{FF2B5EF4-FFF2-40B4-BE49-F238E27FC236}">
                <a16:creationId xmlns:a16="http://schemas.microsoft.com/office/drawing/2014/main" id="{44991F7F-8645-4DBB-8547-2C25F4D157F0}"/>
              </a:ext>
            </a:extLst>
          </p:cNvPr>
          <p:cNvSpPr txBox="1"/>
          <p:nvPr/>
        </p:nvSpPr>
        <p:spPr>
          <a:xfrm>
            <a:off x="8816561" y="1186502"/>
            <a:ext cx="2761141" cy="523220"/>
          </a:xfrm>
          <a:prstGeom prst="rect">
            <a:avLst/>
          </a:prstGeom>
          <a:noFill/>
        </p:spPr>
        <p:txBody>
          <a:bodyPr wrap="none" rtlCol="0">
            <a:spAutoFit/>
          </a:bodyPr>
          <a:lstStyle/>
          <a:p>
            <a:pPr algn="ctr"/>
            <a:r>
              <a:rPr lang="sv-SE" sz="2800"/>
              <a:t>himlen/evigheten</a:t>
            </a:r>
          </a:p>
        </p:txBody>
      </p:sp>
      <p:sp>
        <p:nvSpPr>
          <p:cNvPr id="32" name="Rectangle 31">
            <a:extLst>
              <a:ext uri="{FF2B5EF4-FFF2-40B4-BE49-F238E27FC236}">
                <a16:creationId xmlns:a16="http://schemas.microsoft.com/office/drawing/2014/main" id="{BBFE72EF-22BE-42AD-AF4E-B0B01B11C763}"/>
              </a:ext>
            </a:extLst>
          </p:cNvPr>
          <p:cNvSpPr/>
          <p:nvPr/>
        </p:nvSpPr>
        <p:spPr>
          <a:xfrm>
            <a:off x="5468805" y="2155537"/>
            <a:ext cx="2346282" cy="367748"/>
          </a:xfrm>
          <a:prstGeom prst="rect">
            <a:avLst/>
          </a:prstGeom>
          <a:gradFill flip="none" rotWithShape="1">
            <a:gsLst>
              <a:gs pos="0">
                <a:schemeClr val="accent2"/>
              </a:gs>
              <a:gs pos="46000">
                <a:schemeClr val="accent2">
                  <a:lumMod val="89000"/>
                </a:schemeClr>
              </a:gs>
              <a:gs pos="97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47020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E549CF0-3E09-43C0-A386-C8A7B2C90F51}"/>
              </a:ext>
            </a:extLst>
          </p:cNvPr>
          <p:cNvGraphicFramePr>
            <a:graphicFrameLocks noGrp="1"/>
          </p:cNvGraphicFramePr>
          <p:nvPr>
            <p:extLst>
              <p:ext uri="{D42A27DB-BD31-4B8C-83A1-F6EECF244321}">
                <p14:modId xmlns:p14="http://schemas.microsoft.com/office/powerpoint/2010/main" val="1326258080"/>
              </p:ext>
            </p:extLst>
          </p:nvPr>
        </p:nvGraphicFramePr>
        <p:xfrm>
          <a:off x="1515329" y="1613578"/>
          <a:ext cx="9161341" cy="4820450"/>
        </p:xfrm>
        <a:graphic>
          <a:graphicData uri="http://schemas.openxmlformats.org/drawingml/2006/table">
            <a:tbl>
              <a:tblPr bandRow="1">
                <a:tableStyleId>{5C22544A-7EE6-4342-B048-85BDC9FD1C3A}</a:tableStyleId>
              </a:tblPr>
              <a:tblGrid>
                <a:gridCol w="744106">
                  <a:extLst>
                    <a:ext uri="{9D8B030D-6E8A-4147-A177-3AD203B41FA5}">
                      <a16:colId xmlns:a16="http://schemas.microsoft.com/office/drawing/2014/main" val="2465228417"/>
                    </a:ext>
                  </a:extLst>
                </a:gridCol>
                <a:gridCol w="6822219">
                  <a:extLst>
                    <a:ext uri="{9D8B030D-6E8A-4147-A177-3AD203B41FA5}">
                      <a16:colId xmlns:a16="http://schemas.microsoft.com/office/drawing/2014/main" val="3537570614"/>
                    </a:ext>
                  </a:extLst>
                </a:gridCol>
                <a:gridCol w="1595016">
                  <a:extLst>
                    <a:ext uri="{9D8B030D-6E8A-4147-A177-3AD203B41FA5}">
                      <a16:colId xmlns:a16="http://schemas.microsoft.com/office/drawing/2014/main" val="144271251"/>
                    </a:ext>
                  </a:extLst>
                </a:gridCol>
              </a:tblGrid>
              <a:tr h="321724">
                <a:tc>
                  <a:txBody>
                    <a:bodyPr/>
                    <a:lstStyle/>
                    <a:p>
                      <a:pPr>
                        <a:lnSpc>
                          <a:spcPct val="107000"/>
                        </a:lnSpc>
                        <a:spcAft>
                          <a:spcPts val="0"/>
                        </a:spcAft>
                      </a:pPr>
                      <a:r>
                        <a:rPr lang="sv-SE" sz="2000" noProof="0" dirty="0">
                          <a:effectLst/>
                          <a:latin typeface="+mn-lt"/>
                          <a:ea typeface="Calibri" panose="020F0502020204030204" pitchFamily="34" charset="0"/>
                          <a:cs typeface="Times New Roman" panose="02020603050405020304" pitchFamily="18" charset="0"/>
                        </a:rPr>
                        <a:t>1</a:t>
                      </a:r>
                    </a:p>
                  </a:txBody>
                  <a:tcPr marL="68580" marR="68580" marT="0" marB="0" anchor="ctr"/>
                </a:tc>
                <a:tc>
                  <a:txBody>
                    <a:bodyPr/>
                    <a:lstStyle/>
                    <a:p>
                      <a:pPr>
                        <a:lnSpc>
                          <a:spcPct val="107000"/>
                        </a:lnSpc>
                        <a:spcAft>
                          <a:spcPts val="0"/>
                        </a:spcAft>
                      </a:pPr>
                      <a:r>
                        <a:rPr lang="sv-SE" sz="2000" noProof="0" dirty="0">
                          <a:effectLst/>
                          <a:latin typeface="+mn-lt"/>
                        </a:rPr>
                        <a:t>Daniel förs till Babel</a:t>
                      </a:r>
                      <a:endParaRPr lang="sv-SE" sz="2000" noProof="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sv-SE" sz="2000" noProof="0" dirty="0">
                          <a:effectLst/>
                          <a:latin typeface="+mn-lt"/>
                        </a:rPr>
                        <a:t>605 f.Kr.</a:t>
                      </a:r>
                      <a:endParaRPr lang="sv-SE" sz="2000" noProof="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67294493"/>
                  </a:ext>
                </a:extLst>
              </a:tr>
              <a:tr h="474692">
                <a:tc>
                  <a:txBody>
                    <a:bodyPr/>
                    <a:lstStyle/>
                    <a:p>
                      <a:pPr>
                        <a:lnSpc>
                          <a:spcPct val="107000"/>
                        </a:lnSpc>
                        <a:spcAft>
                          <a:spcPts val="0"/>
                        </a:spcAft>
                      </a:pPr>
                      <a:r>
                        <a:rPr lang="sv-SE" sz="2000" noProof="0" dirty="0">
                          <a:effectLst/>
                          <a:latin typeface="+mn-lt"/>
                          <a:ea typeface="Calibri" panose="020F0502020204030204" pitchFamily="34" charset="0"/>
                          <a:cs typeface="Times New Roman" panose="02020603050405020304" pitchFamily="18" charset="0"/>
                        </a:rPr>
                        <a:t>2</a:t>
                      </a:r>
                    </a:p>
                  </a:txBody>
                  <a:tcPr marL="68580" marR="68580" marT="0" marB="0" anchor="ctr"/>
                </a:tc>
                <a:tc>
                  <a:txBody>
                    <a:bodyPr/>
                    <a:lstStyle/>
                    <a:p>
                      <a:pPr>
                        <a:lnSpc>
                          <a:spcPct val="107000"/>
                        </a:lnSpc>
                        <a:spcAft>
                          <a:spcPts val="0"/>
                        </a:spcAft>
                      </a:pPr>
                      <a:r>
                        <a:rPr lang="sv-SE" sz="2000" noProof="0" dirty="0">
                          <a:effectLst/>
                          <a:latin typeface="+mn-lt"/>
                        </a:rPr>
                        <a:t>Kung Nebukadnessars dröm om en staty föreställande fyra riken</a:t>
                      </a:r>
                      <a:endParaRPr lang="sv-SE" sz="2000" noProof="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sv-SE" sz="2000" noProof="0">
                          <a:effectLst/>
                          <a:latin typeface="+mn-lt"/>
                        </a:rPr>
                        <a:t>604 f.Kr.</a:t>
                      </a:r>
                      <a:endParaRPr lang="sv-SE" sz="2000" noProof="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21031392"/>
                  </a:ext>
                </a:extLst>
              </a:tr>
              <a:tr h="477078">
                <a:tc>
                  <a:txBody>
                    <a:bodyPr/>
                    <a:lstStyle/>
                    <a:p>
                      <a:pPr>
                        <a:lnSpc>
                          <a:spcPct val="107000"/>
                        </a:lnSpc>
                        <a:spcAft>
                          <a:spcPts val="0"/>
                        </a:spcAft>
                      </a:pPr>
                      <a:r>
                        <a:rPr lang="sv-SE" sz="2000" noProof="0">
                          <a:effectLst/>
                          <a:latin typeface="+mn-lt"/>
                          <a:ea typeface="Calibri" panose="020F0502020204030204" pitchFamily="34" charset="0"/>
                          <a:cs typeface="Times New Roman" panose="02020603050405020304" pitchFamily="18" charset="0"/>
                        </a:rPr>
                        <a:t>3</a:t>
                      </a:r>
                    </a:p>
                  </a:txBody>
                  <a:tcPr marL="68580" marR="68580" marT="0" marB="0" anchor="ctr"/>
                </a:tc>
                <a:tc>
                  <a:txBody>
                    <a:bodyPr/>
                    <a:lstStyle/>
                    <a:p>
                      <a:pPr>
                        <a:lnSpc>
                          <a:spcPct val="107000"/>
                        </a:lnSpc>
                        <a:spcAft>
                          <a:spcPts val="0"/>
                        </a:spcAft>
                      </a:pPr>
                      <a:r>
                        <a:rPr lang="sv-SE" sz="2000" noProof="0" dirty="0">
                          <a:effectLst/>
                          <a:latin typeface="+mn-lt"/>
                        </a:rPr>
                        <a:t>Tre män kastas i en brinnande ugn</a:t>
                      </a:r>
                      <a:endParaRPr lang="sv-SE" sz="2000" noProof="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sv-SE" sz="2000" noProof="0" dirty="0">
                          <a:effectLst/>
                          <a:latin typeface="+mn-lt"/>
                        </a:rPr>
                        <a:t>604-562 f.Kr.</a:t>
                      </a:r>
                      <a:endParaRPr lang="sv-SE" sz="2000" noProof="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71750837"/>
                  </a:ext>
                </a:extLst>
              </a:tr>
              <a:tr h="477078">
                <a:tc>
                  <a:txBody>
                    <a:bodyPr/>
                    <a:lstStyle/>
                    <a:p>
                      <a:pPr>
                        <a:lnSpc>
                          <a:spcPct val="107000"/>
                        </a:lnSpc>
                        <a:spcAft>
                          <a:spcPts val="0"/>
                        </a:spcAft>
                      </a:pPr>
                      <a:r>
                        <a:rPr lang="sv-SE" sz="2000" noProof="0">
                          <a:effectLst/>
                          <a:latin typeface="+mn-lt"/>
                          <a:ea typeface="Calibri" panose="020F0502020204030204" pitchFamily="34" charset="0"/>
                          <a:cs typeface="Times New Roman" panose="02020603050405020304" pitchFamily="18" charset="0"/>
                        </a:rPr>
                        <a:t>4</a:t>
                      </a:r>
                    </a:p>
                  </a:txBody>
                  <a:tcPr marL="68580" marR="68580" marT="0" marB="0" anchor="ctr"/>
                </a:tc>
                <a:tc>
                  <a:txBody>
                    <a:bodyPr/>
                    <a:lstStyle/>
                    <a:p>
                      <a:pPr>
                        <a:lnSpc>
                          <a:spcPct val="107000"/>
                        </a:lnSpc>
                        <a:spcAft>
                          <a:spcPts val="0"/>
                        </a:spcAft>
                      </a:pPr>
                      <a:r>
                        <a:rPr lang="sv-SE" sz="2000" noProof="0" dirty="0">
                          <a:effectLst/>
                          <a:latin typeface="+mn-lt"/>
                        </a:rPr>
                        <a:t>Kung Nebukadnessar straffas för sitt högmod</a:t>
                      </a:r>
                      <a:endParaRPr lang="sv-SE" sz="2000" noProof="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sv-SE" sz="2000" noProof="0" dirty="0">
                          <a:effectLst/>
                          <a:latin typeface="+mn-lt"/>
                        </a:rPr>
                        <a:t>604-562 f.Kr.</a:t>
                      </a:r>
                      <a:endParaRPr lang="sv-SE" sz="2000" noProof="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94940226"/>
                  </a:ext>
                </a:extLst>
              </a:tr>
              <a:tr h="434439">
                <a:tc>
                  <a:txBody>
                    <a:bodyPr/>
                    <a:lstStyle/>
                    <a:p>
                      <a:pPr>
                        <a:lnSpc>
                          <a:spcPct val="107000"/>
                        </a:lnSpc>
                        <a:spcAft>
                          <a:spcPts val="0"/>
                        </a:spcAft>
                      </a:pPr>
                      <a:r>
                        <a:rPr lang="sv-SE" sz="2000" noProof="0">
                          <a:effectLst/>
                          <a:latin typeface="+mn-lt"/>
                          <a:ea typeface="Calibri" panose="020F0502020204030204" pitchFamily="34" charset="0"/>
                          <a:cs typeface="Times New Roman" panose="02020603050405020304" pitchFamily="18" charset="0"/>
                        </a:rPr>
                        <a:t>5</a:t>
                      </a:r>
                    </a:p>
                  </a:txBody>
                  <a:tcPr marL="68580" marR="68580" marT="0" marB="0" anchor="ctr"/>
                </a:tc>
                <a:tc>
                  <a:txBody>
                    <a:bodyPr/>
                    <a:lstStyle/>
                    <a:p>
                      <a:pPr>
                        <a:lnSpc>
                          <a:spcPct val="107000"/>
                        </a:lnSpc>
                        <a:spcAft>
                          <a:spcPts val="0"/>
                        </a:spcAft>
                      </a:pPr>
                      <a:r>
                        <a:rPr lang="sv-SE" sz="2000" noProof="0" dirty="0">
                          <a:effectLst/>
                          <a:latin typeface="+mn-lt"/>
                        </a:rPr>
                        <a:t>Kung Belsassar straffas för sitt högmod</a:t>
                      </a:r>
                      <a:endParaRPr lang="sv-SE" sz="2000" noProof="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sv-SE" sz="2000" noProof="0">
                          <a:effectLst/>
                          <a:latin typeface="+mn-lt"/>
                        </a:rPr>
                        <a:t>539 f.Kr.</a:t>
                      </a:r>
                      <a:endParaRPr lang="sv-SE" sz="2000" noProof="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30928853"/>
                  </a:ext>
                </a:extLst>
              </a:tr>
              <a:tr h="472010">
                <a:tc>
                  <a:txBody>
                    <a:bodyPr/>
                    <a:lstStyle/>
                    <a:p>
                      <a:pPr>
                        <a:lnSpc>
                          <a:spcPct val="107000"/>
                        </a:lnSpc>
                        <a:spcAft>
                          <a:spcPts val="0"/>
                        </a:spcAft>
                      </a:pPr>
                      <a:r>
                        <a:rPr lang="sv-SE" sz="2000" noProof="0">
                          <a:effectLst/>
                          <a:latin typeface="+mn-lt"/>
                          <a:ea typeface="Calibri" panose="020F0502020204030204" pitchFamily="34" charset="0"/>
                          <a:cs typeface="Times New Roman" panose="02020603050405020304" pitchFamily="18" charset="0"/>
                        </a:rPr>
                        <a:t>6</a:t>
                      </a:r>
                    </a:p>
                  </a:txBody>
                  <a:tcPr marL="68580" marR="68580" marT="0" marB="0" anchor="ctr"/>
                </a:tc>
                <a:tc>
                  <a:txBody>
                    <a:bodyPr/>
                    <a:lstStyle/>
                    <a:p>
                      <a:pPr>
                        <a:lnSpc>
                          <a:spcPct val="107000"/>
                        </a:lnSpc>
                        <a:spcAft>
                          <a:spcPts val="0"/>
                        </a:spcAft>
                      </a:pPr>
                      <a:r>
                        <a:rPr lang="sv-SE" sz="2000" noProof="0" dirty="0">
                          <a:effectLst/>
                          <a:latin typeface="+mn-lt"/>
                        </a:rPr>
                        <a:t>Daniel i lejongropen</a:t>
                      </a:r>
                      <a:endParaRPr lang="sv-SE" sz="2000" noProof="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sv-SE" sz="2000" noProof="0">
                          <a:effectLst/>
                          <a:latin typeface="+mn-lt"/>
                        </a:rPr>
                        <a:t>Efter 539 f.Kr.</a:t>
                      </a:r>
                      <a:endParaRPr lang="sv-SE" sz="2000" noProof="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01920524"/>
                  </a:ext>
                </a:extLst>
              </a:tr>
              <a:tr h="361493">
                <a:tc>
                  <a:txBody>
                    <a:bodyPr/>
                    <a:lstStyle/>
                    <a:p>
                      <a:pPr>
                        <a:lnSpc>
                          <a:spcPct val="107000"/>
                        </a:lnSpc>
                        <a:spcAft>
                          <a:spcPts val="0"/>
                        </a:spcAft>
                      </a:pPr>
                      <a:endParaRPr lang="sv-SE" sz="2000" noProof="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endParaRPr lang="sv-SE" sz="2000" noProof="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endParaRPr lang="sv-SE" sz="2000" noProof="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44684188"/>
                  </a:ext>
                </a:extLst>
              </a:tr>
              <a:tr h="482057">
                <a:tc>
                  <a:txBody>
                    <a:bodyPr/>
                    <a:lstStyle/>
                    <a:p>
                      <a:pPr>
                        <a:lnSpc>
                          <a:spcPct val="107000"/>
                        </a:lnSpc>
                        <a:spcAft>
                          <a:spcPts val="0"/>
                        </a:spcAft>
                      </a:pPr>
                      <a:r>
                        <a:rPr lang="sv-SE" sz="2000" noProof="0">
                          <a:effectLst/>
                          <a:latin typeface="+mn-lt"/>
                          <a:ea typeface="Calibri" panose="020F0502020204030204" pitchFamily="34" charset="0"/>
                          <a:cs typeface="Times New Roman" panose="02020603050405020304" pitchFamily="18" charset="0"/>
                        </a:rPr>
                        <a:t>7</a:t>
                      </a:r>
                    </a:p>
                  </a:txBody>
                  <a:tcPr marL="68580" marR="68580" marT="0" marB="0" anchor="ctr"/>
                </a:tc>
                <a:tc>
                  <a:txBody>
                    <a:bodyPr/>
                    <a:lstStyle/>
                    <a:p>
                      <a:pPr>
                        <a:lnSpc>
                          <a:spcPct val="107000"/>
                        </a:lnSpc>
                        <a:spcAft>
                          <a:spcPts val="0"/>
                        </a:spcAft>
                      </a:pPr>
                      <a:r>
                        <a:rPr lang="sv-SE" sz="2000" noProof="0" dirty="0">
                          <a:effectLst/>
                          <a:latin typeface="+mn-lt"/>
                        </a:rPr>
                        <a:t>Profetia om fyra riken, avbildade som fyra stora djur</a:t>
                      </a:r>
                      <a:endParaRPr lang="sv-SE" sz="2000" noProof="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sv-SE" sz="2000" noProof="0" dirty="0">
                          <a:effectLst/>
                          <a:latin typeface="+mn-lt"/>
                        </a:rPr>
                        <a:t>553 f.Kr.</a:t>
                      </a:r>
                      <a:endParaRPr lang="sv-SE" sz="2000" noProof="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681328"/>
                  </a:ext>
                </a:extLst>
              </a:tr>
              <a:tr h="476072">
                <a:tc>
                  <a:txBody>
                    <a:bodyPr/>
                    <a:lstStyle/>
                    <a:p>
                      <a:pPr>
                        <a:lnSpc>
                          <a:spcPct val="107000"/>
                        </a:lnSpc>
                        <a:spcAft>
                          <a:spcPts val="0"/>
                        </a:spcAft>
                      </a:pPr>
                      <a:r>
                        <a:rPr lang="sv-SE" sz="2000" noProof="0">
                          <a:effectLst/>
                          <a:latin typeface="+mn-lt"/>
                          <a:ea typeface="Calibri" panose="020F0502020204030204" pitchFamily="34" charset="0"/>
                          <a:cs typeface="Times New Roman" panose="02020603050405020304" pitchFamily="18" charset="0"/>
                        </a:rPr>
                        <a:t>8</a:t>
                      </a:r>
                    </a:p>
                  </a:txBody>
                  <a:tcPr marL="68580" marR="68580" marT="0" marB="0" anchor="ctr"/>
                </a:tc>
                <a:tc>
                  <a:txBody>
                    <a:bodyPr/>
                    <a:lstStyle/>
                    <a:p>
                      <a:pPr>
                        <a:lnSpc>
                          <a:spcPct val="107000"/>
                        </a:lnSpc>
                        <a:spcAft>
                          <a:spcPts val="0"/>
                        </a:spcAft>
                      </a:pPr>
                      <a:r>
                        <a:rPr lang="sv-SE" sz="2000" noProof="0" dirty="0">
                          <a:effectLst/>
                          <a:latin typeface="+mn-lt"/>
                        </a:rPr>
                        <a:t>Profetia om två riken, avbildade som en bagge och en bock</a:t>
                      </a:r>
                      <a:endParaRPr lang="sv-SE" sz="2000" noProof="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sv-SE" sz="2000" noProof="0" dirty="0">
                          <a:effectLst/>
                          <a:latin typeface="+mn-lt"/>
                        </a:rPr>
                        <a:t>551 f.Kr.</a:t>
                      </a:r>
                      <a:endParaRPr lang="sv-SE" sz="2000" noProof="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37340187"/>
                  </a:ext>
                </a:extLst>
              </a:tr>
              <a:tr h="482314">
                <a:tc>
                  <a:txBody>
                    <a:bodyPr/>
                    <a:lstStyle/>
                    <a:p>
                      <a:pPr>
                        <a:lnSpc>
                          <a:spcPct val="107000"/>
                        </a:lnSpc>
                        <a:spcAft>
                          <a:spcPts val="0"/>
                        </a:spcAft>
                      </a:pPr>
                      <a:r>
                        <a:rPr lang="sv-SE" sz="2000" noProof="0">
                          <a:effectLst/>
                          <a:latin typeface="+mn-lt"/>
                          <a:ea typeface="Calibri" panose="020F0502020204030204" pitchFamily="34" charset="0"/>
                          <a:cs typeface="Times New Roman" panose="02020603050405020304" pitchFamily="18" charset="0"/>
                        </a:rPr>
                        <a:t>9</a:t>
                      </a:r>
                    </a:p>
                  </a:txBody>
                  <a:tcPr marL="68580" marR="68580" marT="0" marB="0" anchor="ctr"/>
                </a:tc>
                <a:tc>
                  <a:txBody>
                    <a:bodyPr/>
                    <a:lstStyle/>
                    <a:p>
                      <a:pPr>
                        <a:lnSpc>
                          <a:spcPct val="107000"/>
                        </a:lnSpc>
                        <a:spcAft>
                          <a:spcPts val="0"/>
                        </a:spcAft>
                      </a:pPr>
                      <a:r>
                        <a:rPr lang="sv-SE" sz="2000" noProof="0" dirty="0">
                          <a:effectLst/>
                          <a:latin typeface="+mn-lt"/>
                        </a:rPr>
                        <a:t>Bön om ett slut på landsförvisningen</a:t>
                      </a:r>
                      <a:endParaRPr lang="sv-SE" sz="2000" noProof="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sv-SE" sz="2000" noProof="0" dirty="0">
                          <a:effectLst/>
                          <a:latin typeface="+mn-lt"/>
                        </a:rPr>
                        <a:t>539 f.Kr.</a:t>
                      </a:r>
                      <a:endParaRPr lang="sv-SE" sz="2000" noProof="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9497835"/>
                  </a:ext>
                </a:extLst>
              </a:tr>
              <a:tr h="361493">
                <a:tc>
                  <a:txBody>
                    <a:bodyPr/>
                    <a:lstStyle/>
                    <a:p>
                      <a:pPr>
                        <a:lnSpc>
                          <a:spcPct val="107000"/>
                        </a:lnSpc>
                        <a:spcAft>
                          <a:spcPts val="0"/>
                        </a:spcAft>
                      </a:pPr>
                      <a:r>
                        <a:rPr lang="sv-SE" sz="2000" noProof="0">
                          <a:effectLst/>
                          <a:latin typeface="+mn-lt"/>
                          <a:ea typeface="Calibri" panose="020F0502020204030204" pitchFamily="34" charset="0"/>
                          <a:cs typeface="Times New Roman" panose="02020603050405020304" pitchFamily="18" charset="0"/>
                        </a:rPr>
                        <a:t>10-12</a:t>
                      </a:r>
                    </a:p>
                  </a:txBody>
                  <a:tcPr marL="68580" marR="68580" marT="0" marB="0" anchor="ctr"/>
                </a:tc>
                <a:tc>
                  <a:txBody>
                    <a:bodyPr/>
                    <a:lstStyle/>
                    <a:p>
                      <a:pPr>
                        <a:lnSpc>
                          <a:spcPct val="107000"/>
                        </a:lnSpc>
                        <a:spcAft>
                          <a:spcPts val="0"/>
                        </a:spcAft>
                      </a:pPr>
                      <a:r>
                        <a:rPr lang="sv-SE" sz="2000" noProof="0" dirty="0">
                          <a:effectLst/>
                          <a:latin typeface="+mn-lt"/>
                        </a:rPr>
                        <a:t>En uppenbarelse om framtiden</a:t>
                      </a:r>
                      <a:endParaRPr lang="sv-SE" sz="2000" noProof="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sv-SE" sz="2000" noProof="0" dirty="0">
                          <a:effectLst/>
                          <a:latin typeface="+mn-lt"/>
                        </a:rPr>
                        <a:t>536 f.Kr.</a:t>
                      </a:r>
                      <a:endParaRPr lang="sv-SE" sz="2000" noProof="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93344398"/>
                  </a:ext>
                </a:extLst>
              </a:tr>
            </a:tbl>
          </a:graphicData>
        </a:graphic>
      </p:graphicFrame>
      <p:sp>
        <p:nvSpPr>
          <p:cNvPr id="6" name="Left Brace 5">
            <a:extLst>
              <a:ext uri="{FF2B5EF4-FFF2-40B4-BE49-F238E27FC236}">
                <a16:creationId xmlns:a16="http://schemas.microsoft.com/office/drawing/2014/main" id="{4771CA7E-0247-4D97-A353-941FA809837B}"/>
              </a:ext>
            </a:extLst>
          </p:cNvPr>
          <p:cNvSpPr/>
          <p:nvPr/>
        </p:nvSpPr>
        <p:spPr>
          <a:xfrm>
            <a:off x="1101790" y="1613579"/>
            <a:ext cx="254791" cy="2680124"/>
          </a:xfrm>
          <a:prstGeom prst="leftBrace">
            <a:avLst>
              <a:gd name="adj1" fmla="val 83324"/>
              <a:gd name="adj2" fmla="val 51337"/>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BF99BD25-D424-4341-A27C-26579117A157}"/>
              </a:ext>
            </a:extLst>
          </p:cNvPr>
          <p:cNvSpPr txBox="1"/>
          <p:nvPr/>
        </p:nvSpPr>
        <p:spPr>
          <a:xfrm>
            <a:off x="-100954" y="2452734"/>
            <a:ext cx="1121383" cy="954107"/>
          </a:xfrm>
          <a:prstGeom prst="rect">
            <a:avLst/>
          </a:prstGeom>
          <a:noFill/>
        </p:spPr>
        <p:txBody>
          <a:bodyPr wrap="square" rtlCol="0">
            <a:spAutoFit/>
          </a:bodyPr>
          <a:lstStyle/>
          <a:p>
            <a:pPr algn="r"/>
            <a:r>
              <a:rPr lang="en-US" sz="2800" dirty="0"/>
              <a:t>Vid </a:t>
            </a:r>
            <a:r>
              <a:rPr lang="en-US" sz="2800" dirty="0" err="1"/>
              <a:t>hovet</a:t>
            </a:r>
            <a:endParaRPr lang="en-US" sz="2800" dirty="0"/>
          </a:p>
        </p:txBody>
      </p:sp>
      <p:cxnSp>
        <p:nvCxnSpPr>
          <p:cNvPr id="9" name="Straight Connector 8">
            <a:extLst>
              <a:ext uri="{FF2B5EF4-FFF2-40B4-BE49-F238E27FC236}">
                <a16:creationId xmlns:a16="http://schemas.microsoft.com/office/drawing/2014/main" id="{4EE6513B-9F5C-4530-A6DF-CE37F1A0060D}"/>
              </a:ext>
            </a:extLst>
          </p:cNvPr>
          <p:cNvCxnSpPr>
            <a:cxnSpLocks/>
          </p:cNvCxnSpPr>
          <p:nvPr/>
        </p:nvCxnSpPr>
        <p:spPr>
          <a:xfrm>
            <a:off x="1452623" y="4456052"/>
            <a:ext cx="9280556"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11" name="Left Brace 10">
            <a:extLst>
              <a:ext uri="{FF2B5EF4-FFF2-40B4-BE49-F238E27FC236}">
                <a16:creationId xmlns:a16="http://schemas.microsoft.com/office/drawing/2014/main" id="{06E25D68-4042-42FF-A9A3-478079F94F64}"/>
              </a:ext>
            </a:extLst>
          </p:cNvPr>
          <p:cNvSpPr/>
          <p:nvPr/>
        </p:nvSpPr>
        <p:spPr>
          <a:xfrm flipH="1">
            <a:off x="10835417" y="4553675"/>
            <a:ext cx="254791" cy="1880353"/>
          </a:xfrm>
          <a:prstGeom prst="leftBrace">
            <a:avLst>
              <a:gd name="adj1" fmla="val 83324"/>
              <a:gd name="adj2" fmla="val 51337"/>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9CADA3C0-13A4-47CF-978E-40E8E1B4E09C}"/>
              </a:ext>
            </a:extLst>
          </p:cNvPr>
          <p:cNvSpPr txBox="1"/>
          <p:nvPr/>
        </p:nvSpPr>
        <p:spPr>
          <a:xfrm>
            <a:off x="1851745" y="134956"/>
            <a:ext cx="8364213" cy="1200329"/>
          </a:xfrm>
          <a:prstGeom prst="rect">
            <a:avLst/>
          </a:prstGeom>
          <a:noFill/>
        </p:spPr>
        <p:txBody>
          <a:bodyPr wrap="none" rtlCol="0">
            <a:spAutoFit/>
          </a:bodyPr>
          <a:lstStyle/>
          <a:p>
            <a:r>
              <a:rPr lang="sv-SE" sz="7200"/>
              <a:t>Struktur boken Daniel</a:t>
            </a:r>
          </a:p>
        </p:txBody>
      </p:sp>
      <p:sp>
        <p:nvSpPr>
          <p:cNvPr id="18" name="Arrow: Curved Left 17">
            <a:extLst>
              <a:ext uri="{FF2B5EF4-FFF2-40B4-BE49-F238E27FC236}">
                <a16:creationId xmlns:a16="http://schemas.microsoft.com/office/drawing/2014/main" id="{03159DD7-CF5A-4886-B414-50A2C952FA57}"/>
              </a:ext>
            </a:extLst>
          </p:cNvPr>
          <p:cNvSpPr/>
          <p:nvPr/>
        </p:nvSpPr>
        <p:spPr>
          <a:xfrm rot="20816225">
            <a:off x="11071100" y="1959999"/>
            <a:ext cx="837027" cy="358603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48302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3760D90-BC65-4070-92CA-EF3AFE6F3EB0}"/>
              </a:ext>
            </a:extLst>
          </p:cNvPr>
          <p:cNvCxnSpPr>
            <a:cxnSpLocks/>
          </p:cNvCxnSpPr>
          <p:nvPr/>
        </p:nvCxnSpPr>
        <p:spPr>
          <a:xfrm>
            <a:off x="3789680" y="1625600"/>
            <a:ext cx="8295432" cy="0"/>
          </a:xfrm>
          <a:prstGeom prst="line">
            <a:avLst/>
          </a:prstGeom>
          <a:ln w="63500">
            <a:solidFill>
              <a:schemeClr val="accent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A4F0C0C-6636-4A2A-BE2B-81DE61113C74}"/>
              </a:ext>
            </a:extLst>
          </p:cNvPr>
          <p:cNvCxnSpPr>
            <a:cxnSpLocks/>
          </p:cNvCxnSpPr>
          <p:nvPr/>
        </p:nvCxnSpPr>
        <p:spPr>
          <a:xfrm>
            <a:off x="3789680" y="2804160"/>
            <a:ext cx="8295432" cy="0"/>
          </a:xfrm>
          <a:prstGeom prst="line">
            <a:avLst/>
          </a:prstGeom>
          <a:ln w="63500">
            <a:solidFill>
              <a:schemeClr val="accent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B2140CE-A52C-4BDB-A33F-681D6FBD1013}"/>
              </a:ext>
            </a:extLst>
          </p:cNvPr>
          <p:cNvCxnSpPr>
            <a:cxnSpLocks/>
          </p:cNvCxnSpPr>
          <p:nvPr/>
        </p:nvCxnSpPr>
        <p:spPr>
          <a:xfrm>
            <a:off x="3789680" y="4165600"/>
            <a:ext cx="8295432" cy="52193"/>
          </a:xfrm>
          <a:prstGeom prst="line">
            <a:avLst/>
          </a:prstGeom>
          <a:ln w="63500">
            <a:solidFill>
              <a:schemeClr val="accent2">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6BCF372-CC2D-43D4-B1D3-1F67731A9EE6}"/>
              </a:ext>
            </a:extLst>
          </p:cNvPr>
          <p:cNvSpPr txBox="1"/>
          <p:nvPr/>
        </p:nvSpPr>
        <p:spPr>
          <a:xfrm>
            <a:off x="4067943" y="861459"/>
            <a:ext cx="971741" cy="584775"/>
          </a:xfrm>
          <a:prstGeom prst="rect">
            <a:avLst/>
          </a:prstGeom>
          <a:noFill/>
        </p:spPr>
        <p:txBody>
          <a:bodyPr wrap="none" rtlCol="0">
            <a:spAutoFit/>
          </a:bodyPr>
          <a:lstStyle/>
          <a:p>
            <a:r>
              <a:rPr lang="sv-SE" sz="3200"/>
              <a:t>Guld</a:t>
            </a:r>
          </a:p>
        </p:txBody>
      </p:sp>
      <p:sp>
        <p:nvSpPr>
          <p:cNvPr id="14" name="TextBox 13">
            <a:extLst>
              <a:ext uri="{FF2B5EF4-FFF2-40B4-BE49-F238E27FC236}">
                <a16:creationId xmlns:a16="http://schemas.microsoft.com/office/drawing/2014/main" id="{8601E0D7-C6A7-4471-84A2-6D9C1825A0B5}"/>
              </a:ext>
            </a:extLst>
          </p:cNvPr>
          <p:cNvSpPr txBox="1"/>
          <p:nvPr/>
        </p:nvSpPr>
        <p:spPr>
          <a:xfrm>
            <a:off x="4008247" y="1929208"/>
            <a:ext cx="1091133" cy="584775"/>
          </a:xfrm>
          <a:prstGeom prst="rect">
            <a:avLst/>
          </a:prstGeom>
          <a:noFill/>
        </p:spPr>
        <p:txBody>
          <a:bodyPr wrap="none" rtlCol="0">
            <a:spAutoFit/>
          </a:bodyPr>
          <a:lstStyle/>
          <a:p>
            <a:r>
              <a:rPr lang="sv-SE" sz="3200"/>
              <a:t>Silver</a:t>
            </a:r>
          </a:p>
        </p:txBody>
      </p:sp>
      <p:sp>
        <p:nvSpPr>
          <p:cNvPr id="15" name="TextBox 14">
            <a:extLst>
              <a:ext uri="{FF2B5EF4-FFF2-40B4-BE49-F238E27FC236}">
                <a16:creationId xmlns:a16="http://schemas.microsoft.com/office/drawing/2014/main" id="{522F07DB-8EAB-4500-963B-85E8DFEA30D4}"/>
              </a:ext>
            </a:extLst>
          </p:cNvPr>
          <p:cNvSpPr txBox="1"/>
          <p:nvPr/>
        </p:nvSpPr>
        <p:spPr>
          <a:xfrm>
            <a:off x="3864073" y="3159086"/>
            <a:ext cx="1379480" cy="584775"/>
          </a:xfrm>
          <a:prstGeom prst="rect">
            <a:avLst/>
          </a:prstGeom>
          <a:noFill/>
        </p:spPr>
        <p:txBody>
          <a:bodyPr wrap="none" rtlCol="0">
            <a:spAutoFit/>
          </a:bodyPr>
          <a:lstStyle/>
          <a:p>
            <a:r>
              <a:rPr lang="sv-SE" sz="3200"/>
              <a:t>Koppar</a:t>
            </a:r>
          </a:p>
        </p:txBody>
      </p:sp>
      <p:sp>
        <p:nvSpPr>
          <p:cNvPr id="16" name="TextBox 15">
            <a:extLst>
              <a:ext uri="{FF2B5EF4-FFF2-40B4-BE49-F238E27FC236}">
                <a16:creationId xmlns:a16="http://schemas.microsoft.com/office/drawing/2014/main" id="{0D7A4D06-0C87-4567-B80C-709A5E9139EF}"/>
              </a:ext>
            </a:extLst>
          </p:cNvPr>
          <p:cNvSpPr txBox="1"/>
          <p:nvPr/>
        </p:nvSpPr>
        <p:spPr>
          <a:xfrm>
            <a:off x="4117636" y="4906260"/>
            <a:ext cx="872355" cy="584775"/>
          </a:xfrm>
          <a:prstGeom prst="rect">
            <a:avLst/>
          </a:prstGeom>
          <a:noFill/>
        </p:spPr>
        <p:txBody>
          <a:bodyPr wrap="none" rtlCol="0">
            <a:spAutoFit/>
          </a:bodyPr>
          <a:lstStyle/>
          <a:p>
            <a:r>
              <a:rPr lang="sv-SE" sz="3200"/>
              <a:t>Järn</a:t>
            </a:r>
          </a:p>
        </p:txBody>
      </p:sp>
      <p:sp>
        <p:nvSpPr>
          <p:cNvPr id="17" name="TextBox 16">
            <a:extLst>
              <a:ext uri="{FF2B5EF4-FFF2-40B4-BE49-F238E27FC236}">
                <a16:creationId xmlns:a16="http://schemas.microsoft.com/office/drawing/2014/main" id="{4D6B3F81-37C5-4578-8EB4-A390383AEDB5}"/>
              </a:ext>
            </a:extLst>
          </p:cNvPr>
          <p:cNvSpPr txBox="1"/>
          <p:nvPr/>
        </p:nvSpPr>
        <p:spPr>
          <a:xfrm>
            <a:off x="3593971" y="6172952"/>
            <a:ext cx="1893082" cy="584775"/>
          </a:xfrm>
          <a:prstGeom prst="rect">
            <a:avLst/>
          </a:prstGeom>
          <a:noFill/>
        </p:spPr>
        <p:txBody>
          <a:bodyPr wrap="none" rtlCol="0">
            <a:spAutoFit/>
          </a:bodyPr>
          <a:lstStyle/>
          <a:p>
            <a:r>
              <a:rPr lang="sv-SE" sz="3200"/>
              <a:t>Järn + lera</a:t>
            </a:r>
          </a:p>
        </p:txBody>
      </p:sp>
      <p:cxnSp>
        <p:nvCxnSpPr>
          <p:cNvPr id="19" name="Straight Connector 18">
            <a:extLst>
              <a:ext uri="{FF2B5EF4-FFF2-40B4-BE49-F238E27FC236}">
                <a16:creationId xmlns:a16="http://schemas.microsoft.com/office/drawing/2014/main" id="{004982FF-5748-4ADB-921A-63458568B911}"/>
              </a:ext>
            </a:extLst>
          </p:cNvPr>
          <p:cNvCxnSpPr>
            <a:cxnSpLocks/>
          </p:cNvCxnSpPr>
          <p:nvPr/>
        </p:nvCxnSpPr>
        <p:spPr>
          <a:xfrm>
            <a:off x="5484079" y="205269"/>
            <a:ext cx="69631" cy="6327611"/>
          </a:xfrm>
          <a:prstGeom prst="line">
            <a:avLst/>
          </a:prstGeom>
          <a:ln w="63500">
            <a:solidFill>
              <a:schemeClr val="accent2">
                <a:alpha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CE5D579-3183-4C73-9EBE-DFB721A6BE4E}"/>
              </a:ext>
            </a:extLst>
          </p:cNvPr>
          <p:cNvSpPr txBox="1"/>
          <p:nvPr/>
        </p:nvSpPr>
        <p:spPr>
          <a:xfrm>
            <a:off x="3249732" y="-14857"/>
            <a:ext cx="2238113" cy="584775"/>
          </a:xfrm>
          <a:prstGeom prst="rect">
            <a:avLst/>
          </a:prstGeom>
          <a:noFill/>
        </p:spPr>
        <p:txBody>
          <a:bodyPr wrap="none" rtlCol="0">
            <a:spAutoFit/>
          </a:bodyPr>
          <a:lstStyle/>
          <a:p>
            <a:r>
              <a:rPr lang="sv-SE" sz="3200" b="1" u="sng" dirty="0"/>
              <a:t>Dan 2:31-45</a:t>
            </a:r>
          </a:p>
        </p:txBody>
      </p:sp>
      <p:sp>
        <p:nvSpPr>
          <p:cNvPr id="26" name="TextBox 25">
            <a:extLst>
              <a:ext uri="{FF2B5EF4-FFF2-40B4-BE49-F238E27FC236}">
                <a16:creationId xmlns:a16="http://schemas.microsoft.com/office/drawing/2014/main" id="{5A9AEA8F-7123-40BF-A768-C02576B972F4}"/>
              </a:ext>
            </a:extLst>
          </p:cNvPr>
          <p:cNvSpPr txBox="1"/>
          <p:nvPr/>
        </p:nvSpPr>
        <p:spPr>
          <a:xfrm>
            <a:off x="6290617" y="861459"/>
            <a:ext cx="1091966" cy="584775"/>
          </a:xfrm>
          <a:prstGeom prst="rect">
            <a:avLst/>
          </a:prstGeom>
          <a:noFill/>
        </p:spPr>
        <p:txBody>
          <a:bodyPr wrap="none" rtlCol="0">
            <a:spAutoFit/>
          </a:bodyPr>
          <a:lstStyle/>
          <a:p>
            <a:r>
              <a:rPr lang="sv-SE" sz="3200"/>
              <a:t>Lejon</a:t>
            </a:r>
          </a:p>
        </p:txBody>
      </p:sp>
      <p:sp>
        <p:nvSpPr>
          <p:cNvPr id="27" name="TextBox 26">
            <a:extLst>
              <a:ext uri="{FF2B5EF4-FFF2-40B4-BE49-F238E27FC236}">
                <a16:creationId xmlns:a16="http://schemas.microsoft.com/office/drawing/2014/main" id="{EF53BD8E-F31E-4CE4-AFC3-D7097250C497}"/>
              </a:ext>
            </a:extLst>
          </p:cNvPr>
          <p:cNvSpPr txBox="1"/>
          <p:nvPr/>
        </p:nvSpPr>
        <p:spPr>
          <a:xfrm>
            <a:off x="6296228" y="1929208"/>
            <a:ext cx="1080745" cy="584775"/>
          </a:xfrm>
          <a:prstGeom prst="rect">
            <a:avLst/>
          </a:prstGeom>
          <a:noFill/>
        </p:spPr>
        <p:txBody>
          <a:bodyPr wrap="none" rtlCol="0">
            <a:spAutoFit/>
          </a:bodyPr>
          <a:lstStyle/>
          <a:p>
            <a:r>
              <a:rPr lang="sv-SE" sz="3200"/>
              <a:t>Björn</a:t>
            </a:r>
          </a:p>
        </p:txBody>
      </p:sp>
      <p:sp>
        <p:nvSpPr>
          <p:cNvPr id="28" name="TextBox 27">
            <a:extLst>
              <a:ext uri="{FF2B5EF4-FFF2-40B4-BE49-F238E27FC236}">
                <a16:creationId xmlns:a16="http://schemas.microsoft.com/office/drawing/2014/main" id="{5F7F6414-E2CF-4E55-8983-034F3C9BB482}"/>
              </a:ext>
            </a:extLst>
          </p:cNvPr>
          <p:cNvSpPr txBox="1"/>
          <p:nvPr/>
        </p:nvSpPr>
        <p:spPr>
          <a:xfrm>
            <a:off x="6064209" y="3159086"/>
            <a:ext cx="1544782" cy="584775"/>
          </a:xfrm>
          <a:prstGeom prst="rect">
            <a:avLst/>
          </a:prstGeom>
          <a:noFill/>
        </p:spPr>
        <p:txBody>
          <a:bodyPr wrap="none" rtlCol="0">
            <a:spAutoFit/>
          </a:bodyPr>
          <a:lstStyle/>
          <a:p>
            <a:r>
              <a:rPr lang="sv-SE" sz="3200"/>
              <a:t>Leopard</a:t>
            </a:r>
          </a:p>
        </p:txBody>
      </p:sp>
      <p:sp>
        <p:nvSpPr>
          <p:cNvPr id="29" name="TextBox 28">
            <a:extLst>
              <a:ext uri="{FF2B5EF4-FFF2-40B4-BE49-F238E27FC236}">
                <a16:creationId xmlns:a16="http://schemas.microsoft.com/office/drawing/2014/main" id="{37AF92D9-C989-43C8-8974-17A2FFF58CC7}"/>
              </a:ext>
            </a:extLst>
          </p:cNvPr>
          <p:cNvSpPr txBox="1"/>
          <p:nvPr/>
        </p:nvSpPr>
        <p:spPr>
          <a:xfrm>
            <a:off x="5595386" y="4413817"/>
            <a:ext cx="2482428" cy="1569660"/>
          </a:xfrm>
          <a:prstGeom prst="rect">
            <a:avLst/>
          </a:prstGeom>
          <a:noFill/>
        </p:spPr>
        <p:txBody>
          <a:bodyPr wrap="square" rtlCol="0">
            <a:spAutoFit/>
          </a:bodyPr>
          <a:lstStyle/>
          <a:p>
            <a:pPr algn="ctr"/>
            <a:r>
              <a:rPr lang="sv-SE" sz="3200"/>
              <a:t>förskräckligt, fruktansvärt djur</a:t>
            </a:r>
          </a:p>
        </p:txBody>
      </p:sp>
      <p:sp>
        <p:nvSpPr>
          <p:cNvPr id="30" name="TextBox 29">
            <a:extLst>
              <a:ext uri="{FF2B5EF4-FFF2-40B4-BE49-F238E27FC236}">
                <a16:creationId xmlns:a16="http://schemas.microsoft.com/office/drawing/2014/main" id="{E2117966-2959-4042-87DC-9D958A57ED3E}"/>
              </a:ext>
            </a:extLst>
          </p:cNvPr>
          <p:cNvSpPr txBox="1"/>
          <p:nvPr/>
        </p:nvSpPr>
        <p:spPr>
          <a:xfrm>
            <a:off x="6260160" y="12845"/>
            <a:ext cx="1165704" cy="584775"/>
          </a:xfrm>
          <a:prstGeom prst="rect">
            <a:avLst/>
          </a:prstGeom>
          <a:noFill/>
        </p:spPr>
        <p:txBody>
          <a:bodyPr wrap="none" rtlCol="0">
            <a:spAutoFit/>
          </a:bodyPr>
          <a:lstStyle/>
          <a:p>
            <a:r>
              <a:rPr lang="sv-SE" sz="3200" b="1" u="sng"/>
              <a:t>Dan 7</a:t>
            </a:r>
          </a:p>
        </p:txBody>
      </p:sp>
      <p:cxnSp>
        <p:nvCxnSpPr>
          <p:cNvPr id="31" name="Straight Connector 30">
            <a:extLst>
              <a:ext uri="{FF2B5EF4-FFF2-40B4-BE49-F238E27FC236}">
                <a16:creationId xmlns:a16="http://schemas.microsoft.com/office/drawing/2014/main" id="{9D2AEB53-F25C-4620-AF9F-16CA646D0BAA}"/>
              </a:ext>
            </a:extLst>
          </p:cNvPr>
          <p:cNvCxnSpPr>
            <a:cxnSpLocks/>
          </p:cNvCxnSpPr>
          <p:nvPr/>
        </p:nvCxnSpPr>
        <p:spPr>
          <a:xfrm>
            <a:off x="8042999" y="171371"/>
            <a:ext cx="69631" cy="6327611"/>
          </a:xfrm>
          <a:prstGeom prst="line">
            <a:avLst/>
          </a:prstGeom>
          <a:ln w="63500">
            <a:solidFill>
              <a:schemeClr val="accent2">
                <a:alpha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A9B0621-A1B3-4832-91D6-88FCFA0B0BFF}"/>
              </a:ext>
            </a:extLst>
          </p:cNvPr>
          <p:cNvSpPr txBox="1"/>
          <p:nvPr/>
        </p:nvSpPr>
        <p:spPr>
          <a:xfrm>
            <a:off x="8384096" y="43182"/>
            <a:ext cx="1165704" cy="584775"/>
          </a:xfrm>
          <a:prstGeom prst="rect">
            <a:avLst/>
          </a:prstGeom>
          <a:noFill/>
        </p:spPr>
        <p:txBody>
          <a:bodyPr wrap="none" rtlCol="0">
            <a:spAutoFit/>
          </a:bodyPr>
          <a:lstStyle/>
          <a:p>
            <a:r>
              <a:rPr lang="sv-SE" sz="3200" b="1" u="sng"/>
              <a:t>Dan 8</a:t>
            </a:r>
          </a:p>
        </p:txBody>
      </p:sp>
      <p:sp>
        <p:nvSpPr>
          <p:cNvPr id="33" name="TextBox 32">
            <a:extLst>
              <a:ext uri="{FF2B5EF4-FFF2-40B4-BE49-F238E27FC236}">
                <a16:creationId xmlns:a16="http://schemas.microsoft.com/office/drawing/2014/main" id="{3E039A70-654E-4309-A604-D746E28C6639}"/>
              </a:ext>
            </a:extLst>
          </p:cNvPr>
          <p:cNvSpPr txBox="1"/>
          <p:nvPr/>
        </p:nvSpPr>
        <p:spPr>
          <a:xfrm>
            <a:off x="8362263" y="1929208"/>
            <a:ext cx="1196546" cy="584775"/>
          </a:xfrm>
          <a:prstGeom prst="rect">
            <a:avLst/>
          </a:prstGeom>
          <a:noFill/>
        </p:spPr>
        <p:txBody>
          <a:bodyPr wrap="none" rtlCol="0">
            <a:spAutoFit/>
          </a:bodyPr>
          <a:lstStyle/>
          <a:p>
            <a:r>
              <a:rPr lang="sv-SE" sz="3200"/>
              <a:t>Bagge</a:t>
            </a:r>
          </a:p>
        </p:txBody>
      </p:sp>
      <p:sp>
        <p:nvSpPr>
          <p:cNvPr id="34" name="TextBox 33">
            <a:extLst>
              <a:ext uri="{FF2B5EF4-FFF2-40B4-BE49-F238E27FC236}">
                <a16:creationId xmlns:a16="http://schemas.microsoft.com/office/drawing/2014/main" id="{1286DB15-A71C-4F2B-8222-38E10A78A288}"/>
              </a:ext>
            </a:extLst>
          </p:cNvPr>
          <p:cNvSpPr txBox="1"/>
          <p:nvPr/>
        </p:nvSpPr>
        <p:spPr>
          <a:xfrm>
            <a:off x="8469056" y="3159086"/>
            <a:ext cx="982961" cy="584775"/>
          </a:xfrm>
          <a:prstGeom prst="rect">
            <a:avLst/>
          </a:prstGeom>
          <a:noFill/>
        </p:spPr>
        <p:txBody>
          <a:bodyPr wrap="none" rtlCol="0">
            <a:spAutoFit/>
          </a:bodyPr>
          <a:lstStyle/>
          <a:p>
            <a:r>
              <a:rPr lang="sv-SE" sz="3200"/>
              <a:t>Bock</a:t>
            </a:r>
          </a:p>
        </p:txBody>
      </p:sp>
      <p:cxnSp>
        <p:nvCxnSpPr>
          <p:cNvPr id="35" name="Straight Connector 34">
            <a:extLst>
              <a:ext uri="{FF2B5EF4-FFF2-40B4-BE49-F238E27FC236}">
                <a16:creationId xmlns:a16="http://schemas.microsoft.com/office/drawing/2014/main" id="{C909E931-4BAA-4852-90E5-48748173F603}"/>
              </a:ext>
            </a:extLst>
          </p:cNvPr>
          <p:cNvCxnSpPr>
            <a:cxnSpLocks/>
          </p:cNvCxnSpPr>
          <p:nvPr/>
        </p:nvCxnSpPr>
        <p:spPr>
          <a:xfrm>
            <a:off x="9815259" y="134019"/>
            <a:ext cx="69631" cy="6327611"/>
          </a:xfrm>
          <a:prstGeom prst="line">
            <a:avLst/>
          </a:prstGeom>
          <a:ln w="63500">
            <a:solidFill>
              <a:schemeClr val="accent2">
                <a:alpha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4D515E51-644D-448B-9B12-01BCDDCE2AEB}"/>
              </a:ext>
            </a:extLst>
          </p:cNvPr>
          <p:cNvSpPr txBox="1"/>
          <p:nvPr/>
        </p:nvSpPr>
        <p:spPr>
          <a:xfrm>
            <a:off x="9949271" y="861459"/>
            <a:ext cx="2046971" cy="584775"/>
          </a:xfrm>
          <a:prstGeom prst="rect">
            <a:avLst/>
          </a:prstGeom>
          <a:noFill/>
        </p:spPr>
        <p:txBody>
          <a:bodyPr wrap="none" rtlCol="0">
            <a:spAutoFit/>
          </a:bodyPr>
          <a:lstStyle/>
          <a:p>
            <a:r>
              <a:rPr lang="sv-SE" sz="3200"/>
              <a:t>Babylonien</a:t>
            </a:r>
          </a:p>
        </p:txBody>
      </p:sp>
      <p:sp>
        <p:nvSpPr>
          <p:cNvPr id="37" name="TextBox 36">
            <a:extLst>
              <a:ext uri="{FF2B5EF4-FFF2-40B4-BE49-F238E27FC236}">
                <a16:creationId xmlns:a16="http://schemas.microsoft.com/office/drawing/2014/main" id="{D500A020-45B5-4023-B592-00B32C739D62}"/>
              </a:ext>
            </a:extLst>
          </p:cNvPr>
          <p:cNvSpPr txBox="1"/>
          <p:nvPr/>
        </p:nvSpPr>
        <p:spPr>
          <a:xfrm>
            <a:off x="10271667" y="1929208"/>
            <a:ext cx="1402179" cy="584775"/>
          </a:xfrm>
          <a:prstGeom prst="rect">
            <a:avLst/>
          </a:prstGeom>
          <a:noFill/>
        </p:spPr>
        <p:txBody>
          <a:bodyPr wrap="none" rtlCol="0">
            <a:spAutoFit/>
          </a:bodyPr>
          <a:lstStyle/>
          <a:p>
            <a:r>
              <a:rPr lang="sv-SE" sz="3200"/>
              <a:t>Persien</a:t>
            </a:r>
          </a:p>
        </p:txBody>
      </p:sp>
      <p:sp>
        <p:nvSpPr>
          <p:cNvPr id="38" name="TextBox 37">
            <a:extLst>
              <a:ext uri="{FF2B5EF4-FFF2-40B4-BE49-F238E27FC236}">
                <a16:creationId xmlns:a16="http://schemas.microsoft.com/office/drawing/2014/main" id="{A5485E1F-961B-485E-9867-088F43193D7F}"/>
              </a:ext>
            </a:extLst>
          </p:cNvPr>
          <p:cNvSpPr txBox="1"/>
          <p:nvPr/>
        </p:nvSpPr>
        <p:spPr>
          <a:xfrm>
            <a:off x="10124896" y="3159086"/>
            <a:ext cx="1695721" cy="584775"/>
          </a:xfrm>
          <a:prstGeom prst="rect">
            <a:avLst/>
          </a:prstGeom>
          <a:noFill/>
        </p:spPr>
        <p:txBody>
          <a:bodyPr wrap="none" rtlCol="0">
            <a:spAutoFit/>
          </a:bodyPr>
          <a:lstStyle/>
          <a:p>
            <a:r>
              <a:rPr lang="sv-SE" sz="3200"/>
              <a:t>Grekland</a:t>
            </a:r>
          </a:p>
        </p:txBody>
      </p:sp>
      <p:sp>
        <p:nvSpPr>
          <p:cNvPr id="39" name="TextBox 38">
            <a:extLst>
              <a:ext uri="{FF2B5EF4-FFF2-40B4-BE49-F238E27FC236}">
                <a16:creationId xmlns:a16="http://schemas.microsoft.com/office/drawing/2014/main" id="{1E11126E-B6D1-4D84-9492-3C23C93091A4}"/>
              </a:ext>
            </a:extLst>
          </p:cNvPr>
          <p:cNvSpPr txBox="1"/>
          <p:nvPr/>
        </p:nvSpPr>
        <p:spPr>
          <a:xfrm>
            <a:off x="10500704" y="4906260"/>
            <a:ext cx="944105" cy="584775"/>
          </a:xfrm>
          <a:prstGeom prst="rect">
            <a:avLst/>
          </a:prstGeom>
          <a:noFill/>
        </p:spPr>
        <p:txBody>
          <a:bodyPr wrap="none" rtlCol="0">
            <a:spAutoFit/>
          </a:bodyPr>
          <a:lstStyle/>
          <a:p>
            <a:r>
              <a:rPr lang="sv-SE" sz="3200"/>
              <a:t>Rom</a:t>
            </a:r>
          </a:p>
        </p:txBody>
      </p:sp>
      <p:sp>
        <p:nvSpPr>
          <p:cNvPr id="40" name="TextBox 39">
            <a:extLst>
              <a:ext uri="{FF2B5EF4-FFF2-40B4-BE49-F238E27FC236}">
                <a16:creationId xmlns:a16="http://schemas.microsoft.com/office/drawing/2014/main" id="{E56F2C46-599B-42EA-B012-323F2D0D23C9}"/>
              </a:ext>
            </a:extLst>
          </p:cNvPr>
          <p:cNvSpPr txBox="1"/>
          <p:nvPr/>
        </p:nvSpPr>
        <p:spPr>
          <a:xfrm>
            <a:off x="9860400" y="67985"/>
            <a:ext cx="2277611" cy="584775"/>
          </a:xfrm>
          <a:prstGeom prst="rect">
            <a:avLst/>
          </a:prstGeom>
          <a:noFill/>
        </p:spPr>
        <p:txBody>
          <a:bodyPr wrap="none" rtlCol="0">
            <a:spAutoFit/>
          </a:bodyPr>
          <a:lstStyle/>
          <a:p>
            <a:r>
              <a:rPr lang="sv-SE" sz="3200" b="1" u="sng" dirty="0"/>
              <a:t>Identifiering</a:t>
            </a:r>
          </a:p>
        </p:txBody>
      </p:sp>
      <p:pic>
        <p:nvPicPr>
          <p:cNvPr id="5" name="Picture 4" descr="Diagram&#10;&#10;Description automatically generated">
            <a:extLst>
              <a:ext uri="{FF2B5EF4-FFF2-40B4-BE49-F238E27FC236}">
                <a16:creationId xmlns:a16="http://schemas.microsoft.com/office/drawing/2014/main" id="{82A9F3AF-07F0-4D00-8C2F-00BC0114FC4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20844" y="-11827"/>
            <a:ext cx="1988679" cy="6858000"/>
          </a:xfrm>
          <a:prstGeom prst="rect">
            <a:avLst/>
          </a:prstGeom>
        </p:spPr>
      </p:pic>
      <p:sp>
        <p:nvSpPr>
          <p:cNvPr id="7" name="TextBox 6">
            <a:extLst>
              <a:ext uri="{FF2B5EF4-FFF2-40B4-BE49-F238E27FC236}">
                <a16:creationId xmlns:a16="http://schemas.microsoft.com/office/drawing/2014/main" id="{1A5575BC-F7A1-4903-B0D9-F6A75BAFDA03}"/>
              </a:ext>
            </a:extLst>
          </p:cNvPr>
          <p:cNvSpPr txBox="1"/>
          <p:nvPr/>
        </p:nvSpPr>
        <p:spPr>
          <a:xfrm>
            <a:off x="9463496" y="6533174"/>
            <a:ext cx="2728504" cy="276999"/>
          </a:xfrm>
          <a:prstGeom prst="rect">
            <a:avLst/>
          </a:prstGeom>
          <a:noFill/>
        </p:spPr>
        <p:txBody>
          <a:bodyPr vert="horz" wrap="none" rtlCol="0">
            <a:spAutoFit/>
          </a:bodyPr>
          <a:lstStyle/>
          <a:p>
            <a:r>
              <a:rPr lang="en-US" sz="1200" dirty="0" err="1"/>
              <a:t>Källa</a:t>
            </a:r>
            <a:r>
              <a:rPr lang="en-US" sz="1200" dirty="0"/>
              <a:t> </a:t>
            </a:r>
            <a:r>
              <a:rPr lang="en-US" sz="1200" dirty="0" err="1"/>
              <a:t>bild</a:t>
            </a:r>
            <a:r>
              <a:rPr lang="en-US" sz="1200" dirty="0"/>
              <a:t> (</a:t>
            </a:r>
            <a:r>
              <a:rPr lang="en-US" sz="1200" dirty="0" err="1"/>
              <a:t>beskuren</a:t>
            </a:r>
            <a:r>
              <a:rPr lang="en-US" sz="1200" dirty="0"/>
              <a:t>): </a:t>
            </a:r>
            <a:r>
              <a:rPr lang="en-US" sz="1200" dirty="0">
                <a:hlinkClick r:id="rId4"/>
              </a:rPr>
              <a:t>BijbelsHandboek.nl</a:t>
            </a:r>
            <a:endParaRPr lang="en-US" sz="1200" dirty="0"/>
          </a:p>
        </p:txBody>
      </p:sp>
    </p:spTree>
    <p:extLst>
      <p:ext uri="{BB962C8B-B14F-4D97-AF65-F5344CB8AC3E}">
        <p14:creationId xmlns:p14="http://schemas.microsoft.com/office/powerpoint/2010/main" val="1011324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A438BF-5533-457D-A0E4-FB6ECE05A157}"/>
              </a:ext>
            </a:extLst>
          </p:cNvPr>
          <p:cNvCxnSpPr>
            <a:cxnSpLocks/>
          </p:cNvCxnSpPr>
          <p:nvPr/>
        </p:nvCxnSpPr>
        <p:spPr>
          <a:xfrm>
            <a:off x="1149724" y="4148567"/>
            <a:ext cx="9997888" cy="0"/>
          </a:xfrm>
          <a:prstGeom prst="line">
            <a:avLst/>
          </a:prstGeom>
          <a:ln w="88900">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823E7F7-B0B7-471C-B6BC-878D05460989}"/>
              </a:ext>
            </a:extLst>
          </p:cNvPr>
          <p:cNvCxnSpPr/>
          <p:nvPr/>
        </p:nvCxnSpPr>
        <p:spPr>
          <a:xfrm>
            <a:off x="1149724" y="3960159"/>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7F5FF93-D811-4B48-AFAD-08DB7AE9FCC3}"/>
              </a:ext>
            </a:extLst>
          </p:cNvPr>
          <p:cNvSpPr txBox="1"/>
          <p:nvPr/>
        </p:nvSpPr>
        <p:spPr>
          <a:xfrm>
            <a:off x="2686167" y="4469963"/>
            <a:ext cx="814647" cy="523220"/>
          </a:xfrm>
          <a:prstGeom prst="rect">
            <a:avLst/>
          </a:prstGeom>
          <a:noFill/>
        </p:spPr>
        <p:txBody>
          <a:bodyPr wrap="none" rtlCol="0">
            <a:spAutoFit/>
          </a:bodyPr>
          <a:lstStyle/>
          <a:p>
            <a:r>
              <a:rPr lang="en-US" sz="2800" dirty="0"/>
              <a:t>539 </a:t>
            </a:r>
          </a:p>
        </p:txBody>
      </p:sp>
      <p:sp>
        <p:nvSpPr>
          <p:cNvPr id="8" name="Rectangle 7">
            <a:extLst>
              <a:ext uri="{FF2B5EF4-FFF2-40B4-BE49-F238E27FC236}">
                <a16:creationId xmlns:a16="http://schemas.microsoft.com/office/drawing/2014/main" id="{76C9348F-4674-4D38-995E-320B0B0331DF}"/>
              </a:ext>
            </a:extLst>
          </p:cNvPr>
          <p:cNvSpPr/>
          <p:nvPr/>
        </p:nvSpPr>
        <p:spPr>
          <a:xfrm>
            <a:off x="1149727" y="870470"/>
            <a:ext cx="1826556" cy="524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a:t>Babylonien</a:t>
            </a:r>
          </a:p>
        </p:txBody>
      </p:sp>
      <p:sp>
        <p:nvSpPr>
          <p:cNvPr id="9" name="Rectangle 8">
            <a:extLst>
              <a:ext uri="{FF2B5EF4-FFF2-40B4-BE49-F238E27FC236}">
                <a16:creationId xmlns:a16="http://schemas.microsoft.com/office/drawing/2014/main" id="{672A5293-74A0-4176-8B51-BFCB8B7ECBC3}"/>
              </a:ext>
            </a:extLst>
          </p:cNvPr>
          <p:cNvSpPr/>
          <p:nvPr/>
        </p:nvSpPr>
        <p:spPr>
          <a:xfrm>
            <a:off x="2976283" y="1453476"/>
            <a:ext cx="1826551" cy="524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a:t>Persien</a:t>
            </a:r>
          </a:p>
        </p:txBody>
      </p:sp>
      <p:cxnSp>
        <p:nvCxnSpPr>
          <p:cNvPr id="10" name="Straight Connector 9">
            <a:extLst>
              <a:ext uri="{FF2B5EF4-FFF2-40B4-BE49-F238E27FC236}">
                <a16:creationId xmlns:a16="http://schemas.microsoft.com/office/drawing/2014/main" id="{44DB1E32-E1AF-4D7C-9D15-346CDE89AFB9}"/>
              </a:ext>
            </a:extLst>
          </p:cNvPr>
          <p:cNvCxnSpPr/>
          <p:nvPr/>
        </p:nvCxnSpPr>
        <p:spPr>
          <a:xfrm>
            <a:off x="2976283" y="3943350"/>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65558EA-EAD2-4E7E-AC05-71C09563E046}"/>
              </a:ext>
            </a:extLst>
          </p:cNvPr>
          <p:cNvSpPr txBox="1"/>
          <p:nvPr/>
        </p:nvSpPr>
        <p:spPr>
          <a:xfrm>
            <a:off x="835714" y="4482353"/>
            <a:ext cx="1351780" cy="523220"/>
          </a:xfrm>
          <a:prstGeom prst="rect">
            <a:avLst/>
          </a:prstGeom>
          <a:noFill/>
        </p:spPr>
        <p:txBody>
          <a:bodyPr wrap="none" rtlCol="0">
            <a:spAutoFit/>
          </a:bodyPr>
          <a:lstStyle/>
          <a:p>
            <a:r>
              <a:rPr lang="en-US" sz="2800" dirty="0"/>
              <a:t>626 </a:t>
            </a:r>
            <a:r>
              <a:rPr lang="en-US" sz="2800" dirty="0" err="1"/>
              <a:t>f.Kr</a:t>
            </a:r>
            <a:r>
              <a:rPr lang="en-US" sz="2800" dirty="0"/>
              <a:t>.</a:t>
            </a:r>
          </a:p>
        </p:txBody>
      </p:sp>
      <p:sp>
        <p:nvSpPr>
          <p:cNvPr id="12" name="Rectangle 11">
            <a:extLst>
              <a:ext uri="{FF2B5EF4-FFF2-40B4-BE49-F238E27FC236}">
                <a16:creationId xmlns:a16="http://schemas.microsoft.com/office/drawing/2014/main" id="{D9C9B5C5-A4DB-4A9A-813D-CB6164B95905}"/>
              </a:ext>
            </a:extLst>
          </p:cNvPr>
          <p:cNvSpPr/>
          <p:nvPr/>
        </p:nvSpPr>
        <p:spPr>
          <a:xfrm>
            <a:off x="4802834" y="2057399"/>
            <a:ext cx="1826551" cy="524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a:t>Grekland</a:t>
            </a:r>
          </a:p>
        </p:txBody>
      </p:sp>
      <p:sp>
        <p:nvSpPr>
          <p:cNvPr id="13" name="TextBox 12">
            <a:extLst>
              <a:ext uri="{FF2B5EF4-FFF2-40B4-BE49-F238E27FC236}">
                <a16:creationId xmlns:a16="http://schemas.microsoft.com/office/drawing/2014/main" id="{2A414D07-0F4F-4C59-9E02-6C03F5F935C8}"/>
              </a:ext>
            </a:extLst>
          </p:cNvPr>
          <p:cNvSpPr txBox="1"/>
          <p:nvPr/>
        </p:nvSpPr>
        <p:spPr>
          <a:xfrm>
            <a:off x="4507655" y="4474242"/>
            <a:ext cx="732893" cy="523220"/>
          </a:xfrm>
          <a:prstGeom prst="rect">
            <a:avLst/>
          </a:prstGeom>
          <a:noFill/>
        </p:spPr>
        <p:txBody>
          <a:bodyPr wrap="none" rtlCol="0">
            <a:spAutoFit/>
          </a:bodyPr>
          <a:lstStyle/>
          <a:p>
            <a:r>
              <a:rPr lang="en-US" sz="2800" dirty="0"/>
              <a:t>330</a:t>
            </a:r>
          </a:p>
        </p:txBody>
      </p:sp>
      <p:cxnSp>
        <p:nvCxnSpPr>
          <p:cNvPr id="14" name="Straight Connector 13">
            <a:extLst>
              <a:ext uri="{FF2B5EF4-FFF2-40B4-BE49-F238E27FC236}">
                <a16:creationId xmlns:a16="http://schemas.microsoft.com/office/drawing/2014/main" id="{4F7AE303-1C3F-4E94-9D6E-5CD8D7B51827}"/>
              </a:ext>
            </a:extLst>
          </p:cNvPr>
          <p:cNvCxnSpPr/>
          <p:nvPr/>
        </p:nvCxnSpPr>
        <p:spPr>
          <a:xfrm>
            <a:off x="4802830" y="3943350"/>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EAD9881D-8CB9-449D-8E61-8C751B1A859F}"/>
              </a:ext>
            </a:extLst>
          </p:cNvPr>
          <p:cNvSpPr/>
          <p:nvPr/>
        </p:nvSpPr>
        <p:spPr>
          <a:xfrm>
            <a:off x="6629385" y="2654223"/>
            <a:ext cx="2084307" cy="524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a:t>Rom</a:t>
            </a:r>
          </a:p>
        </p:txBody>
      </p:sp>
      <p:sp>
        <p:nvSpPr>
          <p:cNvPr id="16" name="TextBox 15">
            <a:extLst>
              <a:ext uri="{FF2B5EF4-FFF2-40B4-BE49-F238E27FC236}">
                <a16:creationId xmlns:a16="http://schemas.microsoft.com/office/drawing/2014/main" id="{03200DA8-DC71-444A-8311-AEE8A3E06F0E}"/>
              </a:ext>
            </a:extLst>
          </p:cNvPr>
          <p:cNvSpPr txBox="1"/>
          <p:nvPr/>
        </p:nvSpPr>
        <p:spPr>
          <a:xfrm>
            <a:off x="6380203" y="4474242"/>
            <a:ext cx="550151" cy="523220"/>
          </a:xfrm>
          <a:prstGeom prst="rect">
            <a:avLst/>
          </a:prstGeom>
          <a:noFill/>
        </p:spPr>
        <p:txBody>
          <a:bodyPr wrap="none" rtlCol="0">
            <a:spAutoFit/>
          </a:bodyPr>
          <a:lstStyle/>
          <a:p>
            <a:r>
              <a:rPr lang="en-US" sz="2800" dirty="0"/>
              <a:t>63</a:t>
            </a:r>
          </a:p>
        </p:txBody>
      </p:sp>
      <p:cxnSp>
        <p:nvCxnSpPr>
          <p:cNvPr id="17" name="Straight Connector 16">
            <a:extLst>
              <a:ext uri="{FF2B5EF4-FFF2-40B4-BE49-F238E27FC236}">
                <a16:creationId xmlns:a16="http://schemas.microsoft.com/office/drawing/2014/main" id="{54D7E06D-8776-4ACB-ADDA-6972F1B8EF6E}"/>
              </a:ext>
            </a:extLst>
          </p:cNvPr>
          <p:cNvCxnSpPr/>
          <p:nvPr/>
        </p:nvCxnSpPr>
        <p:spPr>
          <a:xfrm>
            <a:off x="6629377" y="3943350"/>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F3D07679-68FF-4BD7-810E-2839F5AF7E8F}"/>
              </a:ext>
            </a:extLst>
          </p:cNvPr>
          <p:cNvSpPr/>
          <p:nvPr/>
        </p:nvSpPr>
        <p:spPr>
          <a:xfrm>
            <a:off x="8713692" y="2654223"/>
            <a:ext cx="932327" cy="524431"/>
          </a:xfrm>
          <a:prstGeom prst="rect">
            <a:avLst/>
          </a:prstGeom>
          <a:pattFill prst="pct7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a:t>Rom</a:t>
            </a:r>
          </a:p>
        </p:txBody>
      </p:sp>
      <p:sp>
        <p:nvSpPr>
          <p:cNvPr id="19" name="Rectangle 18">
            <a:extLst>
              <a:ext uri="{FF2B5EF4-FFF2-40B4-BE49-F238E27FC236}">
                <a16:creationId xmlns:a16="http://schemas.microsoft.com/office/drawing/2014/main" id="{62F9FC14-B9D2-49DF-A86C-01DCB304D11C}"/>
              </a:ext>
            </a:extLst>
          </p:cNvPr>
          <p:cNvSpPr/>
          <p:nvPr/>
        </p:nvSpPr>
        <p:spPr>
          <a:xfrm>
            <a:off x="9646019" y="3243465"/>
            <a:ext cx="1884831" cy="524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a:t>Guds rike</a:t>
            </a:r>
          </a:p>
        </p:txBody>
      </p:sp>
      <p:sp>
        <p:nvSpPr>
          <p:cNvPr id="20" name="TextBox 19">
            <a:extLst>
              <a:ext uri="{FF2B5EF4-FFF2-40B4-BE49-F238E27FC236}">
                <a16:creationId xmlns:a16="http://schemas.microsoft.com/office/drawing/2014/main" id="{B90FC635-9BF7-4ACD-AE22-A8F94A3CF98C}"/>
              </a:ext>
            </a:extLst>
          </p:cNvPr>
          <p:cNvSpPr txBox="1"/>
          <p:nvPr/>
        </p:nvSpPr>
        <p:spPr>
          <a:xfrm>
            <a:off x="9536097" y="4481133"/>
            <a:ext cx="351378" cy="523220"/>
          </a:xfrm>
          <a:prstGeom prst="rect">
            <a:avLst/>
          </a:prstGeom>
          <a:noFill/>
        </p:spPr>
        <p:txBody>
          <a:bodyPr wrap="none" rtlCol="0">
            <a:spAutoFit/>
          </a:bodyPr>
          <a:lstStyle/>
          <a:p>
            <a:r>
              <a:rPr lang="en-US" sz="2800" dirty="0"/>
              <a:t>?</a:t>
            </a:r>
          </a:p>
        </p:txBody>
      </p:sp>
      <p:cxnSp>
        <p:nvCxnSpPr>
          <p:cNvPr id="21" name="Straight Connector 20">
            <a:extLst>
              <a:ext uri="{FF2B5EF4-FFF2-40B4-BE49-F238E27FC236}">
                <a16:creationId xmlns:a16="http://schemas.microsoft.com/office/drawing/2014/main" id="{24C925C5-5354-43D2-ADB9-547C9F8C13B5}"/>
              </a:ext>
            </a:extLst>
          </p:cNvPr>
          <p:cNvCxnSpPr/>
          <p:nvPr/>
        </p:nvCxnSpPr>
        <p:spPr>
          <a:xfrm>
            <a:off x="9682131" y="3975286"/>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75D47A7-50E0-4C90-A34D-43CF8BFC836B}"/>
              </a:ext>
            </a:extLst>
          </p:cNvPr>
          <p:cNvSpPr txBox="1"/>
          <p:nvPr/>
        </p:nvSpPr>
        <p:spPr>
          <a:xfrm>
            <a:off x="7740113" y="4483572"/>
            <a:ext cx="367408" cy="523220"/>
          </a:xfrm>
          <a:prstGeom prst="rect">
            <a:avLst/>
          </a:prstGeom>
          <a:noFill/>
        </p:spPr>
        <p:txBody>
          <a:bodyPr wrap="none" rtlCol="0">
            <a:spAutoFit/>
          </a:bodyPr>
          <a:lstStyle/>
          <a:p>
            <a:r>
              <a:rPr lang="en-US" sz="2800" dirty="0"/>
              <a:t>1</a:t>
            </a:r>
          </a:p>
        </p:txBody>
      </p:sp>
      <p:cxnSp>
        <p:nvCxnSpPr>
          <p:cNvPr id="25" name="Straight Connector 24">
            <a:extLst>
              <a:ext uri="{FF2B5EF4-FFF2-40B4-BE49-F238E27FC236}">
                <a16:creationId xmlns:a16="http://schemas.microsoft.com/office/drawing/2014/main" id="{0490FA38-00E5-473F-95C5-B3C63A89165B}"/>
              </a:ext>
            </a:extLst>
          </p:cNvPr>
          <p:cNvCxnSpPr/>
          <p:nvPr/>
        </p:nvCxnSpPr>
        <p:spPr>
          <a:xfrm>
            <a:off x="7882228" y="3949973"/>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4D690ED-85ED-4030-B434-C05FB3724FED}"/>
              </a:ext>
            </a:extLst>
          </p:cNvPr>
          <p:cNvSpPr txBox="1"/>
          <p:nvPr/>
        </p:nvSpPr>
        <p:spPr>
          <a:xfrm>
            <a:off x="8603280" y="4482353"/>
            <a:ext cx="351378" cy="523220"/>
          </a:xfrm>
          <a:prstGeom prst="rect">
            <a:avLst/>
          </a:prstGeom>
          <a:noFill/>
        </p:spPr>
        <p:txBody>
          <a:bodyPr wrap="none" rtlCol="0">
            <a:spAutoFit/>
          </a:bodyPr>
          <a:lstStyle/>
          <a:p>
            <a:r>
              <a:rPr lang="en-US" sz="2800" dirty="0"/>
              <a:t>?</a:t>
            </a:r>
          </a:p>
        </p:txBody>
      </p:sp>
      <p:cxnSp>
        <p:nvCxnSpPr>
          <p:cNvPr id="27" name="Straight Connector 26">
            <a:extLst>
              <a:ext uri="{FF2B5EF4-FFF2-40B4-BE49-F238E27FC236}">
                <a16:creationId xmlns:a16="http://schemas.microsoft.com/office/drawing/2014/main" id="{F022E3E4-0A8A-4CC4-A990-F3FD74DBE57E}"/>
              </a:ext>
            </a:extLst>
          </p:cNvPr>
          <p:cNvCxnSpPr/>
          <p:nvPr/>
        </p:nvCxnSpPr>
        <p:spPr>
          <a:xfrm>
            <a:off x="8749314" y="3956336"/>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6CD7594-8BCE-4A67-9292-09C403503C8F}"/>
              </a:ext>
            </a:extLst>
          </p:cNvPr>
          <p:cNvCxnSpPr>
            <a:cxnSpLocks/>
          </p:cNvCxnSpPr>
          <p:nvPr/>
        </p:nvCxnSpPr>
        <p:spPr>
          <a:xfrm>
            <a:off x="1716826" y="5495731"/>
            <a:ext cx="1408922" cy="1"/>
          </a:xfrm>
          <a:prstGeom prst="straightConnector1">
            <a:avLst/>
          </a:prstGeom>
          <a:ln w="635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58BA4207-4394-4045-973D-F7B6F887AA50}"/>
              </a:ext>
            </a:extLst>
          </p:cNvPr>
          <p:cNvSpPr txBox="1"/>
          <p:nvPr/>
        </p:nvSpPr>
        <p:spPr>
          <a:xfrm>
            <a:off x="1867289" y="5495731"/>
            <a:ext cx="1107996" cy="523220"/>
          </a:xfrm>
          <a:prstGeom prst="rect">
            <a:avLst/>
          </a:prstGeom>
          <a:noFill/>
        </p:spPr>
        <p:txBody>
          <a:bodyPr wrap="none" rtlCol="0">
            <a:spAutoFit/>
          </a:bodyPr>
          <a:lstStyle/>
          <a:p>
            <a:r>
              <a:rPr lang="en-US" sz="2800" dirty="0"/>
              <a:t>Daniel</a:t>
            </a:r>
          </a:p>
        </p:txBody>
      </p:sp>
    </p:spTree>
    <p:extLst>
      <p:ext uri="{BB962C8B-B14F-4D97-AF65-F5344CB8AC3E}">
        <p14:creationId xmlns:p14="http://schemas.microsoft.com/office/powerpoint/2010/main" val="2702235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E291A-167A-4805-891F-25D87A39773B}"/>
              </a:ext>
            </a:extLst>
          </p:cNvPr>
          <p:cNvSpPr>
            <a:spLocks noGrp="1"/>
          </p:cNvSpPr>
          <p:nvPr>
            <p:ph type="title"/>
          </p:nvPr>
        </p:nvSpPr>
        <p:spPr>
          <a:xfrm>
            <a:off x="346102" y="365125"/>
            <a:ext cx="11673178" cy="1325563"/>
          </a:xfrm>
        </p:spPr>
        <p:txBody>
          <a:bodyPr>
            <a:normAutofit/>
          </a:bodyPr>
          <a:lstStyle/>
          <a:p>
            <a:pPr>
              <a:tabLst>
                <a:tab pos="8880475" algn="l"/>
              </a:tabLst>
            </a:pPr>
            <a:r>
              <a:rPr lang="sv-SE" dirty="0" err="1"/>
              <a:t>Mackabeerupproret</a:t>
            </a:r>
            <a:r>
              <a:rPr lang="sv-SE" dirty="0"/>
              <a:t> 167-160 f.Kr.	Dan 8:8-14</a:t>
            </a:r>
            <a:br>
              <a:rPr lang="sv-SE" dirty="0"/>
            </a:br>
            <a:endParaRPr lang="sv-SE" dirty="0"/>
          </a:p>
        </p:txBody>
      </p:sp>
      <p:pic>
        <p:nvPicPr>
          <p:cNvPr id="7" name="Picture 6" descr="A picture containing text, book, photo, person&#10;&#10;Description automatically generated">
            <a:extLst>
              <a:ext uri="{FF2B5EF4-FFF2-40B4-BE49-F238E27FC236}">
                <a16:creationId xmlns:a16="http://schemas.microsoft.com/office/drawing/2014/main" id="{3FCEB811-3B42-4C6A-A2CA-4830440978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102" y="1319300"/>
            <a:ext cx="9204298" cy="5348200"/>
          </a:xfrm>
          <a:prstGeom prst="rect">
            <a:avLst/>
          </a:prstGeom>
        </p:spPr>
      </p:pic>
      <p:sp>
        <p:nvSpPr>
          <p:cNvPr id="3" name="TextBox 2">
            <a:extLst>
              <a:ext uri="{FF2B5EF4-FFF2-40B4-BE49-F238E27FC236}">
                <a16:creationId xmlns:a16="http://schemas.microsoft.com/office/drawing/2014/main" id="{E461F82A-8FC2-495D-B7A8-4DFF265D0470}"/>
              </a:ext>
            </a:extLst>
          </p:cNvPr>
          <p:cNvSpPr txBox="1"/>
          <p:nvPr/>
        </p:nvSpPr>
        <p:spPr>
          <a:xfrm>
            <a:off x="10049069" y="6530199"/>
            <a:ext cx="2142931" cy="276999"/>
          </a:xfrm>
          <a:prstGeom prst="rect">
            <a:avLst/>
          </a:prstGeom>
          <a:noFill/>
        </p:spPr>
        <p:txBody>
          <a:bodyPr wrap="square" rtlCol="0" anchor="b">
            <a:spAutoFit/>
          </a:bodyPr>
          <a:lstStyle/>
          <a:p>
            <a:pPr algn="r"/>
            <a:r>
              <a:rPr lang="en-US" sz="1200" dirty="0" err="1"/>
              <a:t>Källa</a:t>
            </a:r>
            <a:r>
              <a:rPr lang="en-US" sz="1200" dirty="0"/>
              <a:t> </a:t>
            </a:r>
            <a:r>
              <a:rPr lang="en-US" sz="1200" dirty="0" err="1"/>
              <a:t>bild</a:t>
            </a:r>
            <a:r>
              <a:rPr lang="en-US" sz="1200" dirty="0"/>
              <a:t>: </a:t>
            </a:r>
            <a:r>
              <a:rPr lang="en-US" sz="1200" dirty="0">
                <a:hlinkClick r:id="rId4"/>
              </a:rPr>
              <a:t>Wikimedia Commons</a:t>
            </a:r>
            <a:endParaRPr lang="en-US" sz="1200" dirty="0"/>
          </a:p>
        </p:txBody>
      </p:sp>
    </p:spTree>
    <p:extLst>
      <p:ext uri="{BB962C8B-B14F-4D97-AF65-F5344CB8AC3E}">
        <p14:creationId xmlns:p14="http://schemas.microsoft.com/office/powerpoint/2010/main" val="104507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1F10BB-F3C2-4C54-92FD-8318D99174D8}"/>
              </a:ext>
            </a:extLst>
          </p:cNvPr>
          <p:cNvPicPr>
            <a:picLocks noChangeAspect="1"/>
          </p:cNvPicPr>
          <p:nvPr/>
        </p:nvPicPr>
        <p:blipFill>
          <a:blip r:embed="rId3"/>
          <a:stretch>
            <a:fillRect/>
          </a:stretch>
        </p:blipFill>
        <p:spPr>
          <a:xfrm>
            <a:off x="-12234" y="0"/>
            <a:ext cx="12190443" cy="6858000"/>
          </a:xfrm>
          <a:prstGeom prst="rect">
            <a:avLst/>
          </a:prstGeom>
        </p:spPr>
      </p:pic>
      <p:sp>
        <p:nvSpPr>
          <p:cNvPr id="4" name="Rectangle: Rounded Corners 3">
            <a:extLst>
              <a:ext uri="{FF2B5EF4-FFF2-40B4-BE49-F238E27FC236}">
                <a16:creationId xmlns:a16="http://schemas.microsoft.com/office/drawing/2014/main" id="{251E6454-4536-4B6E-BE95-832B26B28760}"/>
              </a:ext>
            </a:extLst>
          </p:cNvPr>
          <p:cNvSpPr/>
          <p:nvPr/>
        </p:nvSpPr>
        <p:spPr>
          <a:xfrm>
            <a:off x="8266922" y="3703217"/>
            <a:ext cx="3844214" cy="3070807"/>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solidFill>
                  <a:schemeClr val="tx1"/>
                </a:solidFill>
              </a:rPr>
              <a:t>Romarriket (Dan 7)</a:t>
            </a:r>
          </a:p>
          <a:p>
            <a:pPr marL="285750" indent="-285750">
              <a:buFont typeface="Arial" panose="020B0604020202020204" pitchFamily="34" charset="0"/>
              <a:buChar char="•"/>
            </a:pPr>
            <a:r>
              <a:rPr lang="sv-SE" dirty="0">
                <a:solidFill>
                  <a:schemeClr val="tx1"/>
                </a:solidFill>
              </a:rPr>
              <a:t>Ett mycket förskräckligt, fruktansvärt och starkt djur</a:t>
            </a:r>
          </a:p>
          <a:p>
            <a:pPr marL="285750" indent="-285750">
              <a:buFont typeface="Arial" panose="020B0604020202020204" pitchFamily="34" charset="0"/>
              <a:buChar char="•"/>
            </a:pPr>
            <a:r>
              <a:rPr lang="sv-SE" dirty="0">
                <a:solidFill>
                  <a:schemeClr val="tx1"/>
                </a:solidFill>
              </a:rPr>
              <a:t>Olikt alla de tidigare</a:t>
            </a:r>
          </a:p>
          <a:p>
            <a:pPr marL="285750" indent="-285750">
              <a:buFont typeface="Arial" panose="020B0604020202020204" pitchFamily="34" charset="0"/>
              <a:buChar char="•"/>
            </a:pPr>
            <a:r>
              <a:rPr lang="sv-SE" dirty="0">
                <a:solidFill>
                  <a:schemeClr val="tx1"/>
                </a:solidFill>
              </a:rPr>
              <a:t>Klor av koppar</a:t>
            </a:r>
          </a:p>
          <a:p>
            <a:pPr marL="285750" indent="-285750">
              <a:buFont typeface="Arial" panose="020B0604020202020204" pitchFamily="34" charset="0"/>
              <a:buChar char="•"/>
            </a:pPr>
            <a:r>
              <a:rPr lang="sv-SE" dirty="0">
                <a:solidFill>
                  <a:schemeClr val="tx1"/>
                </a:solidFill>
              </a:rPr>
              <a:t>Tio horn </a:t>
            </a:r>
          </a:p>
          <a:p>
            <a:pPr marL="285750" indent="-285750">
              <a:buFont typeface="Arial" panose="020B0604020202020204" pitchFamily="34" charset="0"/>
              <a:buChar char="•"/>
            </a:pPr>
            <a:r>
              <a:rPr lang="sv-SE" dirty="0">
                <a:solidFill>
                  <a:schemeClr val="tx1"/>
                </a:solidFill>
              </a:rPr>
              <a:t>Ett litet horn sköt upp och stötte bort tre av de förra</a:t>
            </a:r>
          </a:p>
          <a:p>
            <a:pPr marL="285750" indent="-285750">
              <a:buFont typeface="Arial" panose="020B0604020202020204" pitchFamily="34" charset="0"/>
              <a:buChar char="•"/>
            </a:pPr>
            <a:r>
              <a:rPr lang="sv-SE" dirty="0">
                <a:solidFill>
                  <a:schemeClr val="tx1"/>
                </a:solidFill>
              </a:rPr>
              <a:t>Talar skrytsamt</a:t>
            </a:r>
          </a:p>
          <a:p>
            <a:pPr marL="285750" indent="-285750">
              <a:buFont typeface="Arial" panose="020B0604020202020204" pitchFamily="34" charset="0"/>
              <a:buChar char="•"/>
            </a:pPr>
            <a:r>
              <a:rPr lang="sv-SE" dirty="0">
                <a:solidFill>
                  <a:schemeClr val="tx1"/>
                </a:solidFill>
              </a:rPr>
              <a:t>Kommer att besegras och dömas</a:t>
            </a:r>
          </a:p>
        </p:txBody>
      </p:sp>
      <p:sp>
        <p:nvSpPr>
          <p:cNvPr id="5" name="Rectangle 4">
            <a:extLst>
              <a:ext uri="{FF2B5EF4-FFF2-40B4-BE49-F238E27FC236}">
                <a16:creationId xmlns:a16="http://schemas.microsoft.com/office/drawing/2014/main" id="{A4C8C7A2-A4A4-4A71-8424-246256C8CA9A}"/>
              </a:ext>
            </a:extLst>
          </p:cNvPr>
          <p:cNvSpPr/>
          <p:nvPr/>
        </p:nvSpPr>
        <p:spPr>
          <a:xfrm>
            <a:off x="-12234" y="6624736"/>
            <a:ext cx="2295331" cy="2332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bg1"/>
                </a:solidFill>
              </a:rPr>
              <a:t>Källa</a:t>
            </a:r>
            <a:r>
              <a:rPr lang="en-US" sz="1200" dirty="0">
                <a:solidFill>
                  <a:schemeClr val="bg1"/>
                </a:solidFill>
              </a:rPr>
              <a:t> </a:t>
            </a:r>
            <a:r>
              <a:rPr lang="en-US" sz="1200" dirty="0" err="1">
                <a:solidFill>
                  <a:schemeClr val="bg1"/>
                </a:solidFill>
              </a:rPr>
              <a:t>bild</a:t>
            </a:r>
            <a:r>
              <a:rPr lang="en-US" sz="1200" dirty="0">
                <a:solidFill>
                  <a:schemeClr val="bg1"/>
                </a:solidFill>
              </a:rPr>
              <a:t>: </a:t>
            </a:r>
            <a:r>
              <a:rPr lang="en-US" sz="1200" dirty="0">
                <a:solidFill>
                  <a:schemeClr val="bg1"/>
                </a:solidFill>
                <a:hlinkClick r:id="rId4"/>
              </a:rPr>
              <a:t>JesusPlusNothing.com</a:t>
            </a:r>
            <a:endParaRPr lang="en-US" sz="1200" dirty="0">
              <a:solidFill>
                <a:schemeClr val="bg1"/>
              </a:solidFill>
            </a:endParaRPr>
          </a:p>
        </p:txBody>
      </p:sp>
    </p:spTree>
    <p:extLst>
      <p:ext uri="{BB962C8B-B14F-4D97-AF65-F5344CB8AC3E}">
        <p14:creationId xmlns:p14="http://schemas.microsoft.com/office/powerpoint/2010/main" val="27111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A438BF-5533-457D-A0E4-FB6ECE05A157}"/>
              </a:ext>
            </a:extLst>
          </p:cNvPr>
          <p:cNvCxnSpPr>
            <a:cxnSpLocks/>
          </p:cNvCxnSpPr>
          <p:nvPr/>
        </p:nvCxnSpPr>
        <p:spPr>
          <a:xfrm>
            <a:off x="347084" y="4148567"/>
            <a:ext cx="11712836" cy="0"/>
          </a:xfrm>
          <a:prstGeom prst="line">
            <a:avLst/>
          </a:prstGeom>
          <a:ln w="88900">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823E7F7-B0B7-471C-B6BC-878D05460989}"/>
              </a:ext>
            </a:extLst>
          </p:cNvPr>
          <p:cNvCxnSpPr/>
          <p:nvPr/>
        </p:nvCxnSpPr>
        <p:spPr>
          <a:xfrm>
            <a:off x="347084" y="3960159"/>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7F5FF93-D811-4B48-AFAD-08DB7AE9FCC3}"/>
              </a:ext>
            </a:extLst>
          </p:cNvPr>
          <p:cNvSpPr txBox="1"/>
          <p:nvPr/>
        </p:nvSpPr>
        <p:spPr>
          <a:xfrm>
            <a:off x="1919506" y="4482353"/>
            <a:ext cx="732893" cy="523220"/>
          </a:xfrm>
          <a:prstGeom prst="rect">
            <a:avLst/>
          </a:prstGeom>
          <a:noFill/>
        </p:spPr>
        <p:txBody>
          <a:bodyPr wrap="none" rtlCol="0">
            <a:spAutoFit/>
          </a:bodyPr>
          <a:lstStyle/>
          <a:p>
            <a:r>
              <a:rPr lang="en-US" sz="2800" dirty="0"/>
              <a:t>539</a:t>
            </a:r>
          </a:p>
        </p:txBody>
      </p:sp>
      <p:sp>
        <p:nvSpPr>
          <p:cNvPr id="8" name="Rectangle 7">
            <a:extLst>
              <a:ext uri="{FF2B5EF4-FFF2-40B4-BE49-F238E27FC236}">
                <a16:creationId xmlns:a16="http://schemas.microsoft.com/office/drawing/2014/main" id="{76C9348F-4674-4D38-995E-320B0B0331DF}"/>
              </a:ext>
            </a:extLst>
          </p:cNvPr>
          <p:cNvSpPr/>
          <p:nvPr/>
        </p:nvSpPr>
        <p:spPr>
          <a:xfrm>
            <a:off x="347087" y="870470"/>
            <a:ext cx="1826556" cy="524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a:t>Babylonien</a:t>
            </a:r>
          </a:p>
        </p:txBody>
      </p:sp>
      <p:sp>
        <p:nvSpPr>
          <p:cNvPr id="9" name="Rectangle 8">
            <a:extLst>
              <a:ext uri="{FF2B5EF4-FFF2-40B4-BE49-F238E27FC236}">
                <a16:creationId xmlns:a16="http://schemas.microsoft.com/office/drawing/2014/main" id="{672A5293-74A0-4176-8B51-BFCB8B7ECBC3}"/>
              </a:ext>
            </a:extLst>
          </p:cNvPr>
          <p:cNvSpPr/>
          <p:nvPr/>
        </p:nvSpPr>
        <p:spPr>
          <a:xfrm>
            <a:off x="2173643" y="1453476"/>
            <a:ext cx="1826551" cy="524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a:t>Persien</a:t>
            </a:r>
          </a:p>
        </p:txBody>
      </p:sp>
      <p:cxnSp>
        <p:nvCxnSpPr>
          <p:cNvPr id="10" name="Straight Connector 9">
            <a:extLst>
              <a:ext uri="{FF2B5EF4-FFF2-40B4-BE49-F238E27FC236}">
                <a16:creationId xmlns:a16="http://schemas.microsoft.com/office/drawing/2014/main" id="{44DB1E32-E1AF-4D7C-9D15-346CDE89AFB9}"/>
              </a:ext>
            </a:extLst>
          </p:cNvPr>
          <p:cNvCxnSpPr/>
          <p:nvPr/>
        </p:nvCxnSpPr>
        <p:spPr>
          <a:xfrm>
            <a:off x="2173643" y="3943350"/>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65558EA-EAD2-4E7E-AC05-71C09563E046}"/>
              </a:ext>
            </a:extLst>
          </p:cNvPr>
          <p:cNvSpPr txBox="1"/>
          <p:nvPr/>
        </p:nvSpPr>
        <p:spPr>
          <a:xfrm>
            <a:off x="33074" y="4482353"/>
            <a:ext cx="1351780" cy="523220"/>
          </a:xfrm>
          <a:prstGeom prst="rect">
            <a:avLst/>
          </a:prstGeom>
          <a:noFill/>
        </p:spPr>
        <p:txBody>
          <a:bodyPr wrap="none" rtlCol="0">
            <a:spAutoFit/>
          </a:bodyPr>
          <a:lstStyle/>
          <a:p>
            <a:r>
              <a:rPr lang="en-US" sz="2800" dirty="0"/>
              <a:t>626 </a:t>
            </a:r>
            <a:r>
              <a:rPr lang="en-US" sz="2800" dirty="0" err="1"/>
              <a:t>f.Kr</a:t>
            </a:r>
            <a:r>
              <a:rPr lang="en-US" sz="2800" dirty="0"/>
              <a:t>.</a:t>
            </a:r>
          </a:p>
        </p:txBody>
      </p:sp>
      <p:sp>
        <p:nvSpPr>
          <p:cNvPr id="12" name="Rectangle 11">
            <a:extLst>
              <a:ext uri="{FF2B5EF4-FFF2-40B4-BE49-F238E27FC236}">
                <a16:creationId xmlns:a16="http://schemas.microsoft.com/office/drawing/2014/main" id="{D9C9B5C5-A4DB-4A9A-813D-CB6164B95905}"/>
              </a:ext>
            </a:extLst>
          </p:cNvPr>
          <p:cNvSpPr/>
          <p:nvPr/>
        </p:nvSpPr>
        <p:spPr>
          <a:xfrm>
            <a:off x="4000194" y="2057399"/>
            <a:ext cx="1826551" cy="524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a:t>Grekland</a:t>
            </a:r>
          </a:p>
        </p:txBody>
      </p:sp>
      <p:sp>
        <p:nvSpPr>
          <p:cNvPr id="13" name="TextBox 12">
            <a:extLst>
              <a:ext uri="{FF2B5EF4-FFF2-40B4-BE49-F238E27FC236}">
                <a16:creationId xmlns:a16="http://schemas.microsoft.com/office/drawing/2014/main" id="{2A414D07-0F4F-4C59-9E02-6C03F5F935C8}"/>
              </a:ext>
            </a:extLst>
          </p:cNvPr>
          <p:cNvSpPr txBox="1"/>
          <p:nvPr/>
        </p:nvSpPr>
        <p:spPr>
          <a:xfrm>
            <a:off x="3746053" y="4482353"/>
            <a:ext cx="732893" cy="523220"/>
          </a:xfrm>
          <a:prstGeom prst="rect">
            <a:avLst/>
          </a:prstGeom>
          <a:noFill/>
        </p:spPr>
        <p:txBody>
          <a:bodyPr wrap="none" rtlCol="0">
            <a:spAutoFit/>
          </a:bodyPr>
          <a:lstStyle/>
          <a:p>
            <a:r>
              <a:rPr lang="en-US" sz="2800" dirty="0"/>
              <a:t>330</a:t>
            </a:r>
          </a:p>
        </p:txBody>
      </p:sp>
      <p:cxnSp>
        <p:nvCxnSpPr>
          <p:cNvPr id="14" name="Straight Connector 13">
            <a:extLst>
              <a:ext uri="{FF2B5EF4-FFF2-40B4-BE49-F238E27FC236}">
                <a16:creationId xmlns:a16="http://schemas.microsoft.com/office/drawing/2014/main" id="{4F7AE303-1C3F-4E94-9D6E-5CD8D7B51827}"/>
              </a:ext>
            </a:extLst>
          </p:cNvPr>
          <p:cNvCxnSpPr/>
          <p:nvPr/>
        </p:nvCxnSpPr>
        <p:spPr>
          <a:xfrm>
            <a:off x="4000190" y="3943350"/>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EAD9881D-8CB9-449D-8E61-8C751B1A859F}"/>
              </a:ext>
            </a:extLst>
          </p:cNvPr>
          <p:cNvSpPr/>
          <p:nvPr/>
        </p:nvSpPr>
        <p:spPr>
          <a:xfrm>
            <a:off x="5826745" y="2654223"/>
            <a:ext cx="2084307" cy="524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a:t>Rom</a:t>
            </a:r>
          </a:p>
        </p:txBody>
      </p:sp>
      <p:sp>
        <p:nvSpPr>
          <p:cNvPr id="16" name="TextBox 15">
            <a:extLst>
              <a:ext uri="{FF2B5EF4-FFF2-40B4-BE49-F238E27FC236}">
                <a16:creationId xmlns:a16="http://schemas.microsoft.com/office/drawing/2014/main" id="{03200DA8-DC71-444A-8311-AEE8A3E06F0E}"/>
              </a:ext>
            </a:extLst>
          </p:cNvPr>
          <p:cNvSpPr txBox="1"/>
          <p:nvPr/>
        </p:nvSpPr>
        <p:spPr>
          <a:xfrm>
            <a:off x="5572600" y="4482353"/>
            <a:ext cx="550151" cy="523220"/>
          </a:xfrm>
          <a:prstGeom prst="rect">
            <a:avLst/>
          </a:prstGeom>
          <a:noFill/>
        </p:spPr>
        <p:txBody>
          <a:bodyPr wrap="none" rtlCol="0">
            <a:spAutoFit/>
          </a:bodyPr>
          <a:lstStyle/>
          <a:p>
            <a:r>
              <a:rPr lang="en-US" sz="2800" dirty="0"/>
              <a:t>63</a:t>
            </a:r>
          </a:p>
        </p:txBody>
      </p:sp>
      <p:cxnSp>
        <p:nvCxnSpPr>
          <p:cNvPr id="17" name="Straight Connector 16">
            <a:extLst>
              <a:ext uri="{FF2B5EF4-FFF2-40B4-BE49-F238E27FC236}">
                <a16:creationId xmlns:a16="http://schemas.microsoft.com/office/drawing/2014/main" id="{54D7E06D-8776-4ACB-ADDA-6972F1B8EF6E}"/>
              </a:ext>
            </a:extLst>
          </p:cNvPr>
          <p:cNvCxnSpPr/>
          <p:nvPr/>
        </p:nvCxnSpPr>
        <p:spPr>
          <a:xfrm>
            <a:off x="5826737" y="3943350"/>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F3D07679-68FF-4BD7-810E-2839F5AF7E8F}"/>
              </a:ext>
            </a:extLst>
          </p:cNvPr>
          <p:cNvSpPr/>
          <p:nvPr/>
        </p:nvSpPr>
        <p:spPr>
          <a:xfrm>
            <a:off x="9211532" y="2654223"/>
            <a:ext cx="932327" cy="524431"/>
          </a:xfrm>
          <a:prstGeom prst="rect">
            <a:avLst/>
          </a:prstGeom>
          <a:pattFill prst="pct7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a:t>Rom</a:t>
            </a:r>
          </a:p>
        </p:txBody>
      </p:sp>
      <p:sp>
        <p:nvSpPr>
          <p:cNvPr id="19" name="Rectangle 18">
            <a:extLst>
              <a:ext uri="{FF2B5EF4-FFF2-40B4-BE49-F238E27FC236}">
                <a16:creationId xmlns:a16="http://schemas.microsoft.com/office/drawing/2014/main" id="{62F9FC14-B9D2-49DF-A86C-01DCB304D11C}"/>
              </a:ext>
            </a:extLst>
          </p:cNvPr>
          <p:cNvSpPr/>
          <p:nvPr/>
        </p:nvSpPr>
        <p:spPr>
          <a:xfrm>
            <a:off x="10143859" y="3243465"/>
            <a:ext cx="1884831" cy="524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a:t>Guds rike</a:t>
            </a:r>
          </a:p>
        </p:txBody>
      </p:sp>
      <p:sp>
        <p:nvSpPr>
          <p:cNvPr id="20" name="TextBox 19">
            <a:extLst>
              <a:ext uri="{FF2B5EF4-FFF2-40B4-BE49-F238E27FC236}">
                <a16:creationId xmlns:a16="http://schemas.microsoft.com/office/drawing/2014/main" id="{B90FC635-9BF7-4ACD-AE22-A8F94A3CF98C}"/>
              </a:ext>
            </a:extLst>
          </p:cNvPr>
          <p:cNvSpPr txBox="1"/>
          <p:nvPr/>
        </p:nvSpPr>
        <p:spPr>
          <a:xfrm>
            <a:off x="10033937" y="4481133"/>
            <a:ext cx="351378" cy="523220"/>
          </a:xfrm>
          <a:prstGeom prst="rect">
            <a:avLst/>
          </a:prstGeom>
          <a:noFill/>
        </p:spPr>
        <p:txBody>
          <a:bodyPr wrap="none" rtlCol="0">
            <a:spAutoFit/>
          </a:bodyPr>
          <a:lstStyle/>
          <a:p>
            <a:r>
              <a:rPr lang="en-US" sz="2800" dirty="0"/>
              <a:t>?</a:t>
            </a:r>
          </a:p>
        </p:txBody>
      </p:sp>
      <p:cxnSp>
        <p:nvCxnSpPr>
          <p:cNvPr id="21" name="Straight Connector 20">
            <a:extLst>
              <a:ext uri="{FF2B5EF4-FFF2-40B4-BE49-F238E27FC236}">
                <a16:creationId xmlns:a16="http://schemas.microsoft.com/office/drawing/2014/main" id="{24C925C5-5354-43D2-ADB9-547C9F8C13B5}"/>
              </a:ext>
            </a:extLst>
          </p:cNvPr>
          <p:cNvCxnSpPr/>
          <p:nvPr/>
        </p:nvCxnSpPr>
        <p:spPr>
          <a:xfrm>
            <a:off x="10179971" y="3975286"/>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754DA19-D8D6-4219-B993-3E3CC4EE6632}"/>
              </a:ext>
            </a:extLst>
          </p:cNvPr>
          <p:cNvCxnSpPr>
            <a:cxnSpLocks/>
            <a:stCxn id="23" idx="0"/>
          </p:cNvCxnSpPr>
          <p:nvPr/>
        </p:nvCxnSpPr>
        <p:spPr>
          <a:xfrm flipV="1">
            <a:off x="1384854" y="4326132"/>
            <a:ext cx="0" cy="1399788"/>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FFE3887-6C15-4919-9622-E96639380EE2}"/>
              </a:ext>
            </a:extLst>
          </p:cNvPr>
          <p:cNvSpPr txBox="1"/>
          <p:nvPr/>
        </p:nvSpPr>
        <p:spPr>
          <a:xfrm>
            <a:off x="830856" y="5725920"/>
            <a:ext cx="1107996" cy="523220"/>
          </a:xfrm>
          <a:prstGeom prst="rect">
            <a:avLst/>
          </a:prstGeom>
          <a:noFill/>
        </p:spPr>
        <p:txBody>
          <a:bodyPr wrap="none" rtlCol="0">
            <a:spAutoFit/>
          </a:bodyPr>
          <a:lstStyle/>
          <a:p>
            <a:r>
              <a:rPr lang="en-US" sz="2800" dirty="0"/>
              <a:t>Daniel</a:t>
            </a:r>
          </a:p>
        </p:txBody>
      </p:sp>
      <p:sp>
        <p:nvSpPr>
          <p:cNvPr id="24" name="TextBox 23">
            <a:extLst>
              <a:ext uri="{FF2B5EF4-FFF2-40B4-BE49-F238E27FC236}">
                <a16:creationId xmlns:a16="http://schemas.microsoft.com/office/drawing/2014/main" id="{575D47A7-50E0-4C90-A34D-43CF8BFC836B}"/>
              </a:ext>
            </a:extLst>
          </p:cNvPr>
          <p:cNvSpPr txBox="1"/>
          <p:nvPr/>
        </p:nvSpPr>
        <p:spPr>
          <a:xfrm>
            <a:off x="6921430" y="4475990"/>
            <a:ext cx="367408" cy="523220"/>
          </a:xfrm>
          <a:prstGeom prst="rect">
            <a:avLst/>
          </a:prstGeom>
          <a:noFill/>
        </p:spPr>
        <p:txBody>
          <a:bodyPr wrap="none" rtlCol="0">
            <a:spAutoFit/>
          </a:bodyPr>
          <a:lstStyle/>
          <a:p>
            <a:r>
              <a:rPr lang="en-US" sz="2800" dirty="0"/>
              <a:t>1</a:t>
            </a:r>
          </a:p>
        </p:txBody>
      </p:sp>
      <p:cxnSp>
        <p:nvCxnSpPr>
          <p:cNvPr id="25" name="Straight Connector 24">
            <a:extLst>
              <a:ext uri="{FF2B5EF4-FFF2-40B4-BE49-F238E27FC236}">
                <a16:creationId xmlns:a16="http://schemas.microsoft.com/office/drawing/2014/main" id="{0490FA38-00E5-473F-95C5-B3C63A89165B}"/>
              </a:ext>
            </a:extLst>
          </p:cNvPr>
          <p:cNvCxnSpPr/>
          <p:nvPr/>
        </p:nvCxnSpPr>
        <p:spPr>
          <a:xfrm>
            <a:off x="7079588" y="3949973"/>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4D690ED-85ED-4030-B434-C05FB3724FED}"/>
              </a:ext>
            </a:extLst>
          </p:cNvPr>
          <p:cNvSpPr txBox="1"/>
          <p:nvPr/>
        </p:nvSpPr>
        <p:spPr>
          <a:xfrm>
            <a:off x="9101120" y="4482353"/>
            <a:ext cx="351378" cy="523220"/>
          </a:xfrm>
          <a:prstGeom prst="rect">
            <a:avLst/>
          </a:prstGeom>
          <a:noFill/>
        </p:spPr>
        <p:txBody>
          <a:bodyPr wrap="none" rtlCol="0">
            <a:spAutoFit/>
          </a:bodyPr>
          <a:lstStyle/>
          <a:p>
            <a:r>
              <a:rPr lang="en-US" sz="2800" dirty="0"/>
              <a:t>?</a:t>
            </a:r>
          </a:p>
        </p:txBody>
      </p:sp>
      <p:cxnSp>
        <p:nvCxnSpPr>
          <p:cNvPr id="27" name="Straight Connector 26">
            <a:extLst>
              <a:ext uri="{FF2B5EF4-FFF2-40B4-BE49-F238E27FC236}">
                <a16:creationId xmlns:a16="http://schemas.microsoft.com/office/drawing/2014/main" id="{F022E3E4-0A8A-4CC4-A990-F3FD74DBE57E}"/>
              </a:ext>
            </a:extLst>
          </p:cNvPr>
          <p:cNvCxnSpPr/>
          <p:nvPr/>
        </p:nvCxnSpPr>
        <p:spPr>
          <a:xfrm>
            <a:off x="9247154" y="3956336"/>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C018B23-B8C3-4637-BD4C-8C108D35FF1E}"/>
              </a:ext>
            </a:extLst>
          </p:cNvPr>
          <p:cNvSpPr txBox="1"/>
          <p:nvPr/>
        </p:nvSpPr>
        <p:spPr>
          <a:xfrm>
            <a:off x="7730295" y="1999895"/>
            <a:ext cx="1640449" cy="523220"/>
          </a:xfrm>
          <a:prstGeom prst="rect">
            <a:avLst/>
          </a:prstGeom>
          <a:noFill/>
        </p:spPr>
        <p:txBody>
          <a:bodyPr wrap="none" rtlCol="0">
            <a:spAutoFit/>
          </a:bodyPr>
          <a:lstStyle/>
          <a:p>
            <a:r>
              <a:rPr lang="sv-SE" sz="2800" dirty="0"/>
              <a:t>Tidslucka</a:t>
            </a:r>
            <a:r>
              <a:rPr lang="en-US" sz="2800" dirty="0"/>
              <a:t>!</a:t>
            </a:r>
          </a:p>
        </p:txBody>
      </p:sp>
      <p:cxnSp>
        <p:nvCxnSpPr>
          <p:cNvPr id="31" name="Straight Arrow Connector 30">
            <a:extLst>
              <a:ext uri="{FF2B5EF4-FFF2-40B4-BE49-F238E27FC236}">
                <a16:creationId xmlns:a16="http://schemas.microsoft.com/office/drawing/2014/main" id="{A9AB3637-901B-4062-BED7-F86DC9CF2CC4}"/>
              </a:ext>
            </a:extLst>
          </p:cNvPr>
          <p:cNvCxnSpPr>
            <a:cxnSpLocks/>
            <a:stCxn id="18" idx="1"/>
            <a:endCxn id="15" idx="3"/>
          </p:cNvCxnSpPr>
          <p:nvPr/>
        </p:nvCxnSpPr>
        <p:spPr>
          <a:xfrm flipH="1">
            <a:off x="7911052" y="2916439"/>
            <a:ext cx="1300480" cy="0"/>
          </a:xfrm>
          <a:prstGeom prst="straightConnector1">
            <a:avLst/>
          </a:prstGeom>
          <a:ln w="1270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798D4EB-C4A3-4B5F-8F28-8EFFD12B729C}"/>
              </a:ext>
            </a:extLst>
          </p:cNvPr>
          <p:cNvCxnSpPr>
            <a:cxnSpLocks/>
            <a:stCxn id="33" idx="0"/>
          </p:cNvCxnSpPr>
          <p:nvPr/>
        </p:nvCxnSpPr>
        <p:spPr>
          <a:xfrm flipV="1">
            <a:off x="8947807" y="4313144"/>
            <a:ext cx="0" cy="1402161"/>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284268E-9D15-41A0-B2C4-32300BD338FD}"/>
              </a:ext>
            </a:extLst>
          </p:cNvPr>
          <p:cNvSpPr txBox="1"/>
          <p:nvPr/>
        </p:nvSpPr>
        <p:spPr>
          <a:xfrm>
            <a:off x="8550101" y="5715305"/>
            <a:ext cx="795411" cy="523220"/>
          </a:xfrm>
          <a:prstGeom prst="rect">
            <a:avLst/>
          </a:prstGeom>
          <a:noFill/>
        </p:spPr>
        <p:txBody>
          <a:bodyPr wrap="none" rtlCol="0">
            <a:spAutoFit/>
          </a:bodyPr>
          <a:lstStyle/>
          <a:p>
            <a:r>
              <a:rPr lang="sv-SE" sz="2800"/>
              <a:t>idag</a:t>
            </a:r>
          </a:p>
        </p:txBody>
      </p:sp>
    </p:spTree>
    <p:extLst>
      <p:ext uri="{BB962C8B-B14F-4D97-AF65-F5344CB8AC3E}">
        <p14:creationId xmlns:p14="http://schemas.microsoft.com/office/powerpoint/2010/main" val="42058186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3296</Words>
  <Application>Microsoft Office PowerPoint</Application>
  <PresentationFormat>Widescreen</PresentationFormat>
  <Paragraphs>365</Paragraphs>
  <Slides>23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Vad säger Bibeln om…  Den yttersta tiden?</vt:lpstr>
      <vt:lpstr>Agenda</vt:lpstr>
      <vt:lpstr>PowerPoint Presentation</vt:lpstr>
      <vt:lpstr>PowerPoint Presentation</vt:lpstr>
      <vt:lpstr>PowerPoint Presentation</vt:lpstr>
      <vt:lpstr>PowerPoint Presentation</vt:lpstr>
      <vt:lpstr>Mackabeerupproret 167-160 f.Kr. Dan 8:8-14 </vt:lpstr>
      <vt:lpstr>PowerPoint Presentation</vt:lpstr>
      <vt:lpstr>PowerPoint Presentation</vt:lpstr>
      <vt:lpstr>De 70 årsveckorna (Daniel 9:24-27)</vt:lpstr>
      <vt:lpstr>De 70 årsveckorna (Daniel 9:24-27)</vt:lpstr>
      <vt:lpstr>Guds rike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2021-07-09T16:09:06Z</dcterms:created>
  <dcterms:modified xsi:type="dcterms:W3CDTF">2021-07-09T16:09:46Z</dcterms:modified>
</cp:coreProperties>
</file>