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300" r:id="rId3"/>
    <p:sldId id="285" r:id="rId4"/>
    <p:sldId id="257" r:id="rId5"/>
    <p:sldId id="259" r:id="rId6"/>
    <p:sldId id="260" r:id="rId7"/>
    <p:sldId id="305" r:id="rId8"/>
    <p:sldId id="306" r:id="rId9"/>
    <p:sldId id="271" r:id="rId10"/>
    <p:sldId id="272" r:id="rId11"/>
    <p:sldId id="304"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89100" autoAdjust="0"/>
  </p:normalViewPr>
  <p:slideViewPr>
    <p:cSldViewPr snapToGrid="0">
      <p:cViewPr varScale="1">
        <p:scale>
          <a:sx n="108" d="100"/>
          <a:sy n="108" d="100"/>
        </p:scale>
        <p:origin x="898" y="77"/>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AF8D-382B-4C0F-96D3-9926FC5B1C85}" type="datetimeFigureOut">
              <a:rPr lang="en-US" smtClean="0"/>
              <a:pPr/>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76F9F-AAE5-49D7-BC94-F30CAB54C0E3}" type="slidenum">
              <a:rPr lang="en-US" smtClean="0"/>
              <a:pPr/>
              <a:t>‹#›</a:t>
            </a:fld>
            <a:endParaRPr lang="en-US"/>
          </a:p>
        </p:txBody>
      </p:sp>
    </p:spTree>
    <p:extLst>
      <p:ext uri="{BB962C8B-B14F-4D97-AF65-F5344CB8AC3E}">
        <p14:creationId xmlns:p14="http://schemas.microsoft.com/office/powerpoint/2010/main" val="75104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Vad säger Bibeln om…  Den yttersta tiden?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Uttrycket ”yttersta tiden” förekommer i Bibeln på lite olika ställen beroende på översättning. Ibland används istället uttrycket ”sista dagarna”, ”sista tiden” eller ”ändens tid”. </a:t>
            </a:r>
            <a:endParaRPr lang="sv-SE" noProof="0" dirty="0"/>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Jag använder termen ”yttersta tiden” i bred bemärkelse: det handlar om tiden kring Jesu återkomst och allt som relaterar till återkomsten, både innan och efter.</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När kommer Jesus tillbaka? En klassisk fråga som många kristna har ställt sig genom tiderna. Idag, när vi ser omkring oss, verkar vi gå från den ena krisen till den andra. Finanskris, flyktningskris, klimatkris, pandemier. Är Jesu återkomst nära nu?</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176F9F-AAE5-49D7-BC94-F30CAB54C0E3}" type="slidenum">
              <a:rPr lang="en-US" smtClean="0"/>
              <a:pPr/>
              <a:t>1</a:t>
            </a:fld>
            <a:endParaRPr lang="en-US"/>
          </a:p>
        </p:txBody>
      </p:sp>
    </p:spTree>
    <p:extLst>
      <p:ext uri="{BB962C8B-B14F-4D97-AF65-F5344CB8AC3E}">
        <p14:creationId xmlns:p14="http://schemas.microsoft.com/office/powerpoint/2010/main" val="2815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176F9F-AAE5-49D7-BC94-F30CAB54C0E3}" type="slidenum">
              <a:rPr lang="en-US" smtClean="0"/>
              <a:pPr/>
              <a:t>10</a:t>
            </a:fld>
            <a:endParaRPr lang="en-US"/>
          </a:p>
        </p:txBody>
      </p:sp>
    </p:spTree>
    <p:extLst>
      <p:ext uri="{BB962C8B-B14F-4D97-AF65-F5344CB8AC3E}">
        <p14:creationId xmlns:p14="http://schemas.microsoft.com/office/powerpoint/2010/main" val="232197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4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säger Bibeln om…  Den yttersta tiden?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Uttrycket ”yttersta tiden” förekommer i Bibeln på lite olika ställen beroende på översättning. Ibland används istället uttrycket ”sista dagarna”, ”sista tiden” eller ”ändens tid”. </a:t>
            </a:r>
            <a:endParaRPr lang="sv-SE" noProof="0" dirty="0"/>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Jag använder termen ”yttersta tiden” i bred bemärkelse: det handlar om tiden kring Jesu återkomst och allt som relaterar till återkomsten, både innan och efter.</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När kommer Jesus tillbaka? En klassisk fråga som många kristna har ställt sig genom tiderna. Idag, när vi ser omkring oss, verkar vi gå från den ena krisen till den andra. Finanskris, flyktningskris, klimatkris, pandemier. Är Jesu återkomst nära nu?</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2</a:t>
            </a:fld>
            <a:endParaRPr lang="en-US"/>
          </a:p>
        </p:txBody>
      </p:sp>
    </p:spTree>
    <p:extLst>
      <p:ext uri="{BB962C8B-B14F-4D97-AF65-F5344CB8AC3E}">
        <p14:creationId xmlns:p14="http://schemas.microsoft.com/office/powerpoint/2010/main" val="4449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I många kyrkor idag verkar det relativt tyst när det gäller frågor om den yttersta tiden. Man vet att Jesus någon gång kommer tillbaka, och att evigheten börjar med återkomsten.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Några kanske har hört talas om en antikrist som kommer innan Jesu återkomst, om vedermödan, eller om uppryckandet. Men exakt vad allt betyder, hur det hänger ihop, och när det kommer att ske förblir rätt så diffust.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Många kanske har försökt läsa profetiorna om den yttersta tiden i Bibeln, men gett upp eftersom man inte hittar en röd tråd och går vilse i texterna. </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Problemet är att Bibeln upplevs som svårläst. Det är inte helt lätt. Men inte omöjlig. Här vill jag ge lite verktyg.</a:t>
            </a:r>
          </a:p>
          <a:p>
            <a:endParaRPr lang="sv-SE" noProof="0" dirty="0"/>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3</a:t>
            </a:fld>
            <a:endParaRPr lang="en-US"/>
          </a:p>
        </p:txBody>
      </p:sp>
    </p:spTree>
    <p:extLst>
      <p:ext uri="{BB962C8B-B14F-4D97-AF65-F5344CB8AC3E}">
        <p14:creationId xmlns:p14="http://schemas.microsoft.com/office/powerpoint/2010/main" val="389827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Eskatologi handlar i grunden om hopp och längtan.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Vi längtar efter en ny värld, där folk skall ”</a:t>
            </a:r>
            <a:r>
              <a:rPr lang="sv-SE" sz="1200" i="1" kern="1200" noProof="0" dirty="0">
                <a:solidFill>
                  <a:schemeClr val="tx1"/>
                </a:solidFill>
                <a:effectLst/>
                <a:latin typeface="+mn-lt"/>
                <a:ea typeface="+mn-ea"/>
                <a:cs typeface="+mn-cs"/>
              </a:rPr>
              <a:t>smida sina svärd till plogbillar</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Jes</a:t>
            </a:r>
            <a:r>
              <a:rPr lang="sv-SE" sz="1200" kern="1200" noProof="0" dirty="0">
                <a:solidFill>
                  <a:schemeClr val="tx1"/>
                </a:solidFill>
                <a:effectLst/>
                <a:latin typeface="+mn-lt"/>
                <a:ea typeface="+mn-ea"/>
                <a:cs typeface="+mn-cs"/>
              </a:rPr>
              <a:t> 2:4)</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En plats där det råder fred på alla sätt: </a:t>
            </a:r>
            <a:r>
              <a:rPr lang="sv-SE" sz="1200" i="1" kern="1200" noProof="0" dirty="0">
                <a:solidFill>
                  <a:schemeClr val="tx1"/>
                </a:solidFill>
                <a:effectLst/>
                <a:latin typeface="+mn-lt"/>
                <a:ea typeface="+mn-ea"/>
                <a:cs typeface="+mn-cs"/>
              </a:rPr>
              <a:t>Ett spädbarn skall leka vid huggormens hål, ett avvant barn räcka ut handen mot giftormens öga. Ingen skall göra något ont eller förstöra något på hela mitt heliga berg, ty landet skall vara fullt av Herrens kunskap, liksom vattnet täcker havet.</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Jes</a:t>
            </a:r>
            <a:r>
              <a:rPr lang="sv-SE" sz="1200" kern="1200" noProof="0" dirty="0">
                <a:solidFill>
                  <a:schemeClr val="tx1"/>
                </a:solidFill>
                <a:effectLst/>
                <a:latin typeface="+mn-lt"/>
                <a:ea typeface="+mn-ea"/>
                <a:cs typeface="+mn-cs"/>
              </a:rPr>
              <a:t> 11:8-9)</a:t>
            </a:r>
          </a:p>
          <a:p>
            <a:endParaRPr lang="sv-SE" noProof="0" dirty="0"/>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4</a:t>
            </a:fld>
            <a:endParaRPr lang="en-US"/>
          </a:p>
        </p:txBody>
      </p:sp>
    </p:spTree>
    <p:extLst>
      <p:ext uri="{BB962C8B-B14F-4D97-AF65-F5344CB8AC3E}">
        <p14:creationId xmlns:p14="http://schemas.microsoft.com/office/powerpoint/2010/main" val="8502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Det finns många beskrivningar i Bibeln om denna nya värld. Och när man idag ser kriser runt omkring sig längtar man mer och mer till denna värld. Men vi får också veta att en del saker måste hända innan denna nya värld kan bli verklighet.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Jesus kallar tiden precis före hans återkomst för ”</a:t>
            </a:r>
            <a:r>
              <a:rPr lang="sv-SE" sz="1200" i="1" kern="1200" noProof="0" dirty="0">
                <a:solidFill>
                  <a:schemeClr val="tx1"/>
                </a:solidFill>
                <a:effectLst/>
                <a:latin typeface="+mn-lt"/>
                <a:ea typeface="+mn-ea"/>
                <a:cs typeface="+mn-cs"/>
              </a:rPr>
              <a:t>födslovåndorna</a:t>
            </a:r>
            <a:r>
              <a:rPr lang="sv-SE" sz="1200" kern="1200" noProof="0" dirty="0">
                <a:solidFill>
                  <a:schemeClr val="tx1"/>
                </a:solidFill>
                <a:effectLst/>
                <a:latin typeface="+mn-lt"/>
                <a:ea typeface="+mn-ea"/>
                <a:cs typeface="+mn-cs"/>
              </a:rPr>
              <a:t>”: efter en lång väntan kommer en kort period av smärta, som leder till nytt liv. Så blir det också med Jesu återkomst. Då är det bra att veta vad som kommer att hända under den smärtsamma perioden, så att man kan förbereda sig och inte fångas av panik när man är mitt i. Det är anledningen till att Bibeln skriver så mycket om den yttersta tiden.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Jesus jämför perioden med tiden kring syndafloden: (Mat 24:37-39)</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Precis som på Noas tid kommer många människor, kanske rentav de flesta, inte ha någon aning om vad som komma skall. Men Noa visste, han förberedde sig på det som skulle komma.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Därför uppmanar Bibeln oss att vara vakna, så att vi inte blir överraskade eller rädda:  (1 Tes 5:1-11)</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Vad innebär det att hålla sig vaken? Hur gör man det? Även här kan vi följa Noas exempel: att lita på Guds nåd och lyda Hans befallning. En komponent i det är att studera Bibeln. OBS: ”</a:t>
            </a:r>
            <a:r>
              <a:rPr lang="sv-SE" sz="1200" i="1" kern="1200" noProof="0" dirty="0">
                <a:solidFill>
                  <a:schemeClr val="tx1"/>
                </a:solidFill>
                <a:effectLst/>
                <a:latin typeface="+mn-lt"/>
                <a:ea typeface="+mn-ea"/>
                <a:cs typeface="+mn-cs"/>
              </a:rPr>
              <a:t>Men ni, bröder, lever inte i mörker, så att den dagen kan överraska er som en tjuv”</a:t>
            </a:r>
            <a:endParaRPr lang="sv-SE" sz="1200" kern="1200" noProof="0" dirty="0">
              <a:solidFill>
                <a:schemeClr val="tx1"/>
              </a:solidFill>
              <a:effectLst/>
              <a:latin typeface="+mn-lt"/>
              <a:ea typeface="+mn-ea"/>
              <a:cs typeface="+mn-cs"/>
            </a:endParaRP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I boken Daniel står det så här om den profetiska skriften: ”</a:t>
            </a:r>
            <a:r>
              <a:rPr lang="sv-SE" sz="1200" i="1" kern="1200" noProof="0" dirty="0">
                <a:solidFill>
                  <a:schemeClr val="tx1"/>
                </a:solidFill>
                <a:effectLst/>
                <a:latin typeface="+mn-lt"/>
                <a:ea typeface="+mn-ea"/>
                <a:cs typeface="+mn-cs"/>
              </a:rPr>
              <a:t>Många skall forska i den och kunskapen skall bli stor</a:t>
            </a:r>
            <a:r>
              <a:rPr lang="sv-SE" sz="1200" kern="1200" noProof="0" dirty="0">
                <a:solidFill>
                  <a:schemeClr val="tx1"/>
                </a:solidFill>
                <a:effectLst/>
                <a:latin typeface="+mn-lt"/>
                <a:ea typeface="+mn-ea"/>
                <a:cs typeface="+mn-cs"/>
              </a:rPr>
              <a:t>”. Det kan läsas som en uppmaning ”läs, så att kunskapen blir stor”, men också som ett löfte ”läs, och kunskapen kommer att bli stor”.</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5</a:t>
            </a:fld>
            <a:endParaRPr lang="en-US"/>
          </a:p>
        </p:txBody>
      </p:sp>
    </p:spTree>
    <p:extLst>
      <p:ext uri="{BB962C8B-B14F-4D97-AF65-F5344CB8AC3E}">
        <p14:creationId xmlns:p14="http://schemas.microsoft.com/office/powerpoint/2010/main" val="213377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Hur läser man Bibeln när det gäller den yttersta tiden?</a:t>
            </a:r>
          </a:p>
          <a:p>
            <a:endParaRPr lang="sv-SE" noProof="0" dirty="0"/>
          </a:p>
          <a:p>
            <a:r>
              <a:rPr lang="sv-SE" noProof="0" dirty="0"/>
              <a:t>Daniel + Uppenbarelseboken</a:t>
            </a:r>
          </a:p>
          <a:p>
            <a:endParaRPr lang="sv-SE" noProof="0" dirty="0"/>
          </a:p>
          <a:p>
            <a:r>
              <a:rPr lang="sv-SE" noProof="0" dirty="0"/>
              <a:t>Uppenbarelseboken får vi återkomma till</a:t>
            </a:r>
          </a:p>
          <a:p>
            <a:endParaRPr lang="sv-SE" noProof="0" dirty="0"/>
          </a:p>
          <a:p>
            <a:r>
              <a:rPr lang="sv-SE" noProof="0" dirty="0"/>
              <a:t>Daniel: </a:t>
            </a:r>
          </a:p>
          <a:p>
            <a:pPr marL="171450" lvl="0" indent="-171450">
              <a:buFont typeface="Arial" panose="020B0604020202020204" pitchFamily="34" charset="0"/>
              <a:buChar char="•"/>
            </a:pPr>
            <a:r>
              <a:rPr lang="sv-SE" noProof="0" dirty="0"/>
              <a:t>Bakgrund</a:t>
            </a:r>
          </a:p>
          <a:p>
            <a:pPr marL="171450" lvl="0" indent="-171450">
              <a:buFont typeface="Arial" panose="020B0604020202020204" pitchFamily="34" charset="0"/>
              <a:buChar char="•"/>
            </a:pPr>
            <a:r>
              <a:rPr lang="sv-SE" noProof="0" dirty="0"/>
              <a:t>Läs hela boken pärm till pärm </a:t>
            </a:r>
            <a:r>
              <a:rPr lang="sv-SE" noProof="0" dirty="0">
                <a:sym typeface="Wingdings" panose="05000000000000000000" pitchFamily="2" charset="2"/>
              </a:rPr>
              <a:t> struktur</a:t>
            </a:r>
          </a:p>
          <a:p>
            <a:pPr marL="171450" lvl="0" indent="-171450">
              <a:buFont typeface="Arial" panose="020B0604020202020204" pitchFamily="34" charset="0"/>
              <a:buChar char="•"/>
            </a:pPr>
            <a:r>
              <a:rPr lang="sv-SE" noProof="0" dirty="0">
                <a:sym typeface="Wingdings" panose="05000000000000000000" pitchFamily="2" charset="2"/>
              </a:rPr>
              <a:t>Detaljerna om den yttersta tiden</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6</a:t>
            </a:fld>
            <a:endParaRPr lang="en-US"/>
          </a:p>
        </p:txBody>
      </p:sp>
    </p:spTree>
    <p:extLst>
      <p:ext uri="{BB962C8B-B14F-4D97-AF65-F5344CB8AC3E}">
        <p14:creationId xmlns:p14="http://schemas.microsoft.com/office/powerpoint/2010/main" val="386534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För att förstå boken Daniel behöver vi först förstå det geopolitiska läget under Daniels liv. Boken börjar runt år 600 f.Kr.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Landet Israel hade varit uppdelat i ett nordrike och ett </a:t>
            </a:r>
            <a:r>
              <a:rPr lang="sv-SE" sz="1200" kern="1200" noProof="0" dirty="0" err="1">
                <a:solidFill>
                  <a:schemeClr val="tx1"/>
                </a:solidFill>
                <a:effectLst/>
                <a:latin typeface="+mn-lt"/>
                <a:ea typeface="+mn-ea"/>
                <a:cs typeface="+mn-cs"/>
              </a:rPr>
              <a:t>sydrike</a:t>
            </a:r>
            <a:r>
              <a:rPr lang="sv-SE" sz="1200" kern="1200" noProof="0" dirty="0">
                <a:solidFill>
                  <a:schemeClr val="tx1"/>
                </a:solidFill>
                <a:effectLst/>
                <a:latin typeface="+mn-lt"/>
                <a:ea typeface="+mn-ea"/>
                <a:cs typeface="+mn-cs"/>
              </a:rPr>
              <a:t> sedan drygt 300 år tillbaka.</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 Jerusalem är </a:t>
            </a:r>
            <a:r>
              <a:rPr lang="sv-SE" sz="1200" kern="1200" noProof="0" dirty="0" err="1">
                <a:solidFill>
                  <a:schemeClr val="tx1"/>
                </a:solidFill>
                <a:effectLst/>
                <a:latin typeface="+mn-lt"/>
                <a:ea typeface="+mn-ea"/>
                <a:cs typeface="+mn-cs"/>
              </a:rPr>
              <a:t>sydrikets</a:t>
            </a:r>
            <a:r>
              <a:rPr lang="sv-SE" sz="1200" kern="1200" noProof="0" dirty="0">
                <a:solidFill>
                  <a:schemeClr val="tx1"/>
                </a:solidFill>
                <a:effectLst/>
                <a:latin typeface="+mn-lt"/>
                <a:ea typeface="+mn-ea"/>
                <a:cs typeface="+mn-cs"/>
              </a:rPr>
              <a:t> huvudstad. För drygt 100 år sedan hade nordriket blivit erövrat av stormakten Assyrien.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Sydriket</a:t>
            </a:r>
            <a:r>
              <a:rPr lang="sv-SE" sz="1200" kern="1200" noProof="0" dirty="0">
                <a:solidFill>
                  <a:schemeClr val="tx1"/>
                </a:solidFill>
                <a:effectLst/>
                <a:latin typeface="+mn-lt"/>
                <a:ea typeface="+mn-ea"/>
                <a:cs typeface="+mn-cs"/>
              </a:rPr>
              <a:t> har förblivit ett eget kungarike, fast periodvis som vasallstat.</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År 612 f.Kr. hade det assyriska riket fallit, och erövrats av det </a:t>
            </a:r>
            <a:r>
              <a:rPr lang="sv-SE" sz="1200" kern="1200" noProof="0" dirty="0" err="1">
                <a:solidFill>
                  <a:schemeClr val="tx1"/>
                </a:solidFill>
                <a:effectLst/>
                <a:latin typeface="+mn-lt"/>
                <a:ea typeface="+mn-ea"/>
                <a:cs typeface="+mn-cs"/>
              </a:rPr>
              <a:t>neo</a:t>
            </a:r>
            <a:r>
              <a:rPr lang="sv-SE" sz="1200" kern="1200" noProof="0" dirty="0">
                <a:solidFill>
                  <a:schemeClr val="tx1"/>
                </a:solidFill>
                <a:effectLst/>
                <a:latin typeface="+mn-lt"/>
                <a:ea typeface="+mn-ea"/>
                <a:cs typeface="+mn-cs"/>
              </a:rPr>
              <a:t>-babyloniska riket (även kallat Babylon eller Babel). </a:t>
            </a:r>
            <a:endParaRPr lang="sv-SE" noProof="0" dirty="0"/>
          </a:p>
          <a:p>
            <a:endParaRPr lang="sv-SE" sz="1200" dirty="0"/>
          </a:p>
        </p:txBody>
      </p:sp>
      <p:sp>
        <p:nvSpPr>
          <p:cNvPr id="4" name="Slide Number Placeholder 3"/>
          <p:cNvSpPr>
            <a:spLocks noGrp="1"/>
          </p:cNvSpPr>
          <p:nvPr>
            <p:ph type="sldNum" sz="quarter" idx="5"/>
          </p:nvPr>
        </p:nvSpPr>
        <p:spPr/>
        <p:txBody>
          <a:bodyPr/>
          <a:lstStyle/>
          <a:p>
            <a:fld id="{B6457F27-CE17-43A3-89B9-9D656EC2D364}" type="slidenum">
              <a:rPr lang="sv-SE" smtClean="0"/>
              <a:pPr/>
              <a:t>7</a:t>
            </a:fld>
            <a:endParaRPr lang="sv-SE"/>
          </a:p>
        </p:txBody>
      </p:sp>
    </p:spTree>
    <p:extLst>
      <p:ext uri="{BB962C8B-B14F-4D97-AF65-F5344CB8AC3E}">
        <p14:creationId xmlns:p14="http://schemas.microsoft.com/office/powerpoint/2010/main" val="183412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176F9F-AAE5-49D7-BC94-F30CAB54C0E3}" type="slidenum">
              <a:rPr lang="en-US" smtClean="0"/>
              <a:pPr/>
              <a:t>8</a:t>
            </a:fld>
            <a:endParaRPr lang="en-US"/>
          </a:p>
        </p:txBody>
      </p:sp>
    </p:spTree>
    <p:extLst>
      <p:ext uri="{BB962C8B-B14F-4D97-AF65-F5344CB8AC3E}">
        <p14:creationId xmlns:p14="http://schemas.microsoft.com/office/powerpoint/2010/main" val="72956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Boken Daniel börjar med att </a:t>
            </a:r>
            <a:r>
              <a:rPr lang="sv-SE" sz="1200" kern="1200" noProof="0" dirty="0" err="1">
                <a:solidFill>
                  <a:schemeClr val="tx1"/>
                </a:solidFill>
                <a:effectLst/>
                <a:latin typeface="+mn-lt"/>
                <a:ea typeface="+mn-ea"/>
                <a:cs typeface="+mn-cs"/>
              </a:rPr>
              <a:t>sydrikets</a:t>
            </a:r>
            <a:r>
              <a:rPr lang="sv-SE" sz="1200" kern="1200" noProof="0" dirty="0">
                <a:solidFill>
                  <a:schemeClr val="tx1"/>
                </a:solidFill>
                <a:effectLst/>
                <a:latin typeface="+mn-lt"/>
                <a:ea typeface="+mn-ea"/>
                <a:cs typeface="+mn-cs"/>
              </a:rPr>
              <a:t> adel tas till fånga och förs till Babel. Våg 1 i landsförvisningen skedde år 605 </a:t>
            </a:r>
            <a:r>
              <a:rPr lang="sv-SE" sz="1200" kern="1200" noProof="0" dirty="0" err="1">
                <a:solidFill>
                  <a:schemeClr val="tx1"/>
                </a:solidFill>
                <a:effectLst/>
                <a:latin typeface="+mn-lt"/>
                <a:ea typeface="+mn-ea"/>
                <a:cs typeface="+mn-cs"/>
              </a:rPr>
              <a:t>f.Kr</a:t>
            </a:r>
            <a:r>
              <a:rPr lang="sv-SE" sz="1200" kern="1200" noProof="0" dirty="0">
                <a:solidFill>
                  <a:schemeClr val="tx1"/>
                </a:solidFill>
                <a:effectLst/>
                <a:latin typeface="+mn-lt"/>
                <a:ea typeface="+mn-ea"/>
                <a:cs typeface="+mn-cs"/>
              </a:rPr>
              <a:t> och beskrivs i Daniel 1. Våg 2 år 597 </a:t>
            </a:r>
            <a:r>
              <a:rPr lang="sv-SE" sz="1200" kern="1200" noProof="0" dirty="0" err="1">
                <a:solidFill>
                  <a:schemeClr val="tx1"/>
                </a:solidFill>
                <a:effectLst/>
                <a:latin typeface="+mn-lt"/>
                <a:ea typeface="+mn-ea"/>
                <a:cs typeface="+mn-cs"/>
              </a:rPr>
              <a:t>f.Kr</a:t>
            </a:r>
            <a:r>
              <a:rPr lang="sv-SE" sz="1200" kern="1200" noProof="0" dirty="0">
                <a:solidFill>
                  <a:schemeClr val="tx1"/>
                </a:solidFill>
                <a:effectLst/>
                <a:latin typeface="+mn-lt"/>
                <a:ea typeface="+mn-ea"/>
                <a:cs typeface="+mn-cs"/>
              </a:rPr>
              <a:t> och beskrivs i Hesekiel. Våg 3 år 586 </a:t>
            </a:r>
            <a:r>
              <a:rPr lang="sv-SE" sz="1200" kern="1200" noProof="0" dirty="0" err="1">
                <a:solidFill>
                  <a:schemeClr val="tx1"/>
                </a:solidFill>
                <a:effectLst/>
                <a:latin typeface="+mn-lt"/>
                <a:ea typeface="+mn-ea"/>
                <a:cs typeface="+mn-cs"/>
              </a:rPr>
              <a:t>f.Kr</a:t>
            </a:r>
            <a:r>
              <a:rPr lang="sv-SE" sz="1200" kern="1200" noProof="0" dirty="0">
                <a:solidFill>
                  <a:schemeClr val="tx1"/>
                </a:solidFill>
                <a:effectLst/>
                <a:latin typeface="+mn-lt"/>
                <a:ea typeface="+mn-ea"/>
                <a:cs typeface="+mn-cs"/>
              </a:rPr>
              <a:t> och beskrivs i 2 Kungaboken 25. Det var då Jerusalem och templet förstördes.</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Landsförvisning eller den babyloniska fångenskapen. Den varade tills det babyloniska riket i sin tur blev erövrat, nu av det </a:t>
            </a:r>
            <a:r>
              <a:rPr lang="sv-SE" sz="1200" kern="1200" noProof="0" dirty="0" err="1">
                <a:solidFill>
                  <a:schemeClr val="tx1"/>
                </a:solidFill>
                <a:effectLst/>
                <a:latin typeface="+mn-lt"/>
                <a:ea typeface="+mn-ea"/>
                <a:cs typeface="+mn-cs"/>
              </a:rPr>
              <a:t>medo</a:t>
            </a:r>
            <a:r>
              <a:rPr lang="sv-SE" sz="1200" kern="1200" noProof="0" dirty="0">
                <a:solidFill>
                  <a:schemeClr val="tx1"/>
                </a:solidFill>
                <a:effectLst/>
                <a:latin typeface="+mn-lt"/>
                <a:ea typeface="+mn-ea"/>
                <a:cs typeface="+mn-cs"/>
              </a:rPr>
              <a:t>-persiska riket. Så fort perserna hade tagit över, fick folket Israel lov att återvända till sitt hemland. Startpunkten för återvändningen var en befallning från den persiska kungen </a:t>
            </a:r>
            <a:r>
              <a:rPr lang="sv-SE" sz="1200" kern="1200" noProof="0" dirty="0" err="1">
                <a:solidFill>
                  <a:schemeClr val="tx1"/>
                </a:solidFill>
                <a:effectLst/>
                <a:latin typeface="+mn-lt"/>
                <a:ea typeface="+mn-ea"/>
                <a:cs typeface="+mn-cs"/>
              </a:rPr>
              <a:t>Koresh</a:t>
            </a:r>
            <a:r>
              <a:rPr lang="sv-SE" sz="1200" kern="1200" noProof="0" dirty="0">
                <a:solidFill>
                  <a:schemeClr val="tx1"/>
                </a:solidFill>
                <a:effectLst/>
                <a:latin typeface="+mn-lt"/>
                <a:ea typeface="+mn-ea"/>
                <a:cs typeface="+mn-cs"/>
              </a:rPr>
              <a:t> (även kallad Kyros eller </a:t>
            </a:r>
            <a:r>
              <a:rPr lang="sv-SE" sz="1200" kern="1200" noProof="0" dirty="0" err="1">
                <a:solidFill>
                  <a:schemeClr val="tx1"/>
                </a:solidFill>
                <a:effectLst/>
                <a:latin typeface="+mn-lt"/>
                <a:ea typeface="+mn-ea"/>
                <a:cs typeface="+mn-cs"/>
              </a:rPr>
              <a:t>Cyros</a:t>
            </a:r>
            <a:r>
              <a:rPr lang="sv-SE" sz="1200" kern="1200" noProof="0" dirty="0">
                <a:solidFill>
                  <a:schemeClr val="tx1"/>
                </a:solidFill>
                <a:effectLst/>
                <a:latin typeface="+mn-lt"/>
                <a:ea typeface="+mn-ea"/>
                <a:cs typeface="+mn-cs"/>
              </a:rPr>
              <a:t>) år 537 f.Kr. Återvändningen skedde i tre vågor; 1:a 537 f.Kr. under ledning av </a:t>
            </a:r>
            <a:r>
              <a:rPr lang="sv-SE" sz="1200" kern="1200" noProof="0" dirty="0" err="1">
                <a:solidFill>
                  <a:schemeClr val="tx1"/>
                </a:solidFill>
                <a:effectLst/>
                <a:latin typeface="+mn-lt"/>
                <a:ea typeface="+mn-ea"/>
                <a:cs typeface="+mn-cs"/>
              </a:rPr>
              <a:t>Serubbabel</a:t>
            </a:r>
            <a:r>
              <a:rPr lang="sv-SE" sz="1200" kern="1200" noProof="0" dirty="0">
                <a:solidFill>
                  <a:schemeClr val="tx1"/>
                </a:solidFill>
                <a:effectLst/>
                <a:latin typeface="+mn-lt"/>
                <a:ea typeface="+mn-ea"/>
                <a:cs typeface="+mn-cs"/>
              </a:rPr>
              <a:t>, 2:a år 458 f.Kr. under ledning av Esra, och 3:e år 445 f.Kr. under ledning av Nehemja.</a:t>
            </a:r>
          </a:p>
          <a:p>
            <a:endParaRPr lang="sv-SE" noProof="0" dirty="0"/>
          </a:p>
          <a:p>
            <a:r>
              <a:rPr lang="sv-SE" sz="1200" kern="1200" noProof="0" dirty="0">
                <a:solidFill>
                  <a:schemeClr val="tx1"/>
                </a:solidFill>
                <a:effectLst/>
                <a:latin typeface="+mn-lt"/>
                <a:ea typeface="+mn-ea"/>
                <a:cs typeface="+mn-cs"/>
              </a:rPr>
              <a:t>Återuppbyggnaden av Jerusalem skedde i etapper. Man började med att återuppta offrandet på altaret år 537 f.Kr. Templet stod klart år 516 f.Kr. Återuppbyggnaden av staden Jerusalem och dess ringmur påbörjades år 445 f.Kr.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Perioden mellan första vågen av landsförvisningen och första vågen av återvändandet är alltså ungefär 70 år. Perioden mellan templets förstörelse och invigningen av det återuppbyggda templet är exakt 70 år, precis som Gud hade sagt genom profeten Jeremia:</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Daniel levde åtminstone från 1:a vågen landsförvisning till 1:a vägen återvändningen.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Obs återvändning från landsförvisningen sker i etapper. Men även återställningen av nationen: påbud, återvändning, återinvigning av templet, andlig uppväckelse (Nehemja 8). Samma mönster för nationen Israels återställning i modern tid!</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Det här är bakgrunden till boken Daniel. Nu kan man läsa hela boken...</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9</a:t>
            </a:fld>
            <a:endParaRPr lang="en-US"/>
          </a:p>
        </p:txBody>
      </p:sp>
    </p:spTree>
    <p:extLst>
      <p:ext uri="{BB962C8B-B14F-4D97-AF65-F5344CB8AC3E}">
        <p14:creationId xmlns:p14="http://schemas.microsoft.com/office/powerpoint/2010/main" val="32206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183A-83B5-4710-A201-75F182882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1491A-6B89-4EDC-AFB2-ED612B788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1C17A-59D8-4426-AC8E-9DCAD88F719C}"/>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6AE775CD-BB68-468F-B370-DF4A55691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CE36-5CF0-49FB-BF45-7E6E03E98F42}"/>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740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EE69-D8D2-40F3-AD34-0E536589A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38657-9758-43E9-88A0-4F8218EAD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D026-742F-4F47-839B-4C27AD00FBA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F96E05E5-1C9F-4B42-BF68-2CF2DF913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21ED-5357-451F-9C84-5E2A6AF3B4E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7068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05539-B018-4E4B-8A02-58734B682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AD998-B815-4F0D-8900-6ABFEC5FA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D5394-215C-45C6-BA84-0597AC6B3E8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E71DE39-CC9C-4F64-B974-B9E036D24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76285-2724-4D14-B032-5702D7A73D1F}"/>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40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125-B02A-4566-A405-418CE2C8A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DCBF4-F0BF-4EC8-A9F4-9800D8CAB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578A9-F792-4928-863A-425F09184D22}"/>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2963B49F-7EEA-4EEF-9F01-C89E44A59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E9E7-8562-4FA3-8AEC-E3C3C3C7C2D9}"/>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2748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847-197E-40F0-A878-0AA87C114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7E0F6-D60D-4374-95E0-2D01CAF78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03709-E4D1-429A-811C-B39590E44F31}"/>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3F54DAE-0108-4247-96DC-5A58DB0F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63C7-1A38-4A3D-B350-0B0BBA89D6E6}"/>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5233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CA2-6EFC-483B-A3BD-02AF180F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DFC84-A737-43D7-A9A7-9ECCACCC6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328C6-C793-4790-B2FA-A74E8E19A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13A0B-41DD-4820-8FE7-9468E03DAC2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81C6E03A-4CCF-4E59-A2F7-9C535F1C3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3FDF8-3A58-49B0-98A9-CFB5B5CE25F1}"/>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073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17DB-0D21-4936-82DF-6582A6AFC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883B1-7F1A-45F8-A4BD-2DC8251EF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63A3D-6B3F-48A5-8265-D503456F2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9C4D3-1A0C-492E-BC26-DAD48D2EE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5D3CA-BE53-4359-BED2-7A48F3D60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B7835-4813-48B1-A1C1-1CA8759B75D7}"/>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8" name="Footer Placeholder 7">
            <a:extLst>
              <a:ext uri="{FF2B5EF4-FFF2-40B4-BE49-F238E27FC236}">
                <a16:creationId xmlns:a16="http://schemas.microsoft.com/office/drawing/2014/main" id="{C3E6D19B-37BB-4763-BFA8-882AA70B45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BD235-A860-4F1F-8A65-6B646260898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271379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A38-027A-4AA2-B727-E822EE55B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EA22B-AF30-4790-9550-8B205913B115}"/>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4" name="Footer Placeholder 3">
            <a:extLst>
              <a:ext uri="{FF2B5EF4-FFF2-40B4-BE49-F238E27FC236}">
                <a16:creationId xmlns:a16="http://schemas.microsoft.com/office/drawing/2014/main" id="{4F8640E6-7E3C-4F68-B655-66CF9E4BF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FEDFE-BBB0-42C6-A8B5-E9E47A9AC4E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6846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33093-EF8B-4CBF-9842-DD46BEA3C37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3" name="Footer Placeholder 2">
            <a:extLst>
              <a:ext uri="{FF2B5EF4-FFF2-40B4-BE49-F238E27FC236}">
                <a16:creationId xmlns:a16="http://schemas.microsoft.com/office/drawing/2014/main" id="{3B931AA2-4204-4E0F-B687-E377C60902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4BE86-8C4A-4109-9810-FE047C739B4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5832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846-3329-424E-AE20-E1456AA1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FABBB-FFD5-460E-93A8-BCE366EAC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5E397-F744-4F83-B62A-30C8AF12A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DDCCF-A426-44B4-BA34-2FF66A7A129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922A0ED2-3106-474E-96F6-C1BBB9E7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D1501-755E-4BFC-98C2-534B040C1EBC}"/>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5605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746-8FB3-412E-95E0-365667182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AA700-1C19-49C8-8015-1D5BADFC0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FE19F-66BB-4CBC-9C07-8BD4604C6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9216-424F-4D5A-BB8E-9E3280DB85B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A86C6054-77F8-40E8-A68C-923F82B17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6CEEC-BD5A-4382-88E1-059BEB8B2BCD}"/>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9691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81AC-5787-47D6-8042-6A68BD0B0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C71FE-A8E8-4949-80C3-DFA0256D2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167BE-559B-4781-8B48-73DE96F01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CDDF7429-6A10-4108-94A4-D454A4CEE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8CCF5-F9ED-4C75-BB8E-1707AC9D3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092AE-BCD5-461B-AB80-8CE61701B1EC}" type="slidenum">
              <a:rPr lang="en-US" smtClean="0"/>
              <a:pPr/>
              <a:t>‹#›</a:t>
            </a:fld>
            <a:endParaRPr lang="en-US"/>
          </a:p>
        </p:txBody>
      </p:sp>
    </p:spTree>
    <p:extLst>
      <p:ext uri="{BB962C8B-B14F-4D97-AF65-F5344CB8AC3E}">
        <p14:creationId xmlns:p14="http://schemas.microsoft.com/office/powerpoint/2010/main" val="119026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E4729-1DB1-4A03-8326-63588E384F27}"/>
              </a:ext>
            </a:extLst>
          </p:cNvPr>
          <p:cNvSpPr>
            <a:spLocks noGrp="1"/>
          </p:cNvSpPr>
          <p:nvPr>
            <p:ph type="ctrTitle"/>
          </p:nvPr>
        </p:nvSpPr>
        <p:spPr>
          <a:xfrm>
            <a:off x="804672" y="962246"/>
            <a:ext cx="6967728" cy="2611967"/>
          </a:xfrm>
        </p:spPr>
        <p:txBody>
          <a:bodyPr anchor="t">
            <a:normAutofit/>
          </a:bodyPr>
          <a:lstStyle/>
          <a:p>
            <a:pPr algn="l"/>
            <a:r>
              <a:rPr lang="sv-SE" dirty="0"/>
              <a:t>Vad säger Bibeln om… </a:t>
            </a:r>
            <a:br>
              <a:rPr lang="sv-SE" dirty="0"/>
            </a:br>
            <a:r>
              <a:rPr lang="sv-SE" dirty="0"/>
              <a:t>Den yttersta tiden?</a:t>
            </a:r>
          </a:p>
        </p:txBody>
      </p:sp>
      <p:sp>
        <p:nvSpPr>
          <p:cNvPr id="3" name="Subtitle 2">
            <a:extLst>
              <a:ext uri="{FF2B5EF4-FFF2-40B4-BE49-F238E27FC236}">
                <a16:creationId xmlns:a16="http://schemas.microsoft.com/office/drawing/2014/main" id="{2CF1A5E8-65A9-4644-9E8A-92F63097E7DF}"/>
              </a:ext>
            </a:extLst>
          </p:cNvPr>
          <p:cNvSpPr>
            <a:spLocks noGrp="1"/>
          </p:cNvSpPr>
          <p:nvPr>
            <p:ph type="subTitle" idx="1"/>
          </p:nvPr>
        </p:nvSpPr>
        <p:spPr>
          <a:xfrm>
            <a:off x="804671" y="3719618"/>
            <a:ext cx="5596129" cy="1155525"/>
          </a:xfrm>
        </p:spPr>
        <p:txBody>
          <a:bodyPr anchor="t">
            <a:normAutofit/>
          </a:bodyPr>
          <a:lstStyle/>
          <a:p>
            <a:pPr algn="l"/>
            <a:r>
              <a:rPr lang="sv-SE" sz="3200" dirty="0"/>
              <a:t>Apologetik onsdag 27 jan 2021</a:t>
            </a:r>
          </a:p>
          <a:p>
            <a:pPr algn="l"/>
            <a:r>
              <a:rPr lang="sv-SE" sz="3200" dirty="0"/>
              <a:t>Vi sätter igång 19:00</a:t>
            </a:r>
          </a:p>
        </p:txBody>
      </p:sp>
    </p:spTree>
    <p:extLst>
      <p:ext uri="{BB962C8B-B14F-4D97-AF65-F5344CB8AC3E}">
        <p14:creationId xmlns:p14="http://schemas.microsoft.com/office/powerpoint/2010/main" val="39491055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549CF0-3E09-43C0-A386-C8A7B2C90F51}"/>
              </a:ext>
            </a:extLst>
          </p:cNvPr>
          <p:cNvGraphicFramePr>
            <a:graphicFrameLocks noGrp="1"/>
          </p:cNvGraphicFramePr>
          <p:nvPr>
            <p:extLst>
              <p:ext uri="{D42A27DB-BD31-4B8C-83A1-F6EECF244321}">
                <p14:modId xmlns:p14="http://schemas.microsoft.com/office/powerpoint/2010/main" val="1326258080"/>
              </p:ext>
            </p:extLst>
          </p:nvPr>
        </p:nvGraphicFramePr>
        <p:xfrm>
          <a:off x="1515329" y="1613578"/>
          <a:ext cx="9161341" cy="4820450"/>
        </p:xfrm>
        <a:graphic>
          <a:graphicData uri="http://schemas.openxmlformats.org/drawingml/2006/table">
            <a:tbl>
              <a:tblPr bandRow="1">
                <a:tableStyleId>{5C22544A-7EE6-4342-B048-85BDC9FD1C3A}</a:tableStyleId>
              </a:tblPr>
              <a:tblGrid>
                <a:gridCol w="744106">
                  <a:extLst>
                    <a:ext uri="{9D8B030D-6E8A-4147-A177-3AD203B41FA5}">
                      <a16:colId xmlns:a16="http://schemas.microsoft.com/office/drawing/2014/main" val="2465228417"/>
                    </a:ext>
                  </a:extLst>
                </a:gridCol>
                <a:gridCol w="6822219">
                  <a:extLst>
                    <a:ext uri="{9D8B030D-6E8A-4147-A177-3AD203B41FA5}">
                      <a16:colId xmlns:a16="http://schemas.microsoft.com/office/drawing/2014/main" val="3537570614"/>
                    </a:ext>
                  </a:extLst>
                </a:gridCol>
                <a:gridCol w="1595016">
                  <a:extLst>
                    <a:ext uri="{9D8B030D-6E8A-4147-A177-3AD203B41FA5}">
                      <a16:colId xmlns:a16="http://schemas.microsoft.com/office/drawing/2014/main" val="144271251"/>
                    </a:ext>
                  </a:extLst>
                </a:gridCol>
              </a:tblGrid>
              <a:tr h="321724">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a:lnSpc>
                          <a:spcPct val="107000"/>
                        </a:lnSpc>
                        <a:spcAft>
                          <a:spcPts val="0"/>
                        </a:spcAft>
                      </a:pPr>
                      <a:r>
                        <a:rPr lang="sv-SE" sz="2000" noProof="0" dirty="0">
                          <a:effectLst/>
                          <a:latin typeface="+mn-lt"/>
                        </a:rPr>
                        <a:t>Daniel förs till Babel</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605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294493"/>
                  </a:ext>
                </a:extLst>
              </a:tr>
              <a:tr h="474692">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sv-SE" sz="2000" noProof="0" dirty="0">
                          <a:effectLst/>
                          <a:latin typeface="+mn-lt"/>
                        </a:rPr>
                        <a:t>Kung Nebukadnessars dröm om en staty föreställande fyra riken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604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1031392"/>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nSpc>
                          <a:spcPct val="107000"/>
                        </a:lnSpc>
                        <a:spcAft>
                          <a:spcPts val="0"/>
                        </a:spcAft>
                      </a:pPr>
                      <a:r>
                        <a:rPr lang="sv-SE" sz="2000" noProof="0" dirty="0">
                          <a:effectLst/>
                          <a:latin typeface="+mn-lt"/>
                        </a:rPr>
                        <a:t>Tre män kastas i en brinnande ugn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750837"/>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a:lnSpc>
                          <a:spcPct val="107000"/>
                        </a:lnSpc>
                        <a:spcAft>
                          <a:spcPts val="0"/>
                        </a:spcAft>
                      </a:pPr>
                      <a:r>
                        <a:rPr lang="sv-SE" sz="2000" noProof="0" dirty="0">
                          <a:effectLst/>
                          <a:latin typeface="+mn-lt"/>
                        </a:rPr>
                        <a:t>Kung Nebukadnessar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4940226"/>
                  </a:ext>
                </a:extLst>
              </a:tr>
              <a:tr h="434439">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a:lnSpc>
                          <a:spcPct val="107000"/>
                        </a:lnSpc>
                        <a:spcAft>
                          <a:spcPts val="0"/>
                        </a:spcAft>
                      </a:pPr>
                      <a:r>
                        <a:rPr lang="sv-SE" sz="2000" noProof="0" dirty="0">
                          <a:effectLst/>
                          <a:latin typeface="+mn-lt"/>
                        </a:rPr>
                        <a:t>Kung Belsassar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539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0928853"/>
                  </a:ext>
                </a:extLst>
              </a:tr>
              <a:tr h="472010">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nSpc>
                          <a:spcPct val="107000"/>
                        </a:lnSpc>
                        <a:spcAft>
                          <a:spcPts val="0"/>
                        </a:spcAft>
                      </a:pPr>
                      <a:r>
                        <a:rPr lang="sv-SE" sz="2000" noProof="0" dirty="0">
                          <a:effectLst/>
                          <a:latin typeface="+mn-lt"/>
                        </a:rPr>
                        <a:t>Daniel i lejongropen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Efter 539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920524"/>
                  </a:ext>
                </a:extLst>
              </a:tr>
              <a:tr h="361493">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684188"/>
                  </a:ext>
                </a:extLst>
              </a:tr>
              <a:tr h="482057">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a:lnSpc>
                          <a:spcPct val="107000"/>
                        </a:lnSpc>
                        <a:spcAft>
                          <a:spcPts val="0"/>
                        </a:spcAft>
                      </a:pPr>
                      <a:r>
                        <a:rPr lang="sv-SE" sz="2000" noProof="0" dirty="0">
                          <a:effectLst/>
                          <a:latin typeface="+mn-lt"/>
                        </a:rPr>
                        <a:t>Profetia om fyra riken, avbildade som fyra stora djur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553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681328"/>
                  </a:ext>
                </a:extLst>
              </a:tr>
              <a:tr h="476072">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8</a:t>
                      </a:r>
                    </a:p>
                  </a:txBody>
                  <a:tcPr marL="68580" marR="68580" marT="0" marB="0" anchor="ctr"/>
                </a:tc>
                <a:tc>
                  <a:txBody>
                    <a:bodyPr/>
                    <a:lstStyle/>
                    <a:p>
                      <a:pPr>
                        <a:lnSpc>
                          <a:spcPct val="107000"/>
                        </a:lnSpc>
                        <a:spcAft>
                          <a:spcPts val="0"/>
                        </a:spcAft>
                      </a:pPr>
                      <a:r>
                        <a:rPr lang="sv-SE" sz="2000" noProof="0" dirty="0">
                          <a:effectLst/>
                          <a:latin typeface="+mn-lt"/>
                        </a:rPr>
                        <a:t>Profetia om två riken, avbildade som en bagge och en bock</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551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340187"/>
                  </a:ext>
                </a:extLst>
              </a:tr>
              <a:tr h="482314">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a:lnSpc>
                          <a:spcPct val="107000"/>
                        </a:lnSpc>
                        <a:spcAft>
                          <a:spcPts val="0"/>
                        </a:spcAft>
                      </a:pPr>
                      <a:r>
                        <a:rPr lang="sv-SE" sz="2000" noProof="0" dirty="0">
                          <a:effectLst/>
                          <a:latin typeface="+mn-lt"/>
                        </a:rPr>
                        <a:t>Bön om ett slut på landsförvisningen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539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97835"/>
                  </a:ext>
                </a:extLst>
              </a:tr>
              <a:tr h="361493">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10-12</a:t>
                      </a:r>
                    </a:p>
                  </a:txBody>
                  <a:tcPr marL="68580" marR="68580" marT="0" marB="0" anchor="ctr"/>
                </a:tc>
                <a:tc>
                  <a:txBody>
                    <a:bodyPr/>
                    <a:lstStyle/>
                    <a:p>
                      <a:pPr>
                        <a:lnSpc>
                          <a:spcPct val="107000"/>
                        </a:lnSpc>
                        <a:spcAft>
                          <a:spcPts val="0"/>
                        </a:spcAft>
                      </a:pPr>
                      <a:r>
                        <a:rPr lang="sv-SE" sz="2000" noProof="0" dirty="0">
                          <a:effectLst/>
                          <a:latin typeface="+mn-lt"/>
                        </a:rPr>
                        <a:t>En uppenbarelse om framtiden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536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3344398"/>
                  </a:ext>
                </a:extLst>
              </a:tr>
            </a:tbl>
          </a:graphicData>
        </a:graphic>
      </p:graphicFrame>
      <p:sp>
        <p:nvSpPr>
          <p:cNvPr id="6" name="Left Brace 5">
            <a:extLst>
              <a:ext uri="{FF2B5EF4-FFF2-40B4-BE49-F238E27FC236}">
                <a16:creationId xmlns:a16="http://schemas.microsoft.com/office/drawing/2014/main" id="{4771CA7E-0247-4D97-A353-941FA809837B}"/>
              </a:ext>
            </a:extLst>
          </p:cNvPr>
          <p:cNvSpPr/>
          <p:nvPr/>
        </p:nvSpPr>
        <p:spPr>
          <a:xfrm>
            <a:off x="1101790" y="1613579"/>
            <a:ext cx="254791" cy="2680124"/>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F99BD25-D424-4341-A27C-26579117A157}"/>
              </a:ext>
            </a:extLst>
          </p:cNvPr>
          <p:cNvSpPr txBox="1"/>
          <p:nvPr/>
        </p:nvSpPr>
        <p:spPr>
          <a:xfrm>
            <a:off x="-100954" y="2452734"/>
            <a:ext cx="1121383" cy="954107"/>
          </a:xfrm>
          <a:prstGeom prst="rect">
            <a:avLst/>
          </a:prstGeom>
          <a:noFill/>
        </p:spPr>
        <p:txBody>
          <a:bodyPr wrap="square" rtlCol="0">
            <a:spAutoFit/>
          </a:bodyPr>
          <a:lstStyle/>
          <a:p>
            <a:pPr algn="r"/>
            <a:r>
              <a:rPr lang="en-US" sz="2800" dirty="0"/>
              <a:t>Vid </a:t>
            </a:r>
            <a:r>
              <a:rPr lang="en-US" sz="2800" dirty="0" err="1"/>
              <a:t>hovet</a:t>
            </a:r>
            <a:endParaRPr lang="en-US" sz="2800" dirty="0"/>
          </a:p>
        </p:txBody>
      </p:sp>
      <p:cxnSp>
        <p:nvCxnSpPr>
          <p:cNvPr id="9" name="Straight Connector 8">
            <a:extLst>
              <a:ext uri="{FF2B5EF4-FFF2-40B4-BE49-F238E27FC236}">
                <a16:creationId xmlns:a16="http://schemas.microsoft.com/office/drawing/2014/main" id="{4EE6513B-9F5C-4530-A6DF-CE37F1A0060D}"/>
              </a:ext>
            </a:extLst>
          </p:cNvPr>
          <p:cNvCxnSpPr>
            <a:cxnSpLocks/>
          </p:cNvCxnSpPr>
          <p:nvPr/>
        </p:nvCxnSpPr>
        <p:spPr>
          <a:xfrm>
            <a:off x="1452623" y="4456052"/>
            <a:ext cx="928055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06E25D68-4042-42FF-A9A3-478079F94F64}"/>
              </a:ext>
            </a:extLst>
          </p:cNvPr>
          <p:cNvSpPr/>
          <p:nvPr/>
        </p:nvSpPr>
        <p:spPr>
          <a:xfrm flipH="1">
            <a:off x="10835417" y="4553675"/>
            <a:ext cx="254791" cy="1880353"/>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CADA3C0-13A4-47CF-978E-40E8E1B4E09C}"/>
              </a:ext>
            </a:extLst>
          </p:cNvPr>
          <p:cNvSpPr txBox="1"/>
          <p:nvPr/>
        </p:nvSpPr>
        <p:spPr>
          <a:xfrm>
            <a:off x="1851745" y="134956"/>
            <a:ext cx="8364213" cy="1200329"/>
          </a:xfrm>
          <a:prstGeom prst="rect">
            <a:avLst/>
          </a:prstGeom>
          <a:noFill/>
        </p:spPr>
        <p:txBody>
          <a:bodyPr wrap="none" rtlCol="0">
            <a:spAutoFit/>
          </a:bodyPr>
          <a:lstStyle/>
          <a:p>
            <a:r>
              <a:rPr lang="sv-SE" sz="7200"/>
              <a:t>Struktur boken Daniel</a:t>
            </a:r>
          </a:p>
        </p:txBody>
      </p:sp>
      <p:sp>
        <p:nvSpPr>
          <p:cNvPr id="18" name="Arrow: Curved Left 17">
            <a:extLst>
              <a:ext uri="{FF2B5EF4-FFF2-40B4-BE49-F238E27FC236}">
                <a16:creationId xmlns:a16="http://schemas.microsoft.com/office/drawing/2014/main" id="{03159DD7-CF5A-4886-B414-50A2C952FA57}"/>
              </a:ext>
            </a:extLst>
          </p:cNvPr>
          <p:cNvSpPr/>
          <p:nvPr/>
        </p:nvSpPr>
        <p:spPr>
          <a:xfrm rot="20816225">
            <a:off x="11071100" y="1959999"/>
            <a:ext cx="837027" cy="35860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830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8DB15-A7D4-4C6C-88D3-BD0D750EB567}"/>
              </a:ext>
            </a:extLst>
          </p:cNvPr>
          <p:cNvSpPr>
            <a:spLocks noGrp="1"/>
          </p:cNvSpPr>
          <p:nvPr>
            <p:ph idx="1"/>
          </p:nvPr>
        </p:nvSpPr>
        <p:spPr>
          <a:xfrm>
            <a:off x="304800" y="243840"/>
            <a:ext cx="11643360" cy="6451600"/>
          </a:xfrm>
        </p:spPr>
        <p:txBody>
          <a:bodyPr anchor="ctr">
            <a:normAutofit/>
          </a:bodyPr>
          <a:lstStyle/>
          <a:p>
            <a:pPr marL="0" indent="0" algn="ctr">
              <a:buNone/>
            </a:pPr>
            <a:r>
              <a:rPr lang="en-US" sz="34400" dirty="0"/>
              <a:t>?</a:t>
            </a:r>
          </a:p>
        </p:txBody>
      </p:sp>
    </p:spTree>
    <p:extLst>
      <p:ext uri="{BB962C8B-B14F-4D97-AF65-F5344CB8AC3E}">
        <p14:creationId xmlns:p14="http://schemas.microsoft.com/office/powerpoint/2010/main" val="201934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841248" y="548640"/>
            <a:ext cx="3600860" cy="5431536"/>
          </a:xfrm>
        </p:spPr>
        <p:txBody>
          <a:bodyPr>
            <a:normAutofit/>
          </a:bodyPr>
          <a:lstStyle/>
          <a:p>
            <a:r>
              <a:rPr lang="sv-SE" sz="5400" dirty="0"/>
              <a:t>Kommande träffar</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726163"/>
            <a:ext cx="6630153" cy="4257464"/>
          </a:xfrm>
        </p:spPr>
        <p:txBody>
          <a:bodyPr anchor="ctr">
            <a:normAutofit/>
          </a:bodyPr>
          <a:lstStyle/>
          <a:p>
            <a:pPr marL="0" indent="0">
              <a:spcBef>
                <a:spcPts val="2400"/>
              </a:spcBef>
              <a:buNone/>
            </a:pPr>
            <a:r>
              <a:rPr lang="sv-SE" sz="3600" dirty="0"/>
              <a:t>Onsdag 10 feb 19:00 – 20:00</a:t>
            </a:r>
          </a:p>
          <a:p>
            <a:pPr marL="0" indent="0">
              <a:spcBef>
                <a:spcPts val="2400"/>
              </a:spcBef>
              <a:buNone/>
            </a:pPr>
            <a:endParaRPr lang="sv-SE" sz="3600" dirty="0"/>
          </a:p>
          <a:p>
            <a:pPr marL="0" indent="0">
              <a:spcBef>
                <a:spcPts val="2400"/>
              </a:spcBef>
              <a:buNone/>
            </a:pPr>
            <a:r>
              <a:rPr lang="sv-SE" sz="3600" dirty="0"/>
              <a:t>Onsdag 24 feb 19:00 – 20:00</a:t>
            </a:r>
          </a:p>
          <a:p>
            <a:pPr marL="0" indent="0">
              <a:spcBef>
                <a:spcPts val="2400"/>
              </a:spcBef>
              <a:buNone/>
            </a:pPr>
            <a:endParaRPr lang="sv-SE" sz="3600" dirty="0"/>
          </a:p>
        </p:txBody>
      </p:sp>
    </p:spTree>
    <p:extLst>
      <p:ext uri="{BB962C8B-B14F-4D97-AF65-F5344CB8AC3E}">
        <p14:creationId xmlns:p14="http://schemas.microsoft.com/office/powerpoint/2010/main" val="18235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841248" y="548640"/>
            <a:ext cx="3600860" cy="5431536"/>
          </a:xfrm>
        </p:spPr>
        <p:txBody>
          <a:bodyPr>
            <a:normAutofit/>
          </a:bodyPr>
          <a:lstStyle/>
          <a:p>
            <a:r>
              <a:rPr lang="en-US" sz="5400"/>
              <a:t>Agenda</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726163"/>
            <a:ext cx="6630153" cy="4257464"/>
          </a:xfrm>
        </p:spPr>
        <p:txBody>
          <a:bodyPr anchor="ctr">
            <a:normAutofit/>
          </a:bodyPr>
          <a:lstStyle/>
          <a:p>
            <a:pPr marL="0" indent="0">
              <a:spcBef>
                <a:spcPts val="2400"/>
              </a:spcBef>
              <a:buNone/>
            </a:pPr>
            <a:r>
              <a:rPr lang="sv-SE" dirty="0"/>
              <a:t>19:00 - Välkommen</a:t>
            </a:r>
          </a:p>
          <a:p>
            <a:pPr marL="0" indent="0">
              <a:spcBef>
                <a:spcPts val="2400"/>
              </a:spcBef>
              <a:buNone/>
            </a:pPr>
            <a:r>
              <a:rPr lang="sv-SE" dirty="0"/>
              <a:t>19:10 - Presentation</a:t>
            </a:r>
          </a:p>
          <a:p>
            <a:pPr marL="0" indent="0">
              <a:spcBef>
                <a:spcPts val="2400"/>
              </a:spcBef>
              <a:buNone/>
            </a:pPr>
            <a:r>
              <a:rPr lang="sv-SE" dirty="0"/>
              <a:t>19:50 - Frågestund</a:t>
            </a:r>
          </a:p>
          <a:p>
            <a:pPr marL="0" indent="0">
              <a:spcBef>
                <a:spcPts val="2400"/>
              </a:spcBef>
              <a:buNone/>
            </a:pPr>
            <a:r>
              <a:rPr lang="sv-SE" dirty="0"/>
              <a:t>20:00 - Slut</a:t>
            </a:r>
          </a:p>
          <a:p>
            <a:pPr marL="0" indent="0">
              <a:spcBef>
                <a:spcPts val="2400"/>
              </a:spcBef>
              <a:buNone/>
            </a:pPr>
            <a:r>
              <a:rPr lang="sv-SE" dirty="0"/>
              <a:t>Eftersnack i mindre grupper för de som vill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446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A17C1B-6DBC-4951-B3EE-C221756B561C}"/>
              </a:ext>
            </a:extLst>
          </p:cNvPr>
          <p:cNvCxnSpPr>
            <a:cxnSpLocks/>
          </p:cNvCxnSpPr>
          <p:nvPr/>
        </p:nvCxnSpPr>
        <p:spPr>
          <a:xfrm>
            <a:off x="491792" y="178862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FF89B9-2B72-44C2-A6B2-8C3238C5B3EE}"/>
              </a:ext>
            </a:extLst>
          </p:cNvPr>
          <p:cNvCxnSpPr/>
          <p:nvPr/>
        </p:nvCxnSpPr>
        <p:spPr>
          <a:xfrm>
            <a:off x="2239909"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475DB8-672C-4B85-97E4-452CFBFA5A9A}"/>
              </a:ext>
            </a:extLst>
          </p:cNvPr>
          <p:cNvSpPr txBox="1"/>
          <p:nvPr/>
        </p:nvSpPr>
        <p:spPr>
          <a:xfrm>
            <a:off x="1766061" y="1093924"/>
            <a:ext cx="947696" cy="523220"/>
          </a:xfrm>
          <a:prstGeom prst="rect">
            <a:avLst/>
          </a:prstGeom>
          <a:noFill/>
        </p:spPr>
        <p:txBody>
          <a:bodyPr wrap="none" rtlCol="0">
            <a:spAutoFit/>
          </a:bodyPr>
          <a:lstStyle/>
          <a:p>
            <a:pPr algn="ctr"/>
            <a:r>
              <a:rPr lang="sv-SE" sz="2800"/>
              <a:t>Jesus</a:t>
            </a:r>
          </a:p>
        </p:txBody>
      </p:sp>
      <p:cxnSp>
        <p:nvCxnSpPr>
          <p:cNvPr id="9" name="Straight Connector 8">
            <a:extLst>
              <a:ext uri="{FF2B5EF4-FFF2-40B4-BE49-F238E27FC236}">
                <a16:creationId xmlns:a16="http://schemas.microsoft.com/office/drawing/2014/main" id="{AAF94B29-8A4F-42CC-9A1B-273CD80FE6DE}"/>
              </a:ext>
            </a:extLst>
          </p:cNvPr>
          <p:cNvCxnSpPr/>
          <p:nvPr/>
        </p:nvCxnSpPr>
        <p:spPr>
          <a:xfrm>
            <a:off x="5750893" y="153313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49D4A9-96A0-402A-ACD7-1F9C93AC2FB0}"/>
              </a:ext>
            </a:extLst>
          </p:cNvPr>
          <p:cNvSpPr txBox="1"/>
          <p:nvPr/>
        </p:nvSpPr>
        <p:spPr>
          <a:xfrm>
            <a:off x="5353187" y="1059220"/>
            <a:ext cx="795411" cy="523220"/>
          </a:xfrm>
          <a:prstGeom prst="rect">
            <a:avLst/>
          </a:prstGeom>
          <a:noFill/>
        </p:spPr>
        <p:txBody>
          <a:bodyPr wrap="none" rtlCol="0">
            <a:spAutoFit/>
          </a:bodyPr>
          <a:lstStyle/>
          <a:p>
            <a:pPr algn="ctr"/>
            <a:r>
              <a:rPr lang="sv-SE" sz="2800"/>
              <a:t>idag</a:t>
            </a:r>
          </a:p>
        </p:txBody>
      </p:sp>
      <p:cxnSp>
        <p:nvCxnSpPr>
          <p:cNvPr id="12" name="Straight Connector 11">
            <a:extLst>
              <a:ext uri="{FF2B5EF4-FFF2-40B4-BE49-F238E27FC236}">
                <a16:creationId xmlns:a16="http://schemas.microsoft.com/office/drawing/2014/main" id="{FB25E1E4-8855-47EC-9B4B-11AA849E13DD}"/>
              </a:ext>
            </a:extLst>
          </p:cNvPr>
          <p:cNvCxnSpPr/>
          <p:nvPr/>
        </p:nvCxnSpPr>
        <p:spPr>
          <a:xfrm>
            <a:off x="7491953"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A3837E-F5AA-491E-8C3E-FDBD877EBD38}"/>
              </a:ext>
            </a:extLst>
          </p:cNvPr>
          <p:cNvSpPr txBox="1"/>
          <p:nvPr/>
        </p:nvSpPr>
        <p:spPr>
          <a:xfrm>
            <a:off x="6641947" y="676709"/>
            <a:ext cx="1758357" cy="954107"/>
          </a:xfrm>
          <a:prstGeom prst="rect">
            <a:avLst/>
          </a:prstGeom>
          <a:noFill/>
        </p:spPr>
        <p:txBody>
          <a:bodyPr wrap="square" rtlCol="0">
            <a:spAutoFit/>
          </a:bodyPr>
          <a:lstStyle/>
          <a:p>
            <a:pPr algn="ctr"/>
            <a:r>
              <a:rPr lang="sv-SE" sz="2800"/>
              <a:t>Jesu återkomst</a:t>
            </a:r>
          </a:p>
        </p:txBody>
      </p:sp>
      <p:sp>
        <p:nvSpPr>
          <p:cNvPr id="14" name="TextBox 13">
            <a:extLst>
              <a:ext uri="{FF2B5EF4-FFF2-40B4-BE49-F238E27FC236}">
                <a16:creationId xmlns:a16="http://schemas.microsoft.com/office/drawing/2014/main" id="{E9AF467B-24D9-40E7-961E-D750E1F83652}"/>
              </a:ext>
            </a:extLst>
          </p:cNvPr>
          <p:cNvSpPr txBox="1"/>
          <p:nvPr/>
        </p:nvSpPr>
        <p:spPr>
          <a:xfrm>
            <a:off x="8816561" y="1186502"/>
            <a:ext cx="2761141" cy="523220"/>
          </a:xfrm>
          <a:prstGeom prst="rect">
            <a:avLst/>
          </a:prstGeom>
          <a:noFill/>
        </p:spPr>
        <p:txBody>
          <a:bodyPr wrap="none" rtlCol="0">
            <a:spAutoFit/>
          </a:bodyPr>
          <a:lstStyle/>
          <a:p>
            <a:pPr algn="ctr"/>
            <a:r>
              <a:rPr lang="sv-SE" sz="2800"/>
              <a:t>himlen/evigheten</a:t>
            </a:r>
          </a:p>
        </p:txBody>
      </p:sp>
      <p:sp>
        <p:nvSpPr>
          <p:cNvPr id="16" name="TextBox 15">
            <a:extLst>
              <a:ext uri="{FF2B5EF4-FFF2-40B4-BE49-F238E27FC236}">
                <a16:creationId xmlns:a16="http://schemas.microsoft.com/office/drawing/2014/main" id="{4A3A3488-C0E4-46FE-A3C5-C4939847D151}"/>
              </a:ext>
            </a:extLst>
          </p:cNvPr>
          <p:cNvSpPr txBox="1"/>
          <p:nvPr/>
        </p:nvSpPr>
        <p:spPr>
          <a:xfrm>
            <a:off x="5571429" y="2425222"/>
            <a:ext cx="2141035" cy="523220"/>
          </a:xfrm>
          <a:prstGeom prst="rect">
            <a:avLst/>
          </a:prstGeom>
          <a:noFill/>
        </p:spPr>
        <p:txBody>
          <a:bodyPr wrap="none" rtlCol="0">
            <a:spAutoFit/>
          </a:bodyPr>
          <a:lstStyle/>
          <a:p>
            <a:r>
              <a:rPr lang="sv-SE" sz="2800" dirty="0"/>
              <a:t>yttersta tiden</a:t>
            </a:r>
          </a:p>
        </p:txBody>
      </p:sp>
      <p:sp>
        <p:nvSpPr>
          <p:cNvPr id="19" name="Rectangle 18">
            <a:extLst>
              <a:ext uri="{FF2B5EF4-FFF2-40B4-BE49-F238E27FC236}">
                <a16:creationId xmlns:a16="http://schemas.microsoft.com/office/drawing/2014/main" id="{C59E1F26-4723-4A9D-822D-8C5DF154FCFC}"/>
              </a:ext>
            </a:extLst>
          </p:cNvPr>
          <p:cNvSpPr/>
          <p:nvPr/>
        </p:nvSpPr>
        <p:spPr>
          <a:xfrm>
            <a:off x="5468805" y="215553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12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D10B4-12FD-4422-A01E-638E28CAD1C2}"/>
              </a:ext>
            </a:extLst>
          </p:cNvPr>
          <p:cNvSpPr>
            <a:spLocks noGrp="1"/>
          </p:cNvSpPr>
          <p:nvPr>
            <p:ph idx="1"/>
          </p:nvPr>
        </p:nvSpPr>
        <p:spPr>
          <a:xfrm>
            <a:off x="491791" y="3225520"/>
            <a:ext cx="11375077" cy="3325999"/>
          </a:xfrm>
        </p:spPr>
        <p:txBody>
          <a:bodyPr>
            <a:normAutofit/>
          </a:bodyPr>
          <a:lstStyle/>
          <a:p>
            <a:pPr marL="0" indent="0">
              <a:buNone/>
            </a:pPr>
            <a:r>
              <a:rPr lang="sv-SE" sz="4800" b="1" dirty="0"/>
              <a:t>Yttersta tiden - ett budskap om hopp!</a:t>
            </a:r>
          </a:p>
          <a:p>
            <a:r>
              <a:rPr lang="sv-SE" sz="3200" dirty="0"/>
              <a:t>Folk skall ”</a:t>
            </a:r>
            <a:r>
              <a:rPr lang="sv-SE" sz="3200" i="1" dirty="0"/>
              <a:t>smida sina svärd till plogbillar</a:t>
            </a:r>
            <a:r>
              <a:rPr lang="sv-SE" sz="3200" dirty="0"/>
              <a:t>” (</a:t>
            </a:r>
            <a:r>
              <a:rPr lang="sv-SE" sz="3200" dirty="0" err="1"/>
              <a:t>Jes</a:t>
            </a:r>
            <a:r>
              <a:rPr lang="sv-SE" sz="3200" dirty="0"/>
              <a:t> 2:4)</a:t>
            </a:r>
          </a:p>
          <a:p>
            <a:r>
              <a:rPr lang="sv-SE" sz="3200" i="1" dirty="0"/>
              <a:t>“Ett spädbarn skall leka vid huggormens hål, ett avvant barn räcka ut handen mot giftormens öga. Ingen skall göra något ont eller förstöra något på hela mitt heliga berg, ty landet skall vara fullt av Herrens kunskap, liksom vattnet täcker havet.” </a:t>
            </a:r>
            <a:r>
              <a:rPr lang="sv-SE" sz="3200" dirty="0"/>
              <a:t>(</a:t>
            </a:r>
            <a:r>
              <a:rPr lang="sv-SE" sz="3200" dirty="0" err="1"/>
              <a:t>Jes</a:t>
            </a:r>
            <a:r>
              <a:rPr lang="sv-SE" sz="3200" dirty="0"/>
              <a:t> 11:8-9)</a:t>
            </a:r>
          </a:p>
        </p:txBody>
      </p:sp>
      <p:cxnSp>
        <p:nvCxnSpPr>
          <p:cNvPr id="23" name="Straight Connector 22">
            <a:extLst>
              <a:ext uri="{FF2B5EF4-FFF2-40B4-BE49-F238E27FC236}">
                <a16:creationId xmlns:a16="http://schemas.microsoft.com/office/drawing/2014/main" id="{EAC34415-4024-4D3D-AF2E-F4C13C35826D}"/>
              </a:ext>
            </a:extLst>
          </p:cNvPr>
          <p:cNvCxnSpPr>
            <a:cxnSpLocks/>
          </p:cNvCxnSpPr>
          <p:nvPr/>
        </p:nvCxnSpPr>
        <p:spPr>
          <a:xfrm>
            <a:off x="491792" y="178862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C395B3-F87A-4326-BE2F-3D63EBD8FFC6}"/>
              </a:ext>
            </a:extLst>
          </p:cNvPr>
          <p:cNvCxnSpPr/>
          <p:nvPr/>
        </p:nvCxnSpPr>
        <p:spPr>
          <a:xfrm>
            <a:off x="2239909"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0CC6306-90AC-40E6-98CB-32E94EC88E6D}"/>
              </a:ext>
            </a:extLst>
          </p:cNvPr>
          <p:cNvSpPr txBox="1"/>
          <p:nvPr/>
        </p:nvSpPr>
        <p:spPr>
          <a:xfrm>
            <a:off x="1766061" y="1093924"/>
            <a:ext cx="947696" cy="523220"/>
          </a:xfrm>
          <a:prstGeom prst="rect">
            <a:avLst/>
          </a:prstGeom>
          <a:noFill/>
        </p:spPr>
        <p:txBody>
          <a:bodyPr wrap="none" rtlCol="0">
            <a:spAutoFit/>
          </a:bodyPr>
          <a:lstStyle/>
          <a:p>
            <a:pPr algn="ctr"/>
            <a:r>
              <a:rPr lang="sv-SE" sz="2800"/>
              <a:t>Jesus</a:t>
            </a:r>
          </a:p>
        </p:txBody>
      </p:sp>
      <p:cxnSp>
        <p:nvCxnSpPr>
          <p:cNvPr id="26" name="Straight Connector 25">
            <a:extLst>
              <a:ext uri="{FF2B5EF4-FFF2-40B4-BE49-F238E27FC236}">
                <a16:creationId xmlns:a16="http://schemas.microsoft.com/office/drawing/2014/main" id="{7639C821-DDBB-4D05-BC3F-8F89C7D6621B}"/>
              </a:ext>
            </a:extLst>
          </p:cNvPr>
          <p:cNvCxnSpPr/>
          <p:nvPr/>
        </p:nvCxnSpPr>
        <p:spPr>
          <a:xfrm>
            <a:off x="5750893" y="153313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D319F2-C9E9-4F49-8350-E19DCD0160D1}"/>
              </a:ext>
            </a:extLst>
          </p:cNvPr>
          <p:cNvSpPr txBox="1"/>
          <p:nvPr/>
        </p:nvSpPr>
        <p:spPr>
          <a:xfrm>
            <a:off x="5353187" y="1059220"/>
            <a:ext cx="795411" cy="523220"/>
          </a:xfrm>
          <a:prstGeom prst="rect">
            <a:avLst/>
          </a:prstGeom>
          <a:noFill/>
        </p:spPr>
        <p:txBody>
          <a:bodyPr wrap="none" rtlCol="0">
            <a:spAutoFit/>
          </a:bodyPr>
          <a:lstStyle/>
          <a:p>
            <a:pPr algn="ctr"/>
            <a:r>
              <a:rPr lang="sv-SE" sz="2800"/>
              <a:t>idag</a:t>
            </a:r>
          </a:p>
        </p:txBody>
      </p:sp>
      <p:cxnSp>
        <p:nvCxnSpPr>
          <p:cNvPr id="28" name="Straight Connector 27">
            <a:extLst>
              <a:ext uri="{FF2B5EF4-FFF2-40B4-BE49-F238E27FC236}">
                <a16:creationId xmlns:a16="http://schemas.microsoft.com/office/drawing/2014/main" id="{ED77C5AE-5473-47CB-8AE1-0FEBAA92C81C}"/>
              </a:ext>
            </a:extLst>
          </p:cNvPr>
          <p:cNvCxnSpPr/>
          <p:nvPr/>
        </p:nvCxnSpPr>
        <p:spPr>
          <a:xfrm>
            <a:off x="7491953"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688B93-0B5F-43EE-8186-126B9E8C0506}"/>
              </a:ext>
            </a:extLst>
          </p:cNvPr>
          <p:cNvSpPr txBox="1"/>
          <p:nvPr/>
        </p:nvSpPr>
        <p:spPr>
          <a:xfrm>
            <a:off x="6641947" y="676709"/>
            <a:ext cx="1758357" cy="954107"/>
          </a:xfrm>
          <a:prstGeom prst="rect">
            <a:avLst/>
          </a:prstGeom>
          <a:noFill/>
        </p:spPr>
        <p:txBody>
          <a:bodyPr wrap="square" rtlCol="0">
            <a:spAutoFit/>
          </a:bodyPr>
          <a:lstStyle/>
          <a:p>
            <a:pPr algn="ctr"/>
            <a:r>
              <a:rPr lang="sv-SE" sz="2800"/>
              <a:t>Jesu återkomst</a:t>
            </a:r>
          </a:p>
        </p:txBody>
      </p:sp>
      <p:sp>
        <p:nvSpPr>
          <p:cNvPr id="30" name="TextBox 29">
            <a:extLst>
              <a:ext uri="{FF2B5EF4-FFF2-40B4-BE49-F238E27FC236}">
                <a16:creationId xmlns:a16="http://schemas.microsoft.com/office/drawing/2014/main" id="{44991F7F-8645-4DBB-8547-2C25F4D157F0}"/>
              </a:ext>
            </a:extLst>
          </p:cNvPr>
          <p:cNvSpPr txBox="1"/>
          <p:nvPr/>
        </p:nvSpPr>
        <p:spPr>
          <a:xfrm>
            <a:off x="8816561" y="1186502"/>
            <a:ext cx="2761141" cy="523220"/>
          </a:xfrm>
          <a:prstGeom prst="rect">
            <a:avLst/>
          </a:prstGeom>
          <a:noFill/>
        </p:spPr>
        <p:txBody>
          <a:bodyPr wrap="none" rtlCol="0">
            <a:spAutoFit/>
          </a:bodyPr>
          <a:lstStyle/>
          <a:p>
            <a:pPr algn="ctr"/>
            <a:r>
              <a:rPr lang="sv-SE" sz="2800"/>
              <a:t>himlen/evigheten</a:t>
            </a:r>
          </a:p>
        </p:txBody>
      </p:sp>
      <p:sp>
        <p:nvSpPr>
          <p:cNvPr id="32" name="Rectangle 31">
            <a:extLst>
              <a:ext uri="{FF2B5EF4-FFF2-40B4-BE49-F238E27FC236}">
                <a16:creationId xmlns:a16="http://schemas.microsoft.com/office/drawing/2014/main" id="{BBFE72EF-22BE-42AD-AF4E-B0B01B11C763}"/>
              </a:ext>
            </a:extLst>
          </p:cNvPr>
          <p:cNvSpPr/>
          <p:nvPr/>
        </p:nvSpPr>
        <p:spPr>
          <a:xfrm>
            <a:off x="5468805" y="215553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282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629CB-6010-4866-89EE-7F5A74CDA04A}"/>
              </a:ext>
            </a:extLst>
          </p:cNvPr>
          <p:cNvSpPr>
            <a:spLocks noGrp="1"/>
          </p:cNvSpPr>
          <p:nvPr>
            <p:ph idx="1"/>
          </p:nvPr>
        </p:nvSpPr>
        <p:spPr>
          <a:xfrm>
            <a:off x="838200" y="3293721"/>
            <a:ext cx="10515600" cy="3088416"/>
          </a:xfrm>
        </p:spPr>
        <p:txBody>
          <a:bodyPr>
            <a:normAutofit/>
          </a:bodyPr>
          <a:lstStyle/>
          <a:p>
            <a:pPr marL="0" indent="0">
              <a:buNone/>
            </a:pPr>
            <a:r>
              <a:rPr lang="sv-SE" sz="3600" dirty="0"/>
              <a:t>Vad säger Jesus om den yttersta tiden? </a:t>
            </a:r>
          </a:p>
          <a:p>
            <a:pPr marL="0" indent="0">
              <a:buNone/>
            </a:pPr>
            <a:r>
              <a:rPr lang="sv-SE" sz="3600" dirty="0"/>
              <a:t>(Mat 24:37-39)</a:t>
            </a:r>
          </a:p>
          <a:p>
            <a:pPr marL="0" indent="0">
              <a:buNone/>
            </a:pPr>
            <a:endParaRPr lang="sv-SE" sz="3600" dirty="0"/>
          </a:p>
          <a:p>
            <a:pPr marL="0" indent="0">
              <a:buNone/>
            </a:pPr>
            <a:r>
              <a:rPr lang="sv-SE" sz="3600" dirty="0"/>
              <a:t>Vad står det mer i NT? </a:t>
            </a:r>
          </a:p>
          <a:p>
            <a:pPr marL="0" indent="0">
              <a:buNone/>
            </a:pPr>
            <a:r>
              <a:rPr lang="sv-SE" sz="3600" dirty="0"/>
              <a:t>(1 Tes 5:1-11)</a:t>
            </a:r>
          </a:p>
        </p:txBody>
      </p:sp>
      <p:cxnSp>
        <p:nvCxnSpPr>
          <p:cNvPr id="14" name="Straight Connector 13">
            <a:extLst>
              <a:ext uri="{FF2B5EF4-FFF2-40B4-BE49-F238E27FC236}">
                <a16:creationId xmlns:a16="http://schemas.microsoft.com/office/drawing/2014/main" id="{C717DCA3-C6DE-4774-AE79-E4A6289331B4}"/>
              </a:ext>
            </a:extLst>
          </p:cNvPr>
          <p:cNvCxnSpPr>
            <a:cxnSpLocks/>
          </p:cNvCxnSpPr>
          <p:nvPr/>
        </p:nvCxnSpPr>
        <p:spPr>
          <a:xfrm>
            <a:off x="491792" y="178862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B4563E-ADBA-4A60-8E70-37F788273F43}"/>
              </a:ext>
            </a:extLst>
          </p:cNvPr>
          <p:cNvCxnSpPr/>
          <p:nvPr/>
        </p:nvCxnSpPr>
        <p:spPr>
          <a:xfrm>
            <a:off x="2239909"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C056D4-EB45-40A1-BD41-C850C3F31ED1}"/>
              </a:ext>
            </a:extLst>
          </p:cNvPr>
          <p:cNvSpPr txBox="1"/>
          <p:nvPr/>
        </p:nvSpPr>
        <p:spPr>
          <a:xfrm>
            <a:off x="1766061" y="1093924"/>
            <a:ext cx="947696" cy="523220"/>
          </a:xfrm>
          <a:prstGeom prst="rect">
            <a:avLst/>
          </a:prstGeom>
          <a:noFill/>
        </p:spPr>
        <p:txBody>
          <a:bodyPr wrap="none" rtlCol="0">
            <a:spAutoFit/>
          </a:bodyPr>
          <a:lstStyle/>
          <a:p>
            <a:pPr algn="ctr"/>
            <a:r>
              <a:rPr lang="sv-SE" sz="2800"/>
              <a:t>Jesus</a:t>
            </a:r>
          </a:p>
        </p:txBody>
      </p:sp>
      <p:cxnSp>
        <p:nvCxnSpPr>
          <p:cNvPr id="17" name="Straight Connector 16">
            <a:extLst>
              <a:ext uri="{FF2B5EF4-FFF2-40B4-BE49-F238E27FC236}">
                <a16:creationId xmlns:a16="http://schemas.microsoft.com/office/drawing/2014/main" id="{64237CCF-0056-43AB-A758-CF16A3524D10}"/>
              </a:ext>
            </a:extLst>
          </p:cNvPr>
          <p:cNvCxnSpPr/>
          <p:nvPr/>
        </p:nvCxnSpPr>
        <p:spPr>
          <a:xfrm>
            <a:off x="5750893" y="153313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5A7E4B-1D73-4FCE-916B-760C12C588B1}"/>
              </a:ext>
            </a:extLst>
          </p:cNvPr>
          <p:cNvSpPr txBox="1"/>
          <p:nvPr/>
        </p:nvSpPr>
        <p:spPr>
          <a:xfrm>
            <a:off x="5353187" y="1059220"/>
            <a:ext cx="795411" cy="523220"/>
          </a:xfrm>
          <a:prstGeom prst="rect">
            <a:avLst/>
          </a:prstGeom>
          <a:noFill/>
        </p:spPr>
        <p:txBody>
          <a:bodyPr wrap="none" rtlCol="0">
            <a:spAutoFit/>
          </a:bodyPr>
          <a:lstStyle/>
          <a:p>
            <a:pPr algn="ctr"/>
            <a:r>
              <a:rPr lang="sv-SE" sz="2800"/>
              <a:t>idag</a:t>
            </a:r>
          </a:p>
        </p:txBody>
      </p:sp>
      <p:cxnSp>
        <p:nvCxnSpPr>
          <p:cNvPr id="19" name="Straight Connector 18">
            <a:extLst>
              <a:ext uri="{FF2B5EF4-FFF2-40B4-BE49-F238E27FC236}">
                <a16:creationId xmlns:a16="http://schemas.microsoft.com/office/drawing/2014/main" id="{84C19C3F-F73B-4427-B274-400341A91134}"/>
              </a:ext>
            </a:extLst>
          </p:cNvPr>
          <p:cNvCxnSpPr/>
          <p:nvPr/>
        </p:nvCxnSpPr>
        <p:spPr>
          <a:xfrm>
            <a:off x="7491953"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1826F9-E032-41DE-8325-E2D662407531}"/>
              </a:ext>
            </a:extLst>
          </p:cNvPr>
          <p:cNvSpPr txBox="1"/>
          <p:nvPr/>
        </p:nvSpPr>
        <p:spPr>
          <a:xfrm>
            <a:off x="6641947" y="676709"/>
            <a:ext cx="1758357" cy="954107"/>
          </a:xfrm>
          <a:prstGeom prst="rect">
            <a:avLst/>
          </a:prstGeom>
          <a:noFill/>
        </p:spPr>
        <p:txBody>
          <a:bodyPr wrap="square" rtlCol="0">
            <a:spAutoFit/>
          </a:bodyPr>
          <a:lstStyle/>
          <a:p>
            <a:pPr algn="ctr"/>
            <a:r>
              <a:rPr lang="sv-SE" sz="2800"/>
              <a:t>Jesu återkomst</a:t>
            </a:r>
          </a:p>
        </p:txBody>
      </p:sp>
      <p:sp>
        <p:nvSpPr>
          <p:cNvPr id="21" name="TextBox 20">
            <a:extLst>
              <a:ext uri="{FF2B5EF4-FFF2-40B4-BE49-F238E27FC236}">
                <a16:creationId xmlns:a16="http://schemas.microsoft.com/office/drawing/2014/main" id="{AA75A88B-2279-4EBC-9122-B5CA0BFDA9E1}"/>
              </a:ext>
            </a:extLst>
          </p:cNvPr>
          <p:cNvSpPr txBox="1"/>
          <p:nvPr/>
        </p:nvSpPr>
        <p:spPr>
          <a:xfrm>
            <a:off x="8816561" y="1186502"/>
            <a:ext cx="2761141" cy="523220"/>
          </a:xfrm>
          <a:prstGeom prst="rect">
            <a:avLst/>
          </a:prstGeom>
          <a:noFill/>
        </p:spPr>
        <p:txBody>
          <a:bodyPr wrap="none" rtlCol="0">
            <a:spAutoFit/>
          </a:bodyPr>
          <a:lstStyle/>
          <a:p>
            <a:pPr algn="ctr"/>
            <a:r>
              <a:rPr lang="sv-SE" sz="2800"/>
              <a:t>himlen/evigheten</a:t>
            </a:r>
          </a:p>
        </p:txBody>
      </p:sp>
      <p:sp>
        <p:nvSpPr>
          <p:cNvPr id="22" name="Rectangle 21">
            <a:extLst>
              <a:ext uri="{FF2B5EF4-FFF2-40B4-BE49-F238E27FC236}">
                <a16:creationId xmlns:a16="http://schemas.microsoft.com/office/drawing/2014/main" id="{1913821E-4770-4E7D-8EDF-AA5B5125F68F}"/>
              </a:ext>
            </a:extLst>
          </p:cNvPr>
          <p:cNvSpPr/>
          <p:nvPr/>
        </p:nvSpPr>
        <p:spPr>
          <a:xfrm>
            <a:off x="5468805" y="215553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13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elay 5">
            <a:extLst>
              <a:ext uri="{FF2B5EF4-FFF2-40B4-BE49-F238E27FC236}">
                <a16:creationId xmlns:a16="http://schemas.microsoft.com/office/drawing/2014/main" id="{F7ABC5C8-87C9-4869-B8B4-B474348A54C1}"/>
              </a:ext>
            </a:extLst>
          </p:cNvPr>
          <p:cNvSpPr/>
          <p:nvPr/>
        </p:nvSpPr>
        <p:spPr>
          <a:xfrm flipH="1">
            <a:off x="6455953" y="2475112"/>
            <a:ext cx="986790" cy="124587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400"/>
          </a:p>
        </p:txBody>
      </p:sp>
      <p:sp>
        <p:nvSpPr>
          <p:cNvPr id="4" name="Rectangle 3">
            <a:extLst>
              <a:ext uri="{FF2B5EF4-FFF2-40B4-BE49-F238E27FC236}">
                <a16:creationId xmlns:a16="http://schemas.microsoft.com/office/drawing/2014/main" id="{317AFE5D-CBB9-4183-B7C3-626D172E5B72}"/>
              </a:ext>
            </a:extLst>
          </p:cNvPr>
          <p:cNvSpPr/>
          <p:nvPr/>
        </p:nvSpPr>
        <p:spPr>
          <a:xfrm>
            <a:off x="2064928" y="1920757"/>
            <a:ext cx="3463290" cy="2354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t>Daniel</a:t>
            </a:r>
          </a:p>
        </p:txBody>
      </p:sp>
      <p:sp>
        <p:nvSpPr>
          <p:cNvPr id="5" name="Rectangle 4">
            <a:extLst>
              <a:ext uri="{FF2B5EF4-FFF2-40B4-BE49-F238E27FC236}">
                <a16:creationId xmlns:a16="http://schemas.microsoft.com/office/drawing/2014/main" id="{79568A35-ECF4-4781-B064-7FE7E7D5A149}"/>
              </a:ext>
            </a:extLst>
          </p:cNvPr>
          <p:cNvSpPr/>
          <p:nvPr/>
        </p:nvSpPr>
        <p:spPr>
          <a:xfrm>
            <a:off x="6949348" y="1920757"/>
            <a:ext cx="3463290" cy="2354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t>Uppenbarelse </a:t>
            </a:r>
          </a:p>
          <a:p>
            <a:pPr algn="ctr"/>
            <a:r>
              <a:rPr lang="sv-SE" sz="4400" dirty="0"/>
              <a:t>boken</a:t>
            </a:r>
          </a:p>
        </p:txBody>
      </p:sp>
      <p:sp>
        <p:nvSpPr>
          <p:cNvPr id="7" name="Flowchart: Delay 6">
            <a:extLst>
              <a:ext uri="{FF2B5EF4-FFF2-40B4-BE49-F238E27FC236}">
                <a16:creationId xmlns:a16="http://schemas.microsoft.com/office/drawing/2014/main" id="{9EBBC0D8-5397-41FF-A31C-DFA15E0B79BA}"/>
              </a:ext>
            </a:extLst>
          </p:cNvPr>
          <p:cNvSpPr/>
          <p:nvPr/>
        </p:nvSpPr>
        <p:spPr>
          <a:xfrm flipH="1">
            <a:off x="5034823" y="2475112"/>
            <a:ext cx="986790" cy="12458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400"/>
          </a:p>
        </p:txBody>
      </p:sp>
    </p:spTree>
    <p:extLst>
      <p:ext uri="{BB962C8B-B14F-4D97-AF65-F5344CB8AC3E}">
        <p14:creationId xmlns:p14="http://schemas.microsoft.com/office/powerpoint/2010/main" val="278676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A1AB74-DE1F-4F4A-9A52-EA81993D738A}"/>
              </a:ext>
            </a:extLst>
          </p:cNvPr>
          <p:cNvSpPr txBox="1"/>
          <p:nvPr/>
        </p:nvSpPr>
        <p:spPr>
          <a:xfrm>
            <a:off x="11798811" y="5063085"/>
            <a:ext cx="400110" cy="1794915"/>
          </a:xfrm>
          <a:prstGeom prst="rect">
            <a:avLst/>
          </a:prstGeom>
          <a:noFill/>
        </p:spPr>
        <p:txBody>
          <a:bodyPr vert="vert270" wrap="none" rtlCol="0">
            <a:spAutoFit/>
          </a:bodyPr>
          <a:lstStyle/>
          <a:p>
            <a:r>
              <a:rPr lang="sv-SE" sz="1400" dirty="0">
                <a:solidFill>
                  <a:schemeClr val="bg1"/>
                </a:solidFill>
              </a:rPr>
              <a:t>http://churchmaps.info</a:t>
            </a:r>
          </a:p>
        </p:txBody>
      </p:sp>
      <p:sp>
        <p:nvSpPr>
          <p:cNvPr id="11" name="Content Placeholder 2">
            <a:extLst>
              <a:ext uri="{FF2B5EF4-FFF2-40B4-BE49-F238E27FC236}">
                <a16:creationId xmlns:a16="http://schemas.microsoft.com/office/drawing/2014/main" id="{238F957F-F39C-4843-B0C2-98BBB315B7A3}"/>
              </a:ext>
            </a:extLst>
          </p:cNvPr>
          <p:cNvSpPr txBox="1">
            <a:spLocks/>
          </p:cNvSpPr>
          <p:nvPr/>
        </p:nvSpPr>
        <p:spPr>
          <a:xfrm>
            <a:off x="292100" y="698500"/>
            <a:ext cx="5206999" cy="519562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723900" algn="r"/>
              </a:tabLst>
            </a:pPr>
            <a:r>
              <a:rPr lang="sv-SE" dirty="0"/>
              <a:t>	f.Kr.</a:t>
            </a:r>
          </a:p>
          <a:p>
            <a:pPr marL="0" indent="0">
              <a:buFont typeface="Arial" panose="020B0604020202020204" pitchFamily="34" charset="0"/>
              <a:buNone/>
              <a:tabLst>
                <a:tab pos="723900" algn="r"/>
              </a:tabLst>
            </a:pPr>
            <a:r>
              <a:rPr lang="sv-SE" dirty="0"/>
              <a:t>2250		Abraham, Isak, Jakob</a:t>
            </a:r>
          </a:p>
          <a:p>
            <a:pPr marL="0" indent="0">
              <a:buFont typeface="Arial" panose="020B0604020202020204" pitchFamily="34" charset="0"/>
              <a:buNone/>
              <a:tabLst>
                <a:tab pos="723900" algn="r"/>
              </a:tabLst>
            </a:pPr>
            <a:r>
              <a:rPr lang="sv-SE" dirty="0"/>
              <a:t>1850		Israel i Egypten</a:t>
            </a:r>
          </a:p>
          <a:p>
            <a:pPr marL="0" indent="0">
              <a:buFont typeface="Arial" panose="020B0604020202020204" pitchFamily="34" charset="0"/>
              <a:buNone/>
              <a:tabLst>
                <a:tab pos="723900" algn="r"/>
              </a:tabLst>
            </a:pPr>
            <a:r>
              <a:rPr lang="sv-SE" dirty="0"/>
              <a:t>1450		Ökenvandringen</a:t>
            </a:r>
          </a:p>
          <a:p>
            <a:pPr marL="0" indent="0">
              <a:buFont typeface="Arial" panose="020B0604020202020204" pitchFamily="34" charset="0"/>
              <a:buNone/>
              <a:tabLst>
                <a:tab pos="723900" algn="r"/>
              </a:tabLst>
            </a:pPr>
            <a:r>
              <a:rPr lang="sv-SE" dirty="0"/>
              <a:t>1410		Domartiden</a:t>
            </a:r>
          </a:p>
          <a:p>
            <a:pPr marL="0" indent="0">
              <a:buFont typeface="Arial" panose="020B0604020202020204" pitchFamily="34" charset="0"/>
              <a:buNone/>
              <a:tabLst>
                <a:tab pos="723900" algn="r"/>
              </a:tabLst>
            </a:pPr>
            <a:r>
              <a:rPr lang="sv-SE" dirty="0"/>
              <a:t>1050		Israels första kungar</a:t>
            </a:r>
          </a:p>
          <a:p>
            <a:pPr marL="0" indent="0">
              <a:buFont typeface="Arial" panose="020B0604020202020204" pitchFamily="34" charset="0"/>
              <a:buNone/>
              <a:tabLst>
                <a:tab pos="723900" algn="r"/>
              </a:tabLst>
            </a:pPr>
            <a:r>
              <a:rPr lang="sv-SE" dirty="0"/>
              <a:t>	930		Nordriket / </a:t>
            </a:r>
            <a:r>
              <a:rPr lang="sv-SE" dirty="0" err="1"/>
              <a:t>Sydriket</a:t>
            </a:r>
            <a:endParaRPr lang="sv-SE" dirty="0"/>
          </a:p>
          <a:p>
            <a:pPr marL="0" indent="0">
              <a:buFont typeface="Arial" panose="020B0604020202020204" pitchFamily="34" charset="0"/>
              <a:buNone/>
              <a:tabLst>
                <a:tab pos="723900" algn="r"/>
              </a:tabLst>
            </a:pPr>
            <a:r>
              <a:rPr lang="sv-SE" dirty="0"/>
              <a:t>	600		Landsförvisningen</a:t>
            </a:r>
          </a:p>
          <a:p>
            <a:pPr marL="0" indent="0">
              <a:buFont typeface="Arial" panose="020B0604020202020204" pitchFamily="34" charset="0"/>
              <a:buNone/>
              <a:tabLst>
                <a:tab pos="723900" algn="r"/>
              </a:tabLst>
            </a:pPr>
            <a:r>
              <a:rPr lang="sv-SE" dirty="0"/>
              <a:t>	530		Återkomsten</a:t>
            </a:r>
          </a:p>
          <a:p>
            <a:pPr marL="0" indent="0">
              <a:buFont typeface="Arial" panose="020B0604020202020204" pitchFamily="34" charset="0"/>
              <a:buNone/>
              <a:tabLst>
                <a:tab pos="723900" algn="r"/>
              </a:tabLst>
            </a:pPr>
            <a:r>
              <a:rPr lang="sv-SE" dirty="0"/>
              <a:t>	0 		Jesus</a:t>
            </a:r>
          </a:p>
        </p:txBody>
      </p:sp>
      <p:sp>
        <p:nvSpPr>
          <p:cNvPr id="12" name="Arrow: Down 11">
            <a:extLst>
              <a:ext uri="{FF2B5EF4-FFF2-40B4-BE49-F238E27FC236}">
                <a16:creationId xmlns:a16="http://schemas.microsoft.com/office/drawing/2014/main" id="{3D3A75A7-38FB-4D01-88AA-BE72257032F8}"/>
              </a:ext>
            </a:extLst>
          </p:cNvPr>
          <p:cNvSpPr/>
          <p:nvPr/>
        </p:nvSpPr>
        <p:spPr>
          <a:xfrm>
            <a:off x="1491735" y="963877"/>
            <a:ext cx="412566" cy="4930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Oval 13">
            <a:extLst>
              <a:ext uri="{FF2B5EF4-FFF2-40B4-BE49-F238E27FC236}">
                <a16:creationId xmlns:a16="http://schemas.microsoft.com/office/drawing/2014/main" id="{F8AC25F7-60F7-4FD7-B085-2E73B81823D6}"/>
              </a:ext>
            </a:extLst>
          </p:cNvPr>
          <p:cNvSpPr/>
          <p:nvPr/>
        </p:nvSpPr>
        <p:spPr>
          <a:xfrm>
            <a:off x="1488503" y="4380006"/>
            <a:ext cx="412566" cy="355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Picture 1">
            <a:extLst>
              <a:ext uri="{FF2B5EF4-FFF2-40B4-BE49-F238E27FC236}">
                <a16:creationId xmlns:a16="http://schemas.microsoft.com/office/drawing/2014/main" id="{CDBB4C01-F5C4-4DFC-AC54-3CFC31E7D74B}"/>
              </a:ext>
            </a:extLst>
          </p:cNvPr>
          <p:cNvPicPr>
            <a:picLocks noChangeAspect="1"/>
          </p:cNvPicPr>
          <p:nvPr/>
        </p:nvPicPr>
        <p:blipFill>
          <a:blip r:embed="rId3"/>
          <a:stretch>
            <a:fillRect/>
          </a:stretch>
        </p:blipFill>
        <p:spPr>
          <a:xfrm>
            <a:off x="5345045" y="1061862"/>
            <a:ext cx="6824653" cy="5097638"/>
          </a:xfrm>
          <a:prstGeom prst="rect">
            <a:avLst/>
          </a:prstGeom>
        </p:spPr>
      </p:pic>
      <p:sp>
        <p:nvSpPr>
          <p:cNvPr id="7" name="TextBox 6">
            <a:extLst>
              <a:ext uri="{FF2B5EF4-FFF2-40B4-BE49-F238E27FC236}">
                <a16:creationId xmlns:a16="http://schemas.microsoft.com/office/drawing/2014/main" id="{58986278-96DD-4AE0-8F7E-0FB352CA63C7}"/>
              </a:ext>
            </a:extLst>
          </p:cNvPr>
          <p:cNvSpPr txBox="1"/>
          <p:nvPr/>
        </p:nvSpPr>
        <p:spPr>
          <a:xfrm>
            <a:off x="9088016" y="6581001"/>
            <a:ext cx="3103984"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The Bible Atlas, Access Foundation</a:t>
            </a:r>
          </a:p>
        </p:txBody>
      </p:sp>
    </p:spTree>
    <p:extLst>
      <p:ext uri="{BB962C8B-B14F-4D97-AF65-F5344CB8AC3E}">
        <p14:creationId xmlns:p14="http://schemas.microsoft.com/office/powerpoint/2010/main" val="11137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3521-4203-4DD9-9120-3FEDD791BE95}"/>
              </a:ext>
            </a:extLst>
          </p:cNvPr>
          <p:cNvSpPr>
            <a:spLocks noGrp="1"/>
          </p:cNvSpPr>
          <p:nvPr>
            <p:ph type="title"/>
          </p:nvPr>
        </p:nvSpPr>
        <p:spPr>
          <a:xfrm>
            <a:off x="211873" y="481806"/>
            <a:ext cx="3055713" cy="5829784"/>
          </a:xfrm>
        </p:spPr>
        <p:txBody>
          <a:bodyPr>
            <a:normAutofit/>
          </a:bodyPr>
          <a:lstStyle/>
          <a:p>
            <a:r>
              <a:rPr lang="sv-SE"/>
              <a:t>Babylonien 626-539 f.Kr. </a:t>
            </a:r>
            <a:br>
              <a:rPr lang="sv-SE"/>
            </a:br>
            <a:br>
              <a:rPr lang="sv-SE"/>
            </a:br>
            <a:r>
              <a:rPr lang="sv-SE" sz="3600"/>
              <a:t>Världen under större delen av Daniels liv</a:t>
            </a:r>
            <a:endParaRPr lang="sv-SE"/>
          </a:p>
        </p:txBody>
      </p:sp>
      <p:pic>
        <p:nvPicPr>
          <p:cNvPr id="4" name="Picture 3">
            <a:extLst>
              <a:ext uri="{FF2B5EF4-FFF2-40B4-BE49-F238E27FC236}">
                <a16:creationId xmlns:a16="http://schemas.microsoft.com/office/drawing/2014/main" id="{60ECB13E-3296-48CF-AA9B-41023137F3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55795" y="34814"/>
            <a:ext cx="9036205" cy="6701883"/>
          </a:xfrm>
          <a:prstGeom prst="rect">
            <a:avLst/>
          </a:prstGeom>
          <a:noFill/>
          <a:ln>
            <a:noFill/>
          </a:ln>
        </p:spPr>
      </p:pic>
      <p:sp>
        <p:nvSpPr>
          <p:cNvPr id="5" name="TextBox 4">
            <a:extLst>
              <a:ext uri="{FF2B5EF4-FFF2-40B4-BE49-F238E27FC236}">
                <a16:creationId xmlns:a16="http://schemas.microsoft.com/office/drawing/2014/main" id="{01DC0282-CE8B-4100-8C21-81BD8396C796}"/>
              </a:ext>
            </a:extLst>
          </p:cNvPr>
          <p:cNvSpPr txBox="1"/>
          <p:nvPr/>
        </p:nvSpPr>
        <p:spPr>
          <a:xfrm>
            <a:off x="9181322" y="6492875"/>
            <a:ext cx="3010678"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The Bible Atlas, Access Foundation</a:t>
            </a:r>
          </a:p>
        </p:txBody>
      </p:sp>
    </p:spTree>
    <p:extLst>
      <p:ext uri="{BB962C8B-B14F-4D97-AF65-F5344CB8AC3E}">
        <p14:creationId xmlns:p14="http://schemas.microsoft.com/office/powerpoint/2010/main" val="153285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A17DA-CFA9-4CA1-AE1D-0159842D783F}"/>
              </a:ext>
            </a:extLst>
          </p:cNvPr>
          <p:cNvSpPr/>
          <p:nvPr/>
        </p:nvSpPr>
        <p:spPr>
          <a:xfrm>
            <a:off x="953220" y="422432"/>
            <a:ext cx="2115000"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t>Assyrien</a:t>
            </a:r>
          </a:p>
        </p:txBody>
      </p:sp>
      <p:cxnSp>
        <p:nvCxnSpPr>
          <p:cNvPr id="6" name="Straight Connector 5">
            <a:extLst>
              <a:ext uri="{FF2B5EF4-FFF2-40B4-BE49-F238E27FC236}">
                <a16:creationId xmlns:a16="http://schemas.microsoft.com/office/drawing/2014/main" id="{FA928B49-EEA1-4E06-A826-11FEC1A1F2E9}"/>
              </a:ext>
            </a:extLst>
          </p:cNvPr>
          <p:cNvCxnSpPr>
            <a:cxnSpLocks/>
          </p:cNvCxnSpPr>
          <p:nvPr/>
        </p:nvCxnSpPr>
        <p:spPr>
          <a:xfrm>
            <a:off x="953220" y="3078233"/>
            <a:ext cx="10125000" cy="0"/>
          </a:xfrm>
          <a:prstGeom prst="line">
            <a:avLst/>
          </a:prstGeom>
          <a:ln w="889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EBC890-124B-49B0-AABA-1675CA8F2D44}"/>
              </a:ext>
            </a:extLst>
          </p:cNvPr>
          <p:cNvSpPr txBox="1"/>
          <p:nvPr/>
        </p:nvSpPr>
        <p:spPr>
          <a:xfrm>
            <a:off x="3068220" y="256012"/>
            <a:ext cx="1927835" cy="830997"/>
          </a:xfrm>
          <a:prstGeom prst="rect">
            <a:avLst/>
          </a:prstGeom>
          <a:noFill/>
        </p:spPr>
        <p:txBody>
          <a:bodyPr wrap="none" rtlCol="0">
            <a:spAutoFit/>
          </a:bodyPr>
          <a:lstStyle/>
          <a:p>
            <a:r>
              <a:rPr lang="sv-SE" sz="2400" dirty="0"/>
              <a:t>612 f.Kr.</a:t>
            </a:r>
          </a:p>
          <a:p>
            <a:r>
              <a:rPr lang="sv-SE" sz="2400" dirty="0" err="1"/>
              <a:t>Nineveh</a:t>
            </a:r>
            <a:r>
              <a:rPr lang="sv-SE" sz="2400" dirty="0"/>
              <a:t> faller</a:t>
            </a:r>
          </a:p>
        </p:txBody>
      </p:sp>
      <p:sp>
        <p:nvSpPr>
          <p:cNvPr id="11" name="Arrow: Right 10">
            <a:extLst>
              <a:ext uri="{FF2B5EF4-FFF2-40B4-BE49-F238E27FC236}">
                <a16:creationId xmlns:a16="http://schemas.microsoft.com/office/drawing/2014/main" id="{06122549-377A-4A2C-B30B-1BA7DE2CD7D7}"/>
              </a:ext>
            </a:extLst>
          </p:cNvPr>
          <p:cNvSpPr/>
          <p:nvPr/>
        </p:nvSpPr>
        <p:spPr>
          <a:xfrm flipH="1">
            <a:off x="728220" y="465226"/>
            <a:ext cx="225000" cy="327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a:extLst>
              <a:ext uri="{FF2B5EF4-FFF2-40B4-BE49-F238E27FC236}">
                <a16:creationId xmlns:a16="http://schemas.microsoft.com/office/drawing/2014/main" id="{6FC3F50E-9AA1-4700-B292-D484A7C7D01B}"/>
              </a:ext>
            </a:extLst>
          </p:cNvPr>
          <p:cNvSpPr/>
          <p:nvPr/>
        </p:nvSpPr>
        <p:spPr>
          <a:xfrm>
            <a:off x="2303219" y="1321672"/>
            <a:ext cx="3330787"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Babylonien</a:t>
            </a:r>
          </a:p>
        </p:txBody>
      </p:sp>
      <p:sp>
        <p:nvSpPr>
          <p:cNvPr id="13" name="TextBox 12">
            <a:extLst>
              <a:ext uri="{FF2B5EF4-FFF2-40B4-BE49-F238E27FC236}">
                <a16:creationId xmlns:a16="http://schemas.microsoft.com/office/drawing/2014/main" id="{7008574C-2D72-4D62-A395-70A88E9C864F}"/>
              </a:ext>
            </a:extLst>
          </p:cNvPr>
          <p:cNvSpPr txBox="1"/>
          <p:nvPr/>
        </p:nvSpPr>
        <p:spPr>
          <a:xfrm>
            <a:off x="1189131" y="1332443"/>
            <a:ext cx="1180003" cy="461665"/>
          </a:xfrm>
          <a:prstGeom prst="rect">
            <a:avLst/>
          </a:prstGeom>
          <a:noFill/>
        </p:spPr>
        <p:txBody>
          <a:bodyPr wrap="none" rtlCol="0">
            <a:spAutoFit/>
          </a:bodyPr>
          <a:lstStyle/>
          <a:p>
            <a:r>
              <a:rPr lang="sv-SE" sz="2400" dirty="0"/>
              <a:t>626 f.Kr.</a:t>
            </a:r>
          </a:p>
        </p:txBody>
      </p:sp>
      <p:sp>
        <p:nvSpPr>
          <p:cNvPr id="14" name="TextBox 13">
            <a:extLst>
              <a:ext uri="{FF2B5EF4-FFF2-40B4-BE49-F238E27FC236}">
                <a16:creationId xmlns:a16="http://schemas.microsoft.com/office/drawing/2014/main" id="{6CA64804-91C1-4B08-A873-7630B5B85C1F}"/>
              </a:ext>
            </a:extLst>
          </p:cNvPr>
          <p:cNvSpPr txBox="1"/>
          <p:nvPr/>
        </p:nvSpPr>
        <p:spPr>
          <a:xfrm>
            <a:off x="5619440" y="1125838"/>
            <a:ext cx="1592487" cy="830997"/>
          </a:xfrm>
          <a:prstGeom prst="rect">
            <a:avLst/>
          </a:prstGeom>
          <a:noFill/>
        </p:spPr>
        <p:txBody>
          <a:bodyPr wrap="none" rtlCol="0">
            <a:spAutoFit/>
          </a:bodyPr>
          <a:lstStyle/>
          <a:p>
            <a:r>
              <a:rPr lang="sv-SE" sz="2400" dirty="0"/>
              <a:t>539 f.Kr.</a:t>
            </a:r>
          </a:p>
          <a:p>
            <a:r>
              <a:rPr lang="sv-SE" sz="2400" dirty="0"/>
              <a:t>Babel faller</a:t>
            </a:r>
          </a:p>
        </p:txBody>
      </p:sp>
      <p:sp>
        <p:nvSpPr>
          <p:cNvPr id="15" name="Rectangle 14">
            <a:extLst>
              <a:ext uri="{FF2B5EF4-FFF2-40B4-BE49-F238E27FC236}">
                <a16:creationId xmlns:a16="http://schemas.microsoft.com/office/drawing/2014/main" id="{B6C6F59E-2EB1-41A6-A6C2-6500F280D040}"/>
              </a:ext>
            </a:extLst>
          </p:cNvPr>
          <p:cNvSpPr/>
          <p:nvPr/>
        </p:nvSpPr>
        <p:spPr>
          <a:xfrm>
            <a:off x="5634006" y="2200219"/>
            <a:ext cx="4679214"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Medo-Persien</a:t>
            </a:r>
          </a:p>
        </p:txBody>
      </p:sp>
      <p:sp>
        <p:nvSpPr>
          <p:cNvPr id="16" name="Arrow: Right 15">
            <a:extLst>
              <a:ext uri="{FF2B5EF4-FFF2-40B4-BE49-F238E27FC236}">
                <a16:creationId xmlns:a16="http://schemas.microsoft.com/office/drawing/2014/main" id="{36DA695B-0E62-4ABE-8789-87BA1F001072}"/>
              </a:ext>
            </a:extLst>
          </p:cNvPr>
          <p:cNvSpPr/>
          <p:nvPr/>
        </p:nvSpPr>
        <p:spPr>
          <a:xfrm>
            <a:off x="10313220" y="2246482"/>
            <a:ext cx="225000" cy="327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oup 1">
            <a:extLst>
              <a:ext uri="{FF2B5EF4-FFF2-40B4-BE49-F238E27FC236}">
                <a16:creationId xmlns:a16="http://schemas.microsoft.com/office/drawing/2014/main" id="{03C7A52D-1390-4E25-BE62-F110C275B009}"/>
              </a:ext>
            </a:extLst>
          </p:cNvPr>
          <p:cNvGrpSpPr/>
          <p:nvPr/>
        </p:nvGrpSpPr>
        <p:grpSpPr>
          <a:xfrm>
            <a:off x="2420664" y="2988233"/>
            <a:ext cx="2357899" cy="1618071"/>
            <a:chOff x="2420664" y="2875499"/>
            <a:chExt cx="2357899" cy="1618071"/>
          </a:xfrm>
        </p:grpSpPr>
        <p:cxnSp>
          <p:nvCxnSpPr>
            <p:cNvPr id="17" name="Straight Connector 16">
              <a:extLst>
                <a:ext uri="{FF2B5EF4-FFF2-40B4-BE49-F238E27FC236}">
                  <a16:creationId xmlns:a16="http://schemas.microsoft.com/office/drawing/2014/main" id="{362B4DF4-91F4-4B25-AC94-20F5CB21A731}"/>
                </a:ext>
              </a:extLst>
            </p:cNvPr>
            <p:cNvCxnSpPr/>
            <p:nvPr/>
          </p:nvCxnSpPr>
          <p:spPr>
            <a:xfrm>
              <a:off x="3261541"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BF6F2C-DD05-4712-9F24-DEF7A9788BA8}"/>
                </a:ext>
              </a:extLst>
            </p:cNvPr>
            <p:cNvSpPr txBox="1"/>
            <p:nvPr/>
          </p:nvSpPr>
          <p:spPr>
            <a:xfrm>
              <a:off x="2643129" y="3217905"/>
              <a:ext cx="651140" cy="461665"/>
            </a:xfrm>
            <a:prstGeom prst="rect">
              <a:avLst/>
            </a:prstGeom>
            <a:noFill/>
          </p:spPr>
          <p:txBody>
            <a:bodyPr wrap="none" rtlCol="0">
              <a:spAutoFit/>
            </a:bodyPr>
            <a:lstStyle/>
            <a:p>
              <a:r>
                <a:rPr lang="sv-SE" sz="2400" dirty="0">
                  <a:highlight>
                    <a:srgbClr val="FFFF00"/>
                  </a:highlight>
                </a:rPr>
                <a:t>605</a:t>
              </a:r>
            </a:p>
          </p:txBody>
        </p:sp>
        <p:cxnSp>
          <p:nvCxnSpPr>
            <p:cNvPr id="19" name="Straight Connector 18">
              <a:extLst>
                <a:ext uri="{FF2B5EF4-FFF2-40B4-BE49-F238E27FC236}">
                  <a16:creationId xmlns:a16="http://schemas.microsoft.com/office/drawing/2014/main" id="{2908E53F-269A-45AD-AA58-9CB663D7A658}"/>
                </a:ext>
              </a:extLst>
            </p:cNvPr>
            <p:cNvCxnSpPr/>
            <p:nvPr/>
          </p:nvCxnSpPr>
          <p:spPr>
            <a:xfrm>
              <a:off x="3518220"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55598-A861-41B2-BBA5-446EBFE14500}"/>
                </a:ext>
              </a:extLst>
            </p:cNvPr>
            <p:cNvSpPr txBox="1"/>
            <p:nvPr/>
          </p:nvSpPr>
          <p:spPr>
            <a:xfrm>
              <a:off x="3228240" y="3217905"/>
              <a:ext cx="651140" cy="461665"/>
            </a:xfrm>
            <a:prstGeom prst="rect">
              <a:avLst/>
            </a:prstGeom>
            <a:noFill/>
          </p:spPr>
          <p:txBody>
            <a:bodyPr wrap="none" rtlCol="0">
              <a:spAutoFit/>
            </a:bodyPr>
            <a:lstStyle/>
            <a:p>
              <a:r>
                <a:rPr lang="sv-SE" sz="2400" dirty="0">
                  <a:highlight>
                    <a:srgbClr val="FFFF00"/>
                  </a:highlight>
                </a:rPr>
                <a:t>597</a:t>
              </a:r>
            </a:p>
          </p:txBody>
        </p:sp>
        <p:cxnSp>
          <p:nvCxnSpPr>
            <p:cNvPr id="21" name="Straight Connector 20">
              <a:extLst>
                <a:ext uri="{FF2B5EF4-FFF2-40B4-BE49-F238E27FC236}">
                  <a16:creationId xmlns:a16="http://schemas.microsoft.com/office/drawing/2014/main" id="{6AA1FAA1-DB16-4D82-B13A-E1BD0477B1EA}"/>
                </a:ext>
              </a:extLst>
            </p:cNvPr>
            <p:cNvCxnSpPr/>
            <p:nvPr/>
          </p:nvCxnSpPr>
          <p:spPr>
            <a:xfrm>
              <a:off x="3888156"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50C5DE0-1EC7-4C12-BA9A-28F91CE0AB06}"/>
                </a:ext>
              </a:extLst>
            </p:cNvPr>
            <p:cNvSpPr txBox="1"/>
            <p:nvPr/>
          </p:nvSpPr>
          <p:spPr>
            <a:xfrm>
              <a:off x="3838574" y="3217905"/>
              <a:ext cx="651140" cy="461665"/>
            </a:xfrm>
            <a:prstGeom prst="rect">
              <a:avLst/>
            </a:prstGeom>
            <a:noFill/>
          </p:spPr>
          <p:txBody>
            <a:bodyPr wrap="none" rtlCol="0">
              <a:spAutoFit/>
            </a:bodyPr>
            <a:lstStyle/>
            <a:p>
              <a:r>
                <a:rPr lang="sv-SE" sz="2400" dirty="0">
                  <a:highlight>
                    <a:srgbClr val="FFFF00"/>
                  </a:highlight>
                </a:rPr>
                <a:t>586</a:t>
              </a:r>
            </a:p>
          </p:txBody>
        </p:sp>
        <p:sp>
          <p:nvSpPr>
            <p:cNvPr id="23" name="Right Brace 22">
              <a:extLst>
                <a:ext uri="{FF2B5EF4-FFF2-40B4-BE49-F238E27FC236}">
                  <a16:creationId xmlns:a16="http://schemas.microsoft.com/office/drawing/2014/main" id="{213935CA-CB4F-461F-A6FC-0C4E3C699365}"/>
                </a:ext>
              </a:extLst>
            </p:cNvPr>
            <p:cNvSpPr/>
            <p:nvPr/>
          </p:nvSpPr>
          <p:spPr>
            <a:xfrm rot="5400000">
              <a:off x="3325058" y="2828180"/>
              <a:ext cx="404965" cy="1832157"/>
            </a:xfrm>
            <a:prstGeom prst="rightBrace">
              <a:avLst>
                <a:gd name="adj1" fmla="val 8333"/>
                <a:gd name="adj2" fmla="val 4964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4" name="TextBox 23">
              <a:extLst>
                <a:ext uri="{FF2B5EF4-FFF2-40B4-BE49-F238E27FC236}">
                  <a16:creationId xmlns:a16="http://schemas.microsoft.com/office/drawing/2014/main" id="{79359527-1A1D-48E0-9C2E-6C84D34B3B4C}"/>
                </a:ext>
              </a:extLst>
            </p:cNvPr>
            <p:cNvSpPr txBox="1"/>
            <p:nvPr/>
          </p:nvSpPr>
          <p:spPr>
            <a:xfrm>
              <a:off x="2420664" y="4031905"/>
              <a:ext cx="2357899" cy="461665"/>
            </a:xfrm>
            <a:prstGeom prst="rect">
              <a:avLst/>
            </a:prstGeom>
            <a:noFill/>
          </p:spPr>
          <p:txBody>
            <a:bodyPr wrap="square" rtlCol="0">
              <a:spAutoFit/>
            </a:bodyPr>
            <a:lstStyle/>
            <a:p>
              <a:pPr algn="ctr"/>
              <a:r>
                <a:rPr lang="sv-SE" sz="2400" dirty="0">
                  <a:highlight>
                    <a:srgbClr val="FFFF00"/>
                  </a:highlight>
                </a:rPr>
                <a:t>landsförvisning</a:t>
              </a:r>
            </a:p>
          </p:txBody>
        </p:sp>
      </p:grpSp>
      <p:grpSp>
        <p:nvGrpSpPr>
          <p:cNvPr id="44" name="Group 43">
            <a:extLst>
              <a:ext uri="{FF2B5EF4-FFF2-40B4-BE49-F238E27FC236}">
                <a16:creationId xmlns:a16="http://schemas.microsoft.com/office/drawing/2014/main" id="{E2F055D0-88C6-4ABD-B8FF-AA33E37C067D}"/>
              </a:ext>
            </a:extLst>
          </p:cNvPr>
          <p:cNvGrpSpPr/>
          <p:nvPr/>
        </p:nvGrpSpPr>
        <p:grpSpPr>
          <a:xfrm>
            <a:off x="4778563" y="2967879"/>
            <a:ext cx="4793692" cy="2223275"/>
            <a:chOff x="4778563" y="2855145"/>
            <a:chExt cx="4793692" cy="2223275"/>
          </a:xfrm>
        </p:grpSpPr>
        <p:sp>
          <p:nvSpPr>
            <p:cNvPr id="26" name="TextBox 25">
              <a:extLst>
                <a:ext uri="{FF2B5EF4-FFF2-40B4-BE49-F238E27FC236}">
                  <a16:creationId xmlns:a16="http://schemas.microsoft.com/office/drawing/2014/main" id="{819BDA2E-309C-46F4-A1C6-3D41CC6EABF9}"/>
                </a:ext>
              </a:extLst>
            </p:cNvPr>
            <p:cNvSpPr txBox="1"/>
            <p:nvPr/>
          </p:nvSpPr>
          <p:spPr>
            <a:xfrm>
              <a:off x="5341816" y="3214602"/>
              <a:ext cx="651140" cy="461665"/>
            </a:xfrm>
            <a:prstGeom prst="rect">
              <a:avLst/>
            </a:prstGeom>
            <a:noFill/>
          </p:spPr>
          <p:txBody>
            <a:bodyPr wrap="none" rtlCol="0">
              <a:spAutoFit/>
            </a:bodyPr>
            <a:lstStyle/>
            <a:p>
              <a:r>
                <a:rPr lang="sv-SE" sz="2400" dirty="0">
                  <a:highlight>
                    <a:srgbClr val="00FF00"/>
                  </a:highlight>
                </a:rPr>
                <a:t>537</a:t>
              </a:r>
            </a:p>
          </p:txBody>
        </p:sp>
        <p:sp>
          <p:nvSpPr>
            <p:cNvPr id="27" name="TextBox 26">
              <a:extLst>
                <a:ext uri="{FF2B5EF4-FFF2-40B4-BE49-F238E27FC236}">
                  <a16:creationId xmlns:a16="http://schemas.microsoft.com/office/drawing/2014/main" id="{3927C795-1018-41EB-9AB4-4C1F7356688D}"/>
                </a:ext>
              </a:extLst>
            </p:cNvPr>
            <p:cNvSpPr txBox="1"/>
            <p:nvPr/>
          </p:nvSpPr>
          <p:spPr>
            <a:xfrm>
              <a:off x="4778563" y="3557200"/>
              <a:ext cx="1846402" cy="830997"/>
            </a:xfrm>
            <a:prstGeom prst="rect">
              <a:avLst/>
            </a:prstGeom>
            <a:noFill/>
          </p:spPr>
          <p:txBody>
            <a:bodyPr wrap="square" rtlCol="0">
              <a:spAutoFit/>
            </a:bodyPr>
            <a:lstStyle/>
            <a:p>
              <a:pPr algn="ctr"/>
              <a:r>
                <a:rPr lang="sv-SE" sz="2400" dirty="0" err="1">
                  <a:highlight>
                    <a:srgbClr val="00FF00"/>
                  </a:highlight>
                </a:rPr>
                <a:t>Koresh</a:t>
              </a:r>
              <a:r>
                <a:rPr lang="sv-SE" sz="2400" dirty="0">
                  <a:highlight>
                    <a:srgbClr val="00FF00"/>
                  </a:highlight>
                </a:rPr>
                <a:t> påbud</a:t>
              </a:r>
            </a:p>
          </p:txBody>
        </p:sp>
        <p:cxnSp>
          <p:nvCxnSpPr>
            <p:cNvPr id="28" name="Straight Connector 27">
              <a:extLst>
                <a:ext uri="{FF2B5EF4-FFF2-40B4-BE49-F238E27FC236}">
                  <a16:creationId xmlns:a16="http://schemas.microsoft.com/office/drawing/2014/main" id="{36041711-D231-4AAA-A356-39DCD74BDB65}"/>
                </a:ext>
              </a:extLst>
            </p:cNvPr>
            <p:cNvCxnSpPr/>
            <p:nvPr/>
          </p:nvCxnSpPr>
          <p:spPr>
            <a:xfrm>
              <a:off x="5683014" y="2855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E12F31-F0F2-4E7E-9084-0AA135A6944B}"/>
                </a:ext>
              </a:extLst>
            </p:cNvPr>
            <p:cNvCxnSpPr/>
            <p:nvPr/>
          </p:nvCxnSpPr>
          <p:spPr>
            <a:xfrm>
              <a:off x="8513220" y="2900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4ABA91-0137-4932-AB19-C85583732DC4}"/>
                </a:ext>
              </a:extLst>
            </p:cNvPr>
            <p:cNvCxnSpPr/>
            <p:nvPr/>
          </p:nvCxnSpPr>
          <p:spPr>
            <a:xfrm>
              <a:off x="8963220" y="2900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0D334E-B753-4ACF-AA75-87B004D0058F}"/>
                </a:ext>
              </a:extLst>
            </p:cNvPr>
            <p:cNvSpPr txBox="1"/>
            <p:nvPr/>
          </p:nvSpPr>
          <p:spPr>
            <a:xfrm>
              <a:off x="7986511" y="3264150"/>
              <a:ext cx="651140" cy="461665"/>
            </a:xfrm>
            <a:prstGeom prst="rect">
              <a:avLst/>
            </a:prstGeom>
            <a:noFill/>
          </p:spPr>
          <p:txBody>
            <a:bodyPr wrap="none" rtlCol="0">
              <a:spAutoFit/>
            </a:bodyPr>
            <a:lstStyle/>
            <a:p>
              <a:r>
                <a:rPr lang="sv-SE" sz="2400" dirty="0">
                  <a:highlight>
                    <a:srgbClr val="00FF00"/>
                  </a:highlight>
                </a:rPr>
                <a:t>458</a:t>
              </a:r>
            </a:p>
          </p:txBody>
        </p:sp>
        <p:sp>
          <p:nvSpPr>
            <p:cNvPr id="32" name="TextBox 31">
              <a:extLst>
                <a:ext uri="{FF2B5EF4-FFF2-40B4-BE49-F238E27FC236}">
                  <a16:creationId xmlns:a16="http://schemas.microsoft.com/office/drawing/2014/main" id="{74CD3209-9A53-4D9B-8C09-BD7B70300432}"/>
                </a:ext>
              </a:extLst>
            </p:cNvPr>
            <p:cNvSpPr txBox="1"/>
            <p:nvPr/>
          </p:nvSpPr>
          <p:spPr>
            <a:xfrm>
              <a:off x="8921115" y="3260145"/>
              <a:ext cx="651140" cy="461665"/>
            </a:xfrm>
            <a:prstGeom prst="rect">
              <a:avLst/>
            </a:prstGeom>
            <a:noFill/>
          </p:spPr>
          <p:txBody>
            <a:bodyPr wrap="none" rtlCol="0">
              <a:spAutoFit/>
            </a:bodyPr>
            <a:lstStyle/>
            <a:p>
              <a:r>
                <a:rPr lang="sv-SE" sz="2400" dirty="0">
                  <a:highlight>
                    <a:srgbClr val="00FF00"/>
                  </a:highlight>
                </a:rPr>
                <a:t>445</a:t>
              </a:r>
            </a:p>
          </p:txBody>
        </p:sp>
        <p:sp>
          <p:nvSpPr>
            <p:cNvPr id="33" name="Right Brace 32">
              <a:extLst>
                <a:ext uri="{FF2B5EF4-FFF2-40B4-BE49-F238E27FC236}">
                  <a16:creationId xmlns:a16="http://schemas.microsoft.com/office/drawing/2014/main" id="{1867BA13-1B53-424C-95BA-F7383BA67786}"/>
                </a:ext>
              </a:extLst>
            </p:cNvPr>
            <p:cNvSpPr/>
            <p:nvPr/>
          </p:nvSpPr>
          <p:spPr>
            <a:xfrm rot="5400000">
              <a:off x="7213926" y="2307428"/>
              <a:ext cx="301354" cy="4240720"/>
            </a:xfrm>
            <a:prstGeom prst="rightBrace">
              <a:avLst>
                <a:gd name="adj1" fmla="val 8333"/>
                <a:gd name="adj2" fmla="val 5260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highlight>
                  <a:srgbClr val="FFFF00"/>
                </a:highlight>
              </a:endParaRPr>
            </a:p>
          </p:txBody>
        </p:sp>
        <p:sp>
          <p:nvSpPr>
            <p:cNvPr id="34" name="TextBox 33">
              <a:extLst>
                <a:ext uri="{FF2B5EF4-FFF2-40B4-BE49-F238E27FC236}">
                  <a16:creationId xmlns:a16="http://schemas.microsoft.com/office/drawing/2014/main" id="{59FC6EE0-7410-4EBD-A842-352ED9AA3FAE}"/>
                </a:ext>
              </a:extLst>
            </p:cNvPr>
            <p:cNvSpPr txBox="1"/>
            <p:nvPr/>
          </p:nvSpPr>
          <p:spPr>
            <a:xfrm>
              <a:off x="6214536" y="4616755"/>
              <a:ext cx="2311084" cy="461665"/>
            </a:xfrm>
            <a:prstGeom prst="rect">
              <a:avLst/>
            </a:prstGeom>
            <a:noFill/>
          </p:spPr>
          <p:txBody>
            <a:bodyPr wrap="square" rtlCol="0">
              <a:spAutoFit/>
            </a:bodyPr>
            <a:lstStyle/>
            <a:p>
              <a:pPr algn="ctr"/>
              <a:r>
                <a:rPr lang="sv-SE" sz="2400" dirty="0">
                  <a:highlight>
                    <a:srgbClr val="00FF00"/>
                  </a:highlight>
                </a:rPr>
                <a:t>återvändning</a:t>
              </a:r>
            </a:p>
          </p:txBody>
        </p:sp>
        <p:cxnSp>
          <p:nvCxnSpPr>
            <p:cNvPr id="35" name="Straight Connector 34">
              <a:extLst>
                <a:ext uri="{FF2B5EF4-FFF2-40B4-BE49-F238E27FC236}">
                  <a16:creationId xmlns:a16="http://schemas.microsoft.com/office/drawing/2014/main" id="{1900DC9F-6B4F-44DF-B8F8-78F173B94352}"/>
                </a:ext>
              </a:extLst>
            </p:cNvPr>
            <p:cNvCxnSpPr/>
            <p:nvPr/>
          </p:nvCxnSpPr>
          <p:spPr>
            <a:xfrm>
              <a:off x="6533220" y="2855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1F950D-0C9D-489D-A85F-4F6978277A5F}"/>
                </a:ext>
              </a:extLst>
            </p:cNvPr>
            <p:cNvSpPr txBox="1"/>
            <p:nvPr/>
          </p:nvSpPr>
          <p:spPr>
            <a:xfrm>
              <a:off x="6303830" y="3218071"/>
              <a:ext cx="651140" cy="461665"/>
            </a:xfrm>
            <a:prstGeom prst="rect">
              <a:avLst/>
            </a:prstGeom>
            <a:noFill/>
          </p:spPr>
          <p:txBody>
            <a:bodyPr wrap="none" rtlCol="0">
              <a:spAutoFit/>
            </a:bodyPr>
            <a:lstStyle/>
            <a:p>
              <a:r>
                <a:rPr lang="sv-SE" sz="2400">
                  <a:highlight>
                    <a:srgbClr val="00FF00"/>
                  </a:highlight>
                </a:rPr>
                <a:t>516</a:t>
              </a:r>
            </a:p>
          </p:txBody>
        </p:sp>
      </p:grpSp>
      <p:grpSp>
        <p:nvGrpSpPr>
          <p:cNvPr id="45" name="Group 44">
            <a:extLst>
              <a:ext uri="{FF2B5EF4-FFF2-40B4-BE49-F238E27FC236}">
                <a16:creationId xmlns:a16="http://schemas.microsoft.com/office/drawing/2014/main" id="{A67BE4DC-6395-4B1A-B38A-9FE5DD350C63}"/>
              </a:ext>
            </a:extLst>
          </p:cNvPr>
          <p:cNvGrpSpPr/>
          <p:nvPr/>
        </p:nvGrpSpPr>
        <p:grpSpPr>
          <a:xfrm>
            <a:off x="2115450" y="5111900"/>
            <a:ext cx="6094258" cy="1597989"/>
            <a:chOff x="2115450" y="5111900"/>
            <a:chExt cx="6094258" cy="1597989"/>
          </a:xfrm>
        </p:grpSpPr>
        <p:sp>
          <p:nvSpPr>
            <p:cNvPr id="25" name="TextBox 24">
              <a:extLst>
                <a:ext uri="{FF2B5EF4-FFF2-40B4-BE49-F238E27FC236}">
                  <a16:creationId xmlns:a16="http://schemas.microsoft.com/office/drawing/2014/main" id="{8D25D07B-22EE-4ECC-B721-91BC4CC76AB9}"/>
                </a:ext>
              </a:extLst>
            </p:cNvPr>
            <p:cNvSpPr txBox="1"/>
            <p:nvPr/>
          </p:nvSpPr>
          <p:spPr>
            <a:xfrm>
              <a:off x="2345381" y="5878892"/>
              <a:ext cx="1491510" cy="830997"/>
            </a:xfrm>
            <a:prstGeom prst="rect">
              <a:avLst/>
            </a:prstGeom>
            <a:noFill/>
          </p:spPr>
          <p:txBody>
            <a:bodyPr wrap="square" rtlCol="0">
              <a:spAutoFit/>
            </a:bodyPr>
            <a:lstStyle/>
            <a:p>
              <a:pPr algn="r"/>
              <a:r>
                <a:rPr lang="sv-SE" sz="2400" dirty="0">
                  <a:highlight>
                    <a:srgbClr val="00FFFF"/>
                  </a:highlight>
                </a:rPr>
                <a:t>templet förstörs</a:t>
              </a:r>
            </a:p>
          </p:txBody>
        </p:sp>
        <p:sp>
          <p:nvSpPr>
            <p:cNvPr id="37" name="TextBox 36">
              <a:extLst>
                <a:ext uri="{FF2B5EF4-FFF2-40B4-BE49-F238E27FC236}">
                  <a16:creationId xmlns:a16="http://schemas.microsoft.com/office/drawing/2014/main" id="{B6DF7AFE-6082-4FB1-9AF4-7EAC6CED4B64}"/>
                </a:ext>
              </a:extLst>
            </p:cNvPr>
            <p:cNvSpPr txBox="1"/>
            <p:nvPr/>
          </p:nvSpPr>
          <p:spPr>
            <a:xfrm>
              <a:off x="6591247" y="5878892"/>
              <a:ext cx="1618461" cy="830997"/>
            </a:xfrm>
            <a:prstGeom prst="rect">
              <a:avLst/>
            </a:prstGeom>
            <a:noFill/>
          </p:spPr>
          <p:txBody>
            <a:bodyPr wrap="square" rtlCol="0">
              <a:spAutoFit/>
            </a:bodyPr>
            <a:lstStyle/>
            <a:p>
              <a:r>
                <a:rPr lang="sv-SE" sz="2400" dirty="0">
                  <a:highlight>
                    <a:srgbClr val="00FFFF"/>
                  </a:highlight>
                </a:rPr>
                <a:t>templet invigs</a:t>
              </a:r>
            </a:p>
          </p:txBody>
        </p:sp>
        <p:cxnSp>
          <p:nvCxnSpPr>
            <p:cNvPr id="38" name="Straight Connector 37">
              <a:extLst>
                <a:ext uri="{FF2B5EF4-FFF2-40B4-BE49-F238E27FC236}">
                  <a16:creationId xmlns:a16="http://schemas.microsoft.com/office/drawing/2014/main" id="{AF10C659-2F1B-4717-8820-65CB2D1170DA}"/>
                </a:ext>
              </a:extLst>
            </p:cNvPr>
            <p:cNvCxnSpPr/>
            <p:nvPr/>
          </p:nvCxnSpPr>
          <p:spPr>
            <a:xfrm>
              <a:off x="3903958" y="6274060"/>
              <a:ext cx="2620222" cy="0"/>
            </a:xfrm>
            <a:prstGeom prst="line">
              <a:avLst/>
            </a:prstGeom>
            <a:ln w="50800">
              <a:headEnd type="diamond"/>
              <a:tailEnd type="diamon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95310C0-2FA1-4873-8E38-73D4D1A4501C}"/>
                </a:ext>
              </a:extLst>
            </p:cNvPr>
            <p:cNvSpPr txBox="1"/>
            <p:nvPr/>
          </p:nvSpPr>
          <p:spPr>
            <a:xfrm>
              <a:off x="4633820" y="5837472"/>
              <a:ext cx="1160498" cy="461665"/>
            </a:xfrm>
            <a:prstGeom prst="rect">
              <a:avLst/>
            </a:prstGeom>
            <a:noFill/>
          </p:spPr>
          <p:txBody>
            <a:bodyPr wrap="square" rtlCol="0">
              <a:spAutoFit/>
            </a:bodyPr>
            <a:lstStyle/>
            <a:p>
              <a:pPr algn="ctr"/>
              <a:r>
                <a:rPr lang="sv-SE" sz="2400" dirty="0">
                  <a:highlight>
                    <a:srgbClr val="00FFFF"/>
                  </a:highlight>
                </a:rPr>
                <a:t>70 år</a:t>
              </a:r>
            </a:p>
          </p:txBody>
        </p:sp>
        <p:cxnSp>
          <p:nvCxnSpPr>
            <p:cNvPr id="40" name="Straight Connector 39">
              <a:extLst>
                <a:ext uri="{FF2B5EF4-FFF2-40B4-BE49-F238E27FC236}">
                  <a16:creationId xmlns:a16="http://schemas.microsoft.com/office/drawing/2014/main" id="{45049FE7-78EB-4496-8826-52C2C614E88D}"/>
                </a:ext>
              </a:extLst>
            </p:cNvPr>
            <p:cNvCxnSpPr>
              <a:cxnSpLocks/>
            </p:cNvCxnSpPr>
            <p:nvPr/>
          </p:nvCxnSpPr>
          <p:spPr>
            <a:xfrm>
              <a:off x="3261541" y="5539513"/>
              <a:ext cx="2357899" cy="0"/>
            </a:xfrm>
            <a:prstGeom prst="line">
              <a:avLst/>
            </a:prstGeom>
            <a:ln w="50800">
              <a:headEnd type="diamond"/>
              <a:tailEnd type="diamo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53F6132-DE86-4A96-84D6-DBF802F49674}"/>
                </a:ext>
              </a:extLst>
            </p:cNvPr>
            <p:cNvSpPr txBox="1"/>
            <p:nvPr/>
          </p:nvSpPr>
          <p:spPr>
            <a:xfrm>
              <a:off x="3838575" y="5111900"/>
              <a:ext cx="1160498" cy="461665"/>
            </a:xfrm>
            <a:prstGeom prst="rect">
              <a:avLst/>
            </a:prstGeom>
            <a:noFill/>
          </p:spPr>
          <p:txBody>
            <a:bodyPr wrap="square" rtlCol="0">
              <a:spAutoFit/>
            </a:bodyPr>
            <a:lstStyle/>
            <a:p>
              <a:pPr algn="ctr"/>
              <a:r>
                <a:rPr lang="sv-SE" sz="2400" dirty="0">
                  <a:highlight>
                    <a:srgbClr val="00FFFF"/>
                  </a:highlight>
                </a:rPr>
                <a:t>70 år</a:t>
              </a:r>
            </a:p>
          </p:txBody>
        </p:sp>
        <p:sp>
          <p:nvSpPr>
            <p:cNvPr id="42" name="TextBox 41">
              <a:extLst>
                <a:ext uri="{FF2B5EF4-FFF2-40B4-BE49-F238E27FC236}">
                  <a16:creationId xmlns:a16="http://schemas.microsoft.com/office/drawing/2014/main" id="{D112E2BC-E7B7-420C-8B4C-65B9D3B13C57}"/>
                </a:ext>
              </a:extLst>
            </p:cNvPr>
            <p:cNvSpPr txBox="1"/>
            <p:nvPr/>
          </p:nvSpPr>
          <p:spPr>
            <a:xfrm>
              <a:off x="2115450" y="5340957"/>
              <a:ext cx="1160498" cy="461665"/>
            </a:xfrm>
            <a:prstGeom prst="rect">
              <a:avLst/>
            </a:prstGeom>
            <a:noFill/>
          </p:spPr>
          <p:txBody>
            <a:bodyPr wrap="square" rtlCol="0">
              <a:spAutoFit/>
            </a:bodyPr>
            <a:lstStyle/>
            <a:p>
              <a:pPr algn="ctr"/>
              <a:r>
                <a:rPr lang="sv-SE" sz="2400" dirty="0">
                  <a:highlight>
                    <a:srgbClr val="00FFFF"/>
                  </a:highlight>
                </a:rPr>
                <a:t>1:a våg</a:t>
              </a:r>
            </a:p>
          </p:txBody>
        </p:sp>
        <p:sp>
          <p:nvSpPr>
            <p:cNvPr id="43" name="TextBox 42">
              <a:extLst>
                <a:ext uri="{FF2B5EF4-FFF2-40B4-BE49-F238E27FC236}">
                  <a16:creationId xmlns:a16="http://schemas.microsoft.com/office/drawing/2014/main" id="{E02F7A58-A29B-446C-94B2-D0B661276A65}"/>
                </a:ext>
              </a:extLst>
            </p:cNvPr>
            <p:cNvSpPr txBox="1"/>
            <p:nvPr/>
          </p:nvSpPr>
          <p:spPr>
            <a:xfrm>
              <a:off x="5561700" y="5327120"/>
              <a:ext cx="1288977" cy="461665"/>
            </a:xfrm>
            <a:prstGeom prst="rect">
              <a:avLst/>
            </a:prstGeom>
            <a:noFill/>
          </p:spPr>
          <p:txBody>
            <a:bodyPr wrap="square" rtlCol="0">
              <a:spAutoFit/>
            </a:bodyPr>
            <a:lstStyle/>
            <a:p>
              <a:pPr algn="ctr"/>
              <a:r>
                <a:rPr lang="sv-SE" sz="2400" dirty="0">
                  <a:highlight>
                    <a:srgbClr val="00FFFF"/>
                  </a:highlight>
                </a:rPr>
                <a:t>1:a våg</a:t>
              </a:r>
            </a:p>
          </p:txBody>
        </p:sp>
      </p:grpSp>
      <p:cxnSp>
        <p:nvCxnSpPr>
          <p:cNvPr id="4" name="Straight Connector 3">
            <a:extLst>
              <a:ext uri="{FF2B5EF4-FFF2-40B4-BE49-F238E27FC236}">
                <a16:creationId xmlns:a16="http://schemas.microsoft.com/office/drawing/2014/main" id="{EA28B877-4630-4E6D-9C98-4CB1D0747FAF}"/>
              </a:ext>
            </a:extLst>
          </p:cNvPr>
          <p:cNvCxnSpPr/>
          <p:nvPr/>
        </p:nvCxnSpPr>
        <p:spPr>
          <a:xfrm>
            <a:off x="2893512" y="2843408"/>
            <a:ext cx="290080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8200FF4-9EBF-47B1-9DA1-8F1D9700ADF4}"/>
              </a:ext>
            </a:extLst>
          </p:cNvPr>
          <p:cNvSpPr txBox="1"/>
          <p:nvPr/>
        </p:nvSpPr>
        <p:spPr>
          <a:xfrm>
            <a:off x="3886562" y="2415288"/>
            <a:ext cx="978153" cy="461665"/>
          </a:xfrm>
          <a:prstGeom prst="rect">
            <a:avLst/>
          </a:prstGeom>
          <a:noFill/>
        </p:spPr>
        <p:txBody>
          <a:bodyPr wrap="none" rtlCol="0">
            <a:spAutoFit/>
          </a:bodyPr>
          <a:lstStyle/>
          <a:p>
            <a:r>
              <a:rPr lang="sv-SE" sz="2400" dirty="0"/>
              <a:t>Daniel</a:t>
            </a:r>
          </a:p>
        </p:txBody>
      </p:sp>
    </p:spTree>
    <p:extLst>
      <p:ext uri="{BB962C8B-B14F-4D97-AF65-F5344CB8AC3E}">
        <p14:creationId xmlns:p14="http://schemas.microsoft.com/office/powerpoint/2010/main" val="28037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Widescreen</PresentationFormat>
  <Paragraphs>195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Vad säger Bibeln om…  Den yttersta tiden?</vt:lpstr>
      <vt:lpstr>Agenda</vt:lpstr>
      <vt:lpstr>PowerPoint Presentation</vt:lpstr>
      <vt:lpstr>PowerPoint Presentation</vt:lpstr>
      <vt:lpstr>PowerPoint Presentation</vt:lpstr>
      <vt:lpstr>PowerPoint Presentation</vt:lpstr>
      <vt:lpstr>PowerPoint Presentation</vt:lpstr>
      <vt:lpstr>Babylonien 626-539 f.Kr.   Världen under större delen av Daniels liv</vt:lpstr>
      <vt:lpstr>PowerPoint Presentation</vt:lpstr>
      <vt:lpstr>PowerPoint Presentation</vt:lpstr>
      <vt:lpstr>PowerPoint Presentation</vt:lpstr>
      <vt:lpstr>Kommande träffar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2021-07-09T16:14:10Z</dcterms:created>
  <dcterms:modified xsi:type="dcterms:W3CDTF">2021-07-09T16:14:36Z</dcterms:modified>
</cp:coreProperties>
</file>