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302" r:id="rId2"/>
    <p:sldId id="303" r:id="rId3"/>
    <p:sldId id="300" r:id="rId4"/>
    <p:sldId id="270" r:id="rId5"/>
    <p:sldId id="271" r:id="rId6"/>
    <p:sldId id="272" r:id="rId7"/>
    <p:sldId id="273" r:id="rId8"/>
    <p:sldId id="274" r:id="rId9"/>
    <p:sldId id="275" r:id="rId10"/>
    <p:sldId id="277" r:id="rId11"/>
    <p:sldId id="276" r:id="rId12"/>
    <p:sldId id="286" r:id="rId13"/>
    <p:sldId id="305" r:id="rId14"/>
    <p:sldId id="284"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3" autoAdjust="0"/>
    <p:restoredTop sz="83045" autoAdjust="0"/>
  </p:normalViewPr>
  <p:slideViewPr>
    <p:cSldViewPr snapToGrid="0">
      <p:cViewPr varScale="1">
        <p:scale>
          <a:sx n="100" d="100"/>
          <a:sy n="100" d="100"/>
        </p:scale>
        <p:origin x="1186" y="72"/>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0AF8D-382B-4C0F-96D3-9926FC5B1C85}" type="datetimeFigureOut">
              <a:rPr lang="en-US" smtClean="0"/>
              <a:pPr/>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76F9F-AAE5-49D7-BC94-F30CAB54C0E3}" type="slidenum">
              <a:rPr lang="en-US" smtClean="0"/>
              <a:pPr/>
              <a:t>‹#›</a:t>
            </a:fld>
            <a:endParaRPr lang="en-US"/>
          </a:p>
        </p:txBody>
      </p:sp>
    </p:spTree>
    <p:extLst>
      <p:ext uri="{BB962C8B-B14F-4D97-AF65-F5344CB8AC3E}">
        <p14:creationId xmlns:p14="http://schemas.microsoft.com/office/powerpoint/2010/main" val="75104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Förklara </a:t>
            </a:r>
            <a:r>
              <a:rPr lang="sv-SE" noProof="0" dirty="0" err="1"/>
              <a:t>Mackabeerupproret</a:t>
            </a:r>
            <a:endParaRPr lang="sv-SE" noProof="0" dirty="0"/>
          </a:p>
          <a:p>
            <a:r>
              <a:rPr lang="sv-SE" noProof="0" dirty="0"/>
              <a:t>Judas </a:t>
            </a:r>
            <a:r>
              <a:rPr lang="sv-SE" noProof="0" dirty="0" err="1"/>
              <a:t>Mackabaios</a:t>
            </a:r>
            <a:r>
              <a:rPr lang="sv-SE" noProof="0" dirty="0"/>
              <a:t> </a:t>
            </a:r>
          </a:p>
          <a:p>
            <a:endParaRPr lang="sv-SE" noProof="0" dirty="0"/>
          </a:p>
          <a:p>
            <a:r>
              <a:rPr lang="sv-SE" sz="1200" i="1" kern="1200" noProof="0" dirty="0">
                <a:solidFill>
                  <a:schemeClr val="tx1"/>
                </a:solidFill>
                <a:effectLst/>
                <a:latin typeface="+mn-lt"/>
                <a:ea typeface="+mn-ea"/>
                <a:cs typeface="+mn-cs"/>
              </a:rPr>
              <a:t>Bocken blev mycket mäktig. Men när han var som starkast brast det stora hornet sönder och fyra andra stora horn kom upp i dess ställe, riktade åt himlens fyra väderstreck. Från ett av dem sköt ett nytt litet horn ut, som växte till kraftigt mot söder och öster och mot 'det härliga landet.' Det växte ända upp till himlens härskara och kastade några av denna härskara och av stjärnorna ner till jorden och trampade på dem. Till och med mot härskarans furste företog det sig stora ting och tog bort ifrån honom det dagliga offret, och platsen där hans helgedom stod förstördes. Tillsammans med det dagliga offret blev en härskara prisgiven för överträdelsens skull. Och hornet slog ner sanningen till jorden och hade framgång i vad det företog sig. </a:t>
            </a:r>
            <a:r>
              <a:rPr lang="sv-SE" sz="1200" kern="1200" noProof="0" dirty="0">
                <a:solidFill>
                  <a:schemeClr val="tx1"/>
                </a:solidFill>
                <a:effectLst/>
                <a:latin typeface="+mn-lt"/>
                <a:ea typeface="+mn-ea"/>
                <a:cs typeface="+mn-cs"/>
              </a:rPr>
              <a:t>(Daniel 8:8-14)</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Detta firas än i dag av troende judar och kallas tempelinvigningsfesten (också </a:t>
            </a:r>
            <a:r>
              <a:rPr lang="sv-SE" sz="1200" kern="1200" noProof="0" dirty="0" err="1">
                <a:solidFill>
                  <a:schemeClr val="tx1"/>
                </a:solidFill>
                <a:effectLst/>
                <a:latin typeface="+mn-lt"/>
                <a:ea typeface="+mn-ea"/>
                <a:cs typeface="+mn-cs"/>
              </a:rPr>
              <a:t>Hanukka</a:t>
            </a:r>
            <a:r>
              <a:rPr lang="sv-SE" sz="1200" kern="1200" noProof="0" dirty="0">
                <a:solidFill>
                  <a:schemeClr val="tx1"/>
                </a:solidFill>
                <a:effectLst/>
                <a:latin typeface="+mn-lt"/>
                <a:ea typeface="+mn-ea"/>
                <a:cs typeface="+mn-cs"/>
              </a:rPr>
              <a:t> eller </a:t>
            </a:r>
            <a:r>
              <a:rPr lang="sv-SE" sz="1200" kern="1200" noProof="0" dirty="0" err="1">
                <a:solidFill>
                  <a:schemeClr val="tx1"/>
                </a:solidFill>
                <a:effectLst/>
                <a:latin typeface="+mn-lt"/>
                <a:ea typeface="+mn-ea"/>
                <a:cs typeface="+mn-cs"/>
              </a:rPr>
              <a:t>Chanukka</a:t>
            </a:r>
            <a:r>
              <a:rPr lang="sv-SE" sz="1200" kern="1200" noProof="0" dirty="0">
                <a:solidFill>
                  <a:schemeClr val="tx1"/>
                </a:solidFill>
                <a:effectLst/>
                <a:latin typeface="+mn-lt"/>
                <a:ea typeface="+mn-ea"/>
                <a:cs typeface="+mn-cs"/>
              </a:rPr>
              <a:t>).</a:t>
            </a:r>
            <a:r>
              <a:rPr lang="sv-SE" noProof="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r>
              <a:rPr lang="sv-SE" noProof="0" dirty="0"/>
              <a:t>Efter det är Israel självständig </a:t>
            </a:r>
            <a:r>
              <a:rPr lang="sv-SE" dirty="0"/>
              <a:t>fram till Romarna 63 </a:t>
            </a:r>
            <a:r>
              <a:rPr lang="sv-SE" dirty="0" err="1"/>
              <a:t>f.kr.</a:t>
            </a:r>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10</a:t>
            </a:fld>
            <a:endParaRPr lang="en-US"/>
          </a:p>
        </p:txBody>
      </p:sp>
    </p:spTree>
    <p:extLst>
      <p:ext uri="{BB962C8B-B14F-4D97-AF65-F5344CB8AC3E}">
        <p14:creationId xmlns:p14="http://schemas.microsoft.com/office/powerpoint/2010/main" val="367522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Det som kallas “</a:t>
            </a:r>
            <a:r>
              <a:rPr lang="sv-SE" sz="1200" i="1" kern="1200" noProof="0" dirty="0">
                <a:solidFill>
                  <a:schemeClr val="tx1"/>
                </a:solidFill>
                <a:effectLst/>
                <a:latin typeface="+mn-lt"/>
                <a:ea typeface="+mn-ea"/>
                <a:cs typeface="+mn-cs"/>
              </a:rPr>
              <a:t>litet horn</a:t>
            </a:r>
            <a:r>
              <a:rPr lang="sv-SE" sz="1200" kern="1200" noProof="0" dirty="0">
                <a:solidFill>
                  <a:schemeClr val="tx1"/>
                </a:solidFill>
                <a:effectLst/>
                <a:latin typeface="+mn-lt"/>
                <a:ea typeface="+mn-ea"/>
                <a:cs typeface="+mn-cs"/>
              </a:rPr>
              <a:t>” symboliserar alltså </a:t>
            </a:r>
            <a:r>
              <a:rPr lang="sv-SE" sz="1200" kern="1200" noProof="0" dirty="0" err="1">
                <a:solidFill>
                  <a:schemeClr val="tx1"/>
                </a:solidFill>
                <a:effectLst/>
                <a:latin typeface="+mn-lt"/>
                <a:ea typeface="+mn-ea"/>
                <a:cs typeface="+mn-cs"/>
              </a:rPr>
              <a:t>Antiochos</a:t>
            </a:r>
            <a:r>
              <a:rPr lang="sv-SE" sz="1200" kern="1200" noProof="0" dirty="0">
                <a:solidFill>
                  <a:schemeClr val="tx1"/>
                </a:solidFill>
                <a:effectLst/>
                <a:latin typeface="+mn-lt"/>
                <a:ea typeface="+mn-ea"/>
                <a:cs typeface="+mn-cs"/>
              </a:rPr>
              <a:t> IV </a:t>
            </a:r>
            <a:r>
              <a:rPr lang="sv-SE" sz="1200" kern="1200" noProof="0" dirty="0" err="1">
                <a:solidFill>
                  <a:schemeClr val="tx1"/>
                </a:solidFill>
                <a:effectLst/>
                <a:latin typeface="+mn-lt"/>
                <a:ea typeface="+mn-ea"/>
                <a:cs typeface="+mn-cs"/>
              </a:rPr>
              <a:t>Epifanes</a:t>
            </a:r>
            <a:r>
              <a:rPr lang="sv-SE" sz="1200" kern="1200" noProof="0" dirty="0">
                <a:solidFill>
                  <a:schemeClr val="tx1"/>
                </a:solidFill>
                <a:effectLst/>
                <a:latin typeface="+mn-lt"/>
                <a:ea typeface="+mn-ea"/>
                <a:cs typeface="+mn-cs"/>
              </a:rPr>
              <a:t>. </a:t>
            </a:r>
            <a:endParaRPr lang="sv-SE" noProof="0" dirty="0"/>
          </a:p>
          <a:p>
            <a:r>
              <a:rPr lang="sv-SE" noProof="0" dirty="0" err="1"/>
              <a:t>Epifanes</a:t>
            </a:r>
            <a:r>
              <a:rPr lang="sv-SE" noProof="0" dirty="0"/>
              <a:t> = </a:t>
            </a:r>
            <a:r>
              <a:rPr lang="sv-SE" sz="1200" kern="1200" noProof="0" dirty="0">
                <a:solidFill>
                  <a:schemeClr val="tx1"/>
                </a:solidFill>
                <a:effectLst/>
                <a:latin typeface="+mn-lt"/>
                <a:ea typeface="+mn-ea"/>
                <a:cs typeface="+mn-cs"/>
              </a:rPr>
              <a:t>den ”synligblivne (guden)”</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Denna kung får ovanligt mycket utrymme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En central del i beskrivningen är avskaffandet av offrandet i templet. </a:t>
            </a:r>
          </a:p>
          <a:p>
            <a:r>
              <a:rPr lang="sv-SE" sz="1200" kern="1200" noProof="0" dirty="0">
                <a:solidFill>
                  <a:schemeClr val="tx1"/>
                </a:solidFill>
                <a:effectLst/>
                <a:latin typeface="+mn-lt"/>
                <a:ea typeface="+mn-ea"/>
                <a:cs typeface="+mn-cs"/>
              </a:rPr>
              <a:t>Vi får en hel del beskrivningar om hans karaktär och vad han tar sig för.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Varför är detta viktigt? </a:t>
            </a:r>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11</a:t>
            </a:fld>
            <a:endParaRPr lang="en-US"/>
          </a:p>
        </p:txBody>
      </p:sp>
    </p:spTree>
    <p:extLst>
      <p:ext uri="{BB962C8B-B14F-4D97-AF65-F5344CB8AC3E}">
        <p14:creationId xmlns:p14="http://schemas.microsoft.com/office/powerpoint/2010/main" val="78585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Dan 11:1-21 handlar om sammandrabbningar mellan Nordlandet och Söderlandet</a:t>
            </a:r>
          </a:p>
          <a:p>
            <a:r>
              <a:rPr lang="sv-SE" sz="1200" kern="1200" noProof="0" dirty="0">
                <a:solidFill>
                  <a:schemeClr val="tx1"/>
                </a:solidFill>
                <a:effectLst/>
                <a:latin typeface="+mn-lt"/>
                <a:ea typeface="+mn-ea"/>
                <a:cs typeface="+mn-cs"/>
              </a:rPr>
              <a:t>Dan 11:21-45 handlar om Kung </a:t>
            </a:r>
            <a:r>
              <a:rPr lang="sv-SE" sz="1200" kern="1200" noProof="0" dirty="0" err="1">
                <a:solidFill>
                  <a:schemeClr val="tx1"/>
                </a:solidFill>
                <a:effectLst/>
                <a:latin typeface="+mn-lt"/>
                <a:ea typeface="+mn-ea"/>
                <a:cs typeface="+mn-cs"/>
              </a:rPr>
              <a:t>Antiochos</a:t>
            </a:r>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Vers 21-35: redan uppfyllda profetior</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I vers 35 talas det plötsligt om ”ändens tid”, dvs den yttersta tiden</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Matt 24:15 – Här pratar Jesus om ”</a:t>
            </a:r>
            <a:r>
              <a:rPr lang="en-GB" sz="1200" b="0" i="0" u="none" strike="noStrike" kern="1200" dirty="0" err="1">
                <a:solidFill>
                  <a:schemeClr val="tx1"/>
                </a:solidFill>
                <a:effectLst/>
                <a:latin typeface="+mn-lt"/>
                <a:ea typeface="+mn-ea"/>
                <a:cs typeface="+mn-cs"/>
              </a:rPr>
              <a:t>förödelsens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styggelse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Sammanhanget</a:t>
            </a:r>
            <a:r>
              <a:rPr lang="en-GB" sz="1200" b="0" i="0" u="none" strike="noStrike" kern="1200" dirty="0">
                <a:solidFill>
                  <a:schemeClr val="tx1"/>
                </a:solidFill>
                <a:effectLst/>
                <a:latin typeface="+mn-lt"/>
                <a:ea typeface="+mn-ea"/>
                <a:cs typeface="+mn-cs"/>
              </a:rPr>
              <a:t> (Matt 24): </a:t>
            </a:r>
            <a:r>
              <a:rPr lang="en-GB" sz="1200" b="0" i="0" u="none" strike="noStrike" kern="1200" dirty="0" err="1">
                <a:solidFill>
                  <a:schemeClr val="tx1"/>
                </a:solidFill>
                <a:effectLst/>
                <a:latin typeface="+mn-lt"/>
                <a:ea typeface="+mn-ea"/>
                <a:cs typeface="+mn-cs"/>
              </a:rPr>
              <a:t>yttersta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tiden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födslovåndorna</a:t>
            </a:r>
            <a:r>
              <a:rPr lang="en-GB" sz="1200" b="0" i="0" u="none" strike="noStrike" kern="1200" dirty="0">
                <a:solidFill>
                  <a:schemeClr val="tx1"/>
                </a:solidFill>
                <a:effectLst/>
                <a:latin typeface="+mn-lt"/>
                <a:ea typeface="+mn-ea"/>
                <a:cs typeface="+mn-cs"/>
              </a:rPr>
              <a:t>, Jesu </a:t>
            </a:r>
            <a:r>
              <a:rPr lang="en-GB" sz="1200" b="0" i="0" u="none" strike="noStrike" kern="1200" dirty="0" err="1">
                <a:solidFill>
                  <a:schemeClr val="tx1"/>
                </a:solidFill>
                <a:effectLst/>
                <a:latin typeface="+mn-lt"/>
                <a:ea typeface="+mn-ea"/>
                <a:cs typeface="+mn-cs"/>
              </a:rPr>
              <a:t>återkomst</a:t>
            </a:r>
            <a:endParaRPr lang="sv-SE" sz="1200" kern="1200" noProof="0" dirty="0">
              <a:solidFill>
                <a:schemeClr val="tx1"/>
              </a:solidFill>
              <a:effectLst/>
              <a:latin typeface="+mn-lt"/>
              <a:ea typeface="+mn-ea"/>
              <a:cs typeface="+mn-cs"/>
            </a:endParaRP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Varför är detta viktigt? Bild av antikrist!</a:t>
            </a:r>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12</a:t>
            </a:fld>
            <a:endParaRPr lang="en-US"/>
          </a:p>
        </p:txBody>
      </p:sp>
    </p:spTree>
    <p:extLst>
      <p:ext uri="{BB962C8B-B14F-4D97-AF65-F5344CB8AC3E}">
        <p14:creationId xmlns:p14="http://schemas.microsoft.com/office/powerpoint/2010/main" val="32161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4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76F9F-AAE5-49D7-BC94-F30CAB54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99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noProof="0" dirty="0">
                <a:solidFill>
                  <a:schemeClr val="tx1"/>
                </a:solidFill>
                <a:effectLst/>
                <a:latin typeface="+mn-lt"/>
                <a:ea typeface="+mn-ea"/>
                <a:cs typeface="+mn-cs"/>
              </a:rPr>
              <a:t>Yttersta tiden – handlar om tiden kring Jesu återkomst</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Yttersta tiden - i grunden ett budskap om hopp och längtan.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Vi längtar efter en ny värld, där folk skall ”</a:t>
            </a:r>
            <a:r>
              <a:rPr lang="sv-SE" sz="1200" i="1" kern="1200" noProof="0" dirty="0">
                <a:solidFill>
                  <a:schemeClr val="tx1"/>
                </a:solidFill>
                <a:effectLst/>
                <a:latin typeface="+mn-lt"/>
                <a:ea typeface="+mn-ea"/>
                <a:cs typeface="+mn-cs"/>
              </a:rPr>
              <a:t>smida sina svärd till plogbillar</a:t>
            </a:r>
            <a:r>
              <a:rPr lang="sv-SE" sz="1200" kern="1200" noProof="0" dirty="0">
                <a:solidFill>
                  <a:schemeClr val="tx1"/>
                </a:solidFill>
                <a:effectLst/>
                <a:latin typeface="+mn-lt"/>
                <a:ea typeface="+mn-ea"/>
                <a:cs typeface="+mn-cs"/>
              </a:rPr>
              <a:t>”. (</a:t>
            </a:r>
            <a:r>
              <a:rPr lang="sv-SE" sz="1200" kern="1200" noProof="0" dirty="0" err="1">
                <a:solidFill>
                  <a:schemeClr val="tx1"/>
                </a:solidFill>
                <a:effectLst/>
                <a:latin typeface="+mn-lt"/>
                <a:ea typeface="+mn-ea"/>
                <a:cs typeface="+mn-cs"/>
              </a:rPr>
              <a:t>Jes</a:t>
            </a:r>
            <a:r>
              <a:rPr lang="sv-SE" sz="1200" kern="1200" noProof="0" dirty="0">
                <a:solidFill>
                  <a:schemeClr val="tx1"/>
                </a:solidFill>
                <a:effectLst/>
                <a:latin typeface="+mn-lt"/>
                <a:ea typeface="+mn-ea"/>
                <a:cs typeface="+mn-cs"/>
              </a:rPr>
              <a:t> 2:4)</a:t>
            </a:r>
          </a:p>
          <a:p>
            <a:r>
              <a:rPr lang="sv-SE" sz="1200" kern="1200" noProof="0" dirty="0">
                <a:solidFill>
                  <a:schemeClr val="tx1"/>
                </a:solidFill>
                <a:effectLst/>
                <a:latin typeface="+mn-lt"/>
                <a:ea typeface="+mn-ea"/>
                <a:cs typeface="+mn-cs"/>
              </a:rPr>
              <a:t>Fred på alla sätt – människor emellan, i naturen</a:t>
            </a:r>
          </a:p>
          <a:p>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Jesus kallar tiden precis före hans återkomst för ”</a:t>
            </a:r>
            <a:r>
              <a:rPr lang="sv-SE" sz="1200" i="1" kern="1200" noProof="0" dirty="0">
                <a:solidFill>
                  <a:schemeClr val="tx1"/>
                </a:solidFill>
                <a:effectLst/>
                <a:latin typeface="+mn-lt"/>
                <a:ea typeface="+mn-ea"/>
                <a:cs typeface="+mn-cs"/>
              </a:rPr>
              <a:t>födslovåndorna</a:t>
            </a:r>
            <a:r>
              <a:rPr lang="sv-SE" sz="1200" kern="1200" noProof="0" dirty="0">
                <a:solidFill>
                  <a:schemeClr val="tx1"/>
                </a:solidFill>
                <a:effectLst/>
                <a:latin typeface="+mn-lt"/>
                <a:ea typeface="+mn-ea"/>
                <a:cs typeface="+mn-cs"/>
              </a:rPr>
              <a:t>”: efter en lång väntan kommer en kort period av smärta, som leder till nytt liv. Så blir det också med Jesu återkomst. Då är det bra att veta vad som kommer att hända under den smärtsamma perioden, så att man kan förbereda sig och inte fångas av panik när man är mitt i. Det är anledningen till att Bibeln skriver så mycket om den yttersta tiden.</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Därför uppmanar Bibeln oss att vara vakna, så att vi inte blir överraskade eller rädda: </a:t>
            </a:r>
            <a:r>
              <a:rPr lang="sv-SE" sz="1200" i="1" kern="1200" noProof="0" dirty="0">
                <a:solidFill>
                  <a:schemeClr val="tx1"/>
                </a:solidFill>
                <a:effectLst/>
                <a:latin typeface="+mn-lt"/>
                <a:ea typeface="+mn-ea"/>
                <a:cs typeface="+mn-cs"/>
              </a:rPr>
              <a:t>… att Herrens dag kommer som en tjuv om natten. … Men ni, bröder, lever inte i mörker, så att den dagen kan överraska er som en tjuv. Ni är alla ljusets barn och dagens barn. Vi tillhör inte natten eller mörkret. Låt oss därför inte sova som de andra utan hålla oss vakna och nyktra. … </a:t>
            </a:r>
            <a:r>
              <a:rPr lang="sv-SE" sz="1200" kern="1200" noProof="0" dirty="0">
                <a:solidFill>
                  <a:schemeClr val="tx1"/>
                </a:solidFill>
                <a:effectLst/>
                <a:latin typeface="+mn-lt"/>
                <a:ea typeface="+mn-ea"/>
                <a:cs typeface="+mn-cs"/>
              </a:rPr>
              <a:t>(1 Tes 5:1-11)</a:t>
            </a:r>
          </a:p>
          <a:p>
            <a:endParaRPr lang="sv-SE" noProof="0"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3</a:t>
            </a:fld>
            <a:endParaRPr lang="en-US"/>
          </a:p>
        </p:txBody>
      </p:sp>
    </p:spTree>
    <p:extLst>
      <p:ext uri="{BB962C8B-B14F-4D97-AF65-F5344CB8AC3E}">
        <p14:creationId xmlns:p14="http://schemas.microsoft.com/office/powerpoint/2010/main" val="85020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176F9F-AAE5-49D7-BC94-F30CAB54C0E3}" type="slidenum">
              <a:rPr lang="en-US" smtClean="0"/>
              <a:pPr/>
              <a:t>4</a:t>
            </a:fld>
            <a:endParaRPr lang="en-US"/>
          </a:p>
        </p:txBody>
      </p:sp>
    </p:spTree>
    <p:extLst>
      <p:ext uri="{BB962C8B-B14F-4D97-AF65-F5344CB8AC3E}">
        <p14:creationId xmlns:p14="http://schemas.microsoft.com/office/powerpoint/2010/main" val="72956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5</a:t>
            </a:fld>
            <a:endParaRPr lang="en-US"/>
          </a:p>
        </p:txBody>
      </p:sp>
    </p:spTree>
    <p:extLst>
      <p:ext uri="{BB962C8B-B14F-4D97-AF65-F5344CB8AC3E}">
        <p14:creationId xmlns:p14="http://schemas.microsoft.com/office/powerpoint/2010/main" val="32206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176F9F-AAE5-49D7-BC94-F30CAB54C0E3}" type="slidenum">
              <a:rPr lang="en-US" smtClean="0"/>
              <a:pPr/>
              <a:t>6</a:t>
            </a:fld>
            <a:endParaRPr lang="en-US"/>
          </a:p>
        </p:txBody>
      </p:sp>
    </p:spTree>
    <p:extLst>
      <p:ext uri="{BB962C8B-B14F-4D97-AF65-F5344CB8AC3E}">
        <p14:creationId xmlns:p14="http://schemas.microsoft.com/office/powerpoint/2010/main" val="232197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Vi läser Daniel 2:31-45</a:t>
            </a:r>
          </a:p>
          <a:p>
            <a:endParaRPr lang="sv-SE" noProof="0" dirty="0"/>
          </a:p>
          <a:p>
            <a:r>
              <a:rPr lang="sv-SE" noProof="0" dirty="0"/>
              <a:t>4 riken, egentligen 5</a:t>
            </a:r>
          </a:p>
          <a:p>
            <a:endParaRPr lang="sv-SE" noProof="0" dirty="0"/>
          </a:p>
          <a:p>
            <a:r>
              <a:rPr lang="sv-SE" noProof="0" dirty="0"/>
              <a:t>Identifiering: Babylon i stycket vi läste, Persien och Grekland i kap 7. Rom nämns inte vid namn i boken Daniel (på den tiden var Rom en obetydlig stadsstat). Men historien visar att det bara kan vara Rom som efterträder Grekland.</a:t>
            </a:r>
          </a:p>
        </p:txBody>
      </p:sp>
      <p:sp>
        <p:nvSpPr>
          <p:cNvPr id="4" name="Slide Number Placeholder 3"/>
          <p:cNvSpPr>
            <a:spLocks noGrp="1"/>
          </p:cNvSpPr>
          <p:nvPr>
            <p:ph type="sldNum" sz="quarter" idx="5"/>
          </p:nvPr>
        </p:nvSpPr>
        <p:spPr/>
        <p:txBody>
          <a:bodyPr/>
          <a:lstStyle/>
          <a:p>
            <a:fld id="{D3176F9F-AAE5-49D7-BC94-F30CAB54C0E3}" type="slidenum">
              <a:rPr lang="en-US" smtClean="0"/>
              <a:pPr/>
              <a:t>7</a:t>
            </a:fld>
            <a:endParaRPr lang="en-US"/>
          </a:p>
        </p:txBody>
      </p:sp>
    </p:spTree>
    <p:extLst>
      <p:ext uri="{BB962C8B-B14F-4D97-AF65-F5344CB8AC3E}">
        <p14:creationId xmlns:p14="http://schemas.microsoft.com/office/powerpoint/2010/main" val="217722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Det här är tidsspannet. </a:t>
            </a:r>
          </a:p>
          <a:p>
            <a:endParaRPr lang="sv-SE" noProof="0" dirty="0"/>
          </a:p>
          <a:p>
            <a:r>
              <a:rPr lang="sv-SE" noProof="0" dirty="0"/>
              <a:t>Vad säger boken Daniel om den yttersta tiden? Ikväll Grekland, nästa gång Rom</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8</a:t>
            </a:fld>
            <a:endParaRPr lang="en-US"/>
          </a:p>
        </p:txBody>
      </p:sp>
    </p:spTree>
    <p:extLst>
      <p:ext uri="{BB962C8B-B14F-4D97-AF65-F5344CB8AC3E}">
        <p14:creationId xmlns:p14="http://schemas.microsoft.com/office/powerpoint/2010/main" val="134216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noProof="0" dirty="0">
                <a:solidFill>
                  <a:schemeClr val="tx1"/>
                </a:solidFill>
                <a:effectLst/>
                <a:latin typeface="+mn-lt"/>
                <a:ea typeface="+mn-ea"/>
                <a:cs typeface="+mn-cs"/>
              </a:rPr>
              <a:t>I figuren ser vi det grekiska riket i 200-talet </a:t>
            </a:r>
            <a:r>
              <a:rPr lang="sv-SE" sz="1200" i="0" kern="1200" noProof="0" dirty="0" err="1">
                <a:solidFill>
                  <a:schemeClr val="tx1"/>
                </a:solidFill>
                <a:effectLst/>
                <a:latin typeface="+mn-lt"/>
                <a:ea typeface="+mn-ea"/>
                <a:cs typeface="+mn-cs"/>
              </a:rPr>
              <a:t>f.Kr</a:t>
            </a:r>
            <a:r>
              <a:rPr lang="sv-SE" sz="1200" i="0" kern="1200" noProof="0" dirty="0">
                <a:solidFill>
                  <a:schemeClr val="tx1"/>
                </a:solidFill>
                <a:effectLst/>
                <a:latin typeface="+mn-lt"/>
                <a:ea typeface="+mn-ea"/>
                <a:cs typeface="+mn-cs"/>
              </a:rPr>
              <a:t>, efter Alexander den Store (som regerade 336-323 f.Kr.) uppdelat i fyra delar</a:t>
            </a:r>
          </a:p>
          <a:p>
            <a:endParaRPr lang="sv-SE" noProof="0" dirty="0"/>
          </a:p>
          <a:p>
            <a:r>
              <a:rPr lang="sv-SE" sz="1200" kern="1200" noProof="0" dirty="0">
                <a:solidFill>
                  <a:schemeClr val="tx1"/>
                </a:solidFill>
                <a:effectLst/>
                <a:latin typeface="+mn-lt"/>
                <a:ea typeface="+mn-ea"/>
                <a:cs typeface="+mn-cs"/>
              </a:rPr>
              <a:t>I boken Daniel symboliseras Grekland bland annat av en leopard. Leoparden är snabb, och symboliserar Alexander den Stores snabba erövringar 334-330 f.Kr.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Startpunkten för Alexander den Store var Makedonien, så hans erövringar gick österut. Sett från området där Daniel bodde så kom han västerifrån, något som beskrivs lite senare </a:t>
            </a:r>
            <a:r>
              <a:rPr lang="sv-SE" sz="1200" i="1" kern="1200" noProof="0" dirty="0">
                <a:solidFill>
                  <a:schemeClr val="tx1"/>
                </a:solidFill>
                <a:effectLst/>
                <a:latin typeface="+mn-lt"/>
                <a:ea typeface="+mn-ea"/>
                <a:cs typeface="+mn-cs"/>
              </a:rPr>
              <a:t>”… då kom en bock västerifrån. Han hade ett väldigt horn i pannan och gick fram över hela jorden, dock utan att röra vid marken</a:t>
            </a:r>
            <a:r>
              <a:rPr lang="sv-SE" sz="1200" kern="1200" noProof="0" dirty="0">
                <a:solidFill>
                  <a:schemeClr val="tx1"/>
                </a:solidFill>
                <a:effectLst/>
                <a:latin typeface="+mn-lt"/>
                <a:ea typeface="+mn-ea"/>
                <a:cs typeface="+mn-cs"/>
              </a:rPr>
              <a:t>” Dan 8:5.</a:t>
            </a:r>
          </a:p>
          <a:p>
            <a:r>
              <a:rPr lang="sv-SE" sz="1200" kern="1200" noProof="0" dirty="0">
                <a:solidFill>
                  <a:schemeClr val="tx1"/>
                </a:solidFill>
                <a:effectLst/>
                <a:latin typeface="+mn-lt"/>
                <a:ea typeface="+mn-ea"/>
                <a:cs typeface="+mn-cs"/>
              </a:rPr>
              <a:t>”</a:t>
            </a:r>
            <a:r>
              <a:rPr lang="sv-SE" sz="1200" i="1" kern="1200" noProof="0" dirty="0">
                <a:solidFill>
                  <a:schemeClr val="tx1"/>
                </a:solidFill>
                <a:effectLst/>
                <a:latin typeface="+mn-lt"/>
                <a:ea typeface="+mn-ea"/>
                <a:cs typeface="+mn-cs"/>
              </a:rPr>
              <a:t>Bocken blev mycket mäktig. Men när han var som starkast brast det stora hornet sönder och fyra andra stora horn kom upp i dess ställe, riktade åt himlens fyra väderstreck</a:t>
            </a:r>
            <a:r>
              <a:rPr lang="sv-SE" sz="1200" kern="1200" noProof="0" dirty="0">
                <a:solidFill>
                  <a:schemeClr val="tx1"/>
                </a:solidFill>
                <a:effectLst/>
                <a:latin typeface="+mn-lt"/>
                <a:ea typeface="+mn-ea"/>
                <a:cs typeface="+mn-cs"/>
              </a:rPr>
              <a:t>”. Dan 8:8</a:t>
            </a:r>
          </a:p>
          <a:p>
            <a:endParaRPr lang="sv-S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noProof="0" dirty="0">
                <a:solidFill>
                  <a:schemeClr val="tx1"/>
                </a:solidFill>
                <a:effectLst/>
                <a:latin typeface="+mn-lt"/>
                <a:ea typeface="+mn-ea"/>
                <a:cs typeface="+mn-cs"/>
              </a:rPr>
              <a:t>Om leoparden står det att </a:t>
            </a:r>
            <a:r>
              <a:rPr lang="sv-SE" sz="1200" i="1" kern="1200" noProof="0" dirty="0">
                <a:solidFill>
                  <a:schemeClr val="tx1"/>
                </a:solidFill>
                <a:effectLst/>
                <a:latin typeface="+mn-lt"/>
                <a:ea typeface="+mn-ea"/>
                <a:cs typeface="+mn-cs"/>
              </a:rPr>
              <a:t>”… på sidorna hade det fyra fågelvingar. Djuret hade fyra huvuden, och det fick stor makt</a:t>
            </a:r>
            <a:r>
              <a:rPr lang="sv-SE" sz="1200" kern="1200" noProof="0" dirty="0">
                <a:solidFill>
                  <a:schemeClr val="tx1"/>
                </a:solidFill>
                <a:effectLst/>
                <a:latin typeface="+mn-lt"/>
                <a:ea typeface="+mn-ea"/>
                <a:cs typeface="+mn-cs"/>
              </a:rPr>
              <a:t>” (Dan 7:6).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De fyra fågelvingar symboliserar Alexander den Stores fyra generaler. De beskrivs även som fyra horn från bocken.</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Daniel kapitel 11 nämner en gång till Alexander den Store (”</a:t>
            </a:r>
            <a:r>
              <a:rPr lang="sv-SE" sz="1200" i="1" kern="1200" noProof="0" dirty="0">
                <a:solidFill>
                  <a:schemeClr val="tx1"/>
                </a:solidFill>
                <a:effectLst/>
                <a:latin typeface="+mn-lt"/>
                <a:ea typeface="+mn-ea"/>
                <a:cs typeface="+mn-cs"/>
              </a:rPr>
              <a:t>en väldig kung</a:t>
            </a:r>
            <a:r>
              <a:rPr lang="sv-SE" sz="1200" kern="1200" noProof="0" dirty="0">
                <a:solidFill>
                  <a:schemeClr val="tx1"/>
                </a:solidFill>
                <a:effectLst/>
                <a:latin typeface="+mn-lt"/>
                <a:ea typeface="+mn-ea"/>
                <a:cs typeface="+mn-cs"/>
              </a:rPr>
              <a:t>”) och fortsätter sedan med profetior om händelser fram till ungefär år 150 f.Kr. Profetiorna ger en mycket detaljerad beskrivning av sammandrabbningar mellan Nordlandet och Söderlandet. Det är häpnadsväckande att alla profetior som nämns kan verifieras i den profana historieskrivningen.</a:t>
            </a:r>
          </a:p>
          <a:p>
            <a:endParaRPr lang="en-US" dirty="0"/>
          </a:p>
        </p:txBody>
      </p:sp>
      <p:sp>
        <p:nvSpPr>
          <p:cNvPr id="4" name="Slide Number Placeholder 3"/>
          <p:cNvSpPr>
            <a:spLocks noGrp="1"/>
          </p:cNvSpPr>
          <p:nvPr>
            <p:ph type="sldNum" sz="quarter" idx="5"/>
          </p:nvPr>
        </p:nvSpPr>
        <p:spPr/>
        <p:txBody>
          <a:bodyPr/>
          <a:lstStyle/>
          <a:p>
            <a:fld id="{D3176F9F-AAE5-49D7-BC94-F30CAB54C0E3}" type="slidenum">
              <a:rPr lang="en-US" smtClean="0"/>
              <a:pPr/>
              <a:t>9</a:t>
            </a:fld>
            <a:endParaRPr lang="en-US"/>
          </a:p>
        </p:txBody>
      </p:sp>
    </p:spTree>
    <p:extLst>
      <p:ext uri="{BB962C8B-B14F-4D97-AF65-F5344CB8AC3E}">
        <p14:creationId xmlns:p14="http://schemas.microsoft.com/office/powerpoint/2010/main" val="73929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183A-83B5-4710-A201-75F182882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11491A-6B89-4EDC-AFB2-ED612B788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11C17A-59D8-4426-AC8E-9DCAD88F719C}"/>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6AE775CD-BB68-468F-B370-DF4A55691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4CE36-5CF0-49FB-BF45-7E6E03E98F42}"/>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6740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EE69-D8D2-40F3-AD34-0E536589A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38657-9758-43E9-88A0-4F8218EAD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D026-742F-4F47-839B-4C27AD00FBA0}"/>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F96E05E5-1C9F-4B42-BF68-2CF2DF913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521ED-5357-451F-9C84-5E2A6AF3B4EA}"/>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97068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05539-B018-4E4B-8A02-58734B682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AD998-B815-4F0D-8900-6ABFEC5FAC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D5394-215C-45C6-BA84-0597AC6B3E8A}"/>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AE71DE39-CC9C-4F64-B974-B9E036D24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76285-2724-4D14-B032-5702D7A73D1F}"/>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40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3125-B02A-4566-A405-418CE2C8A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DCBF4-F0BF-4EC8-A9F4-9800D8CAB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578A9-F792-4928-863A-425F09184D22}"/>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2963B49F-7EEA-4EEF-9F01-C89E44A59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E9E7-8562-4FA3-8AEC-E3C3C3C7C2D9}"/>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12748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4847-197E-40F0-A878-0AA87C114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7E0F6-D60D-4374-95E0-2D01CAF78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903709-E4D1-429A-811C-B39590E44F31}"/>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A3F54DAE-0108-4247-96DC-5A58DB0F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763C7-1A38-4A3D-B350-0B0BBA89D6E6}"/>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52335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2CA2-6EFC-483B-A3BD-02AF180F4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DFC84-A737-43D7-A9A7-9ECCACCC6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328C6-C793-4790-B2FA-A74E8E19A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13A0B-41DD-4820-8FE7-9468E03DAC2A}"/>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81C6E03A-4CCF-4E59-A2F7-9C535F1C3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3FDF8-3A58-49B0-98A9-CFB5B5CE25F1}"/>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6073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17DB-0D21-4936-82DF-6582A6AFC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883B1-7F1A-45F8-A4BD-2DC8251EF1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63A3D-6B3F-48A5-8265-D503456F25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9C4D3-1A0C-492E-BC26-DAD48D2EE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F5D3CA-BE53-4359-BED2-7A48F3D60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B7835-4813-48B1-A1C1-1CA8759B75D7}"/>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8" name="Footer Placeholder 7">
            <a:extLst>
              <a:ext uri="{FF2B5EF4-FFF2-40B4-BE49-F238E27FC236}">
                <a16:creationId xmlns:a16="http://schemas.microsoft.com/office/drawing/2014/main" id="{C3E6D19B-37BB-4763-BFA8-882AA70B45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BD235-A860-4F1F-8A65-6B6462608984}"/>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271379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0A38-027A-4AA2-B727-E822EE55B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EA22B-AF30-4790-9550-8B205913B115}"/>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4" name="Footer Placeholder 3">
            <a:extLst>
              <a:ext uri="{FF2B5EF4-FFF2-40B4-BE49-F238E27FC236}">
                <a16:creationId xmlns:a16="http://schemas.microsoft.com/office/drawing/2014/main" id="{4F8640E6-7E3C-4F68-B655-66CF9E4BF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FEDFE-BBB0-42C6-A8B5-E9E47A9AC4E4}"/>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168467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33093-EF8B-4CBF-9842-DD46BEA3C37B}"/>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3" name="Footer Placeholder 2">
            <a:extLst>
              <a:ext uri="{FF2B5EF4-FFF2-40B4-BE49-F238E27FC236}">
                <a16:creationId xmlns:a16="http://schemas.microsoft.com/office/drawing/2014/main" id="{3B931AA2-4204-4E0F-B687-E377C60902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4BE86-8C4A-4109-9810-FE047C739B4A}"/>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5832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B846-3329-424E-AE20-E1456AA1A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2FABBB-FFD5-460E-93A8-BCE366EAC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5E397-F744-4F83-B62A-30C8AF12A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DDCCF-A426-44B4-BA34-2FF66A7A129B}"/>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922A0ED2-3106-474E-96F6-C1BBB9E79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D1501-755E-4BFC-98C2-534B040C1EBC}"/>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395605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7746-8FB3-412E-95E0-365667182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AAA700-1C19-49C8-8015-1D5BADFC0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FE19F-66BB-4CBC-9C07-8BD4604C6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29216-424F-4D5A-BB8E-9E3280DB85B0}"/>
              </a:ext>
            </a:extLst>
          </p:cNvPr>
          <p:cNvSpPr>
            <a:spLocks noGrp="1"/>
          </p:cNvSpPr>
          <p:nvPr>
            <p:ph type="dt" sz="half" idx="10"/>
          </p:nvPr>
        </p:nvSpPr>
        <p:spPr/>
        <p:txBody>
          <a:bodyPr/>
          <a:lstStyle/>
          <a:p>
            <a:fld id="{F80ADE5D-843C-4947-9AF1-FB10988E70FC}" type="datetimeFigureOut">
              <a:rPr lang="en-US" smtClean="0"/>
              <a:pPr/>
              <a:t>7/9/2021</a:t>
            </a:fld>
            <a:endParaRPr lang="en-US"/>
          </a:p>
        </p:txBody>
      </p:sp>
      <p:sp>
        <p:nvSpPr>
          <p:cNvPr id="6" name="Footer Placeholder 5">
            <a:extLst>
              <a:ext uri="{FF2B5EF4-FFF2-40B4-BE49-F238E27FC236}">
                <a16:creationId xmlns:a16="http://schemas.microsoft.com/office/drawing/2014/main" id="{A86C6054-77F8-40E8-A68C-923F82B17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6CEEC-BD5A-4382-88E1-059BEB8B2BCD}"/>
              </a:ext>
            </a:extLst>
          </p:cNvPr>
          <p:cNvSpPr>
            <a:spLocks noGrp="1"/>
          </p:cNvSpPr>
          <p:nvPr>
            <p:ph type="sldNum" sz="quarter" idx="12"/>
          </p:nvPr>
        </p:nvSpPr>
        <p:spPr/>
        <p:txBody>
          <a:bodyPr/>
          <a:lstStyle/>
          <a:p>
            <a:fld id="{3FE092AE-BCD5-461B-AB80-8CE61701B1EC}" type="slidenum">
              <a:rPr lang="en-US" smtClean="0"/>
              <a:pPr/>
              <a:t>‹#›</a:t>
            </a:fld>
            <a:endParaRPr lang="en-US"/>
          </a:p>
        </p:txBody>
      </p:sp>
    </p:spTree>
    <p:extLst>
      <p:ext uri="{BB962C8B-B14F-4D97-AF65-F5344CB8AC3E}">
        <p14:creationId xmlns:p14="http://schemas.microsoft.com/office/powerpoint/2010/main" val="9691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681AC-5787-47D6-8042-6A68BD0B0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0C71FE-A8E8-4949-80C3-DFA0256D2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167BE-559B-4781-8B48-73DE96F01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ADE5D-843C-4947-9AF1-FB10988E70FC}" type="datetimeFigureOut">
              <a:rPr lang="en-US" smtClean="0"/>
              <a:pPr/>
              <a:t>7/9/2021</a:t>
            </a:fld>
            <a:endParaRPr lang="en-US"/>
          </a:p>
        </p:txBody>
      </p:sp>
      <p:sp>
        <p:nvSpPr>
          <p:cNvPr id="5" name="Footer Placeholder 4">
            <a:extLst>
              <a:ext uri="{FF2B5EF4-FFF2-40B4-BE49-F238E27FC236}">
                <a16:creationId xmlns:a16="http://schemas.microsoft.com/office/drawing/2014/main" id="{CDDF7429-6A10-4108-94A4-D454A4CEE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F8CCF5-F9ED-4C75-BB8E-1707AC9D3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092AE-BCD5-461B-AB80-8CE61701B1EC}" type="slidenum">
              <a:rPr lang="en-US" smtClean="0"/>
              <a:pPr/>
              <a:t>‹#›</a:t>
            </a:fld>
            <a:endParaRPr lang="en-US"/>
          </a:p>
        </p:txBody>
      </p:sp>
    </p:spTree>
    <p:extLst>
      <p:ext uri="{BB962C8B-B14F-4D97-AF65-F5344CB8AC3E}">
        <p14:creationId xmlns:p14="http://schemas.microsoft.com/office/powerpoint/2010/main" val="119026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mmons.wikimedia.org/wiki/Die_Bibel_in_Bilder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bijbelshandboek.nl/2019/12/02/beel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E4729-1DB1-4A03-8326-63588E384F27}"/>
              </a:ext>
            </a:extLst>
          </p:cNvPr>
          <p:cNvSpPr>
            <a:spLocks noGrp="1"/>
          </p:cNvSpPr>
          <p:nvPr>
            <p:ph type="ctrTitle"/>
          </p:nvPr>
        </p:nvSpPr>
        <p:spPr>
          <a:xfrm>
            <a:off x="804672" y="962246"/>
            <a:ext cx="6967728" cy="2611967"/>
          </a:xfrm>
        </p:spPr>
        <p:txBody>
          <a:bodyPr anchor="t">
            <a:normAutofit/>
          </a:bodyPr>
          <a:lstStyle/>
          <a:p>
            <a:pPr algn="l"/>
            <a:r>
              <a:rPr lang="sv-SE" dirty="0"/>
              <a:t>Vad säger Bibeln om… </a:t>
            </a:r>
            <a:br>
              <a:rPr lang="sv-SE" dirty="0"/>
            </a:br>
            <a:r>
              <a:rPr lang="sv-SE" dirty="0"/>
              <a:t>Den yttersta tiden?</a:t>
            </a:r>
          </a:p>
        </p:txBody>
      </p:sp>
      <p:sp>
        <p:nvSpPr>
          <p:cNvPr id="3" name="Subtitle 2">
            <a:extLst>
              <a:ext uri="{FF2B5EF4-FFF2-40B4-BE49-F238E27FC236}">
                <a16:creationId xmlns:a16="http://schemas.microsoft.com/office/drawing/2014/main" id="{2CF1A5E8-65A9-4644-9E8A-92F63097E7DF}"/>
              </a:ext>
            </a:extLst>
          </p:cNvPr>
          <p:cNvSpPr>
            <a:spLocks noGrp="1"/>
          </p:cNvSpPr>
          <p:nvPr>
            <p:ph type="subTitle" idx="1"/>
          </p:nvPr>
        </p:nvSpPr>
        <p:spPr>
          <a:xfrm>
            <a:off x="804671" y="3719618"/>
            <a:ext cx="5596129" cy="1155525"/>
          </a:xfrm>
        </p:spPr>
        <p:txBody>
          <a:bodyPr anchor="t">
            <a:normAutofit/>
          </a:bodyPr>
          <a:lstStyle/>
          <a:p>
            <a:pPr algn="l"/>
            <a:r>
              <a:rPr lang="sv-SE" sz="3200" dirty="0"/>
              <a:t>Apologetik onsdag 10 feb 2021</a:t>
            </a:r>
          </a:p>
          <a:p>
            <a:pPr algn="l"/>
            <a:r>
              <a:rPr lang="sv-SE" sz="3200" dirty="0"/>
              <a:t>Vi sätter igång 19:00</a:t>
            </a:r>
          </a:p>
        </p:txBody>
      </p:sp>
    </p:spTree>
    <p:extLst>
      <p:ext uri="{BB962C8B-B14F-4D97-AF65-F5344CB8AC3E}">
        <p14:creationId xmlns:p14="http://schemas.microsoft.com/office/powerpoint/2010/main" val="39182714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291A-167A-4805-891F-25D87A39773B}"/>
              </a:ext>
            </a:extLst>
          </p:cNvPr>
          <p:cNvSpPr>
            <a:spLocks noGrp="1"/>
          </p:cNvSpPr>
          <p:nvPr>
            <p:ph type="title"/>
          </p:nvPr>
        </p:nvSpPr>
        <p:spPr>
          <a:xfrm>
            <a:off x="346102" y="365125"/>
            <a:ext cx="11673178" cy="1325563"/>
          </a:xfrm>
        </p:spPr>
        <p:txBody>
          <a:bodyPr>
            <a:normAutofit/>
          </a:bodyPr>
          <a:lstStyle/>
          <a:p>
            <a:pPr>
              <a:tabLst>
                <a:tab pos="8880475" algn="l"/>
              </a:tabLst>
            </a:pPr>
            <a:r>
              <a:rPr lang="sv-SE" dirty="0" err="1"/>
              <a:t>Mackabeerupproret</a:t>
            </a:r>
            <a:r>
              <a:rPr lang="sv-SE" dirty="0"/>
              <a:t> 167-160 f.Kr.	Dan 8:8-14</a:t>
            </a:r>
            <a:br>
              <a:rPr lang="sv-SE" dirty="0"/>
            </a:br>
            <a:endParaRPr lang="sv-SE" dirty="0"/>
          </a:p>
        </p:txBody>
      </p:sp>
      <p:pic>
        <p:nvPicPr>
          <p:cNvPr id="7" name="Picture 6" descr="A picture containing text, book, photo, person&#10;&#10;Description automatically generated">
            <a:extLst>
              <a:ext uri="{FF2B5EF4-FFF2-40B4-BE49-F238E27FC236}">
                <a16:creationId xmlns:a16="http://schemas.microsoft.com/office/drawing/2014/main" id="{3FCEB811-3B42-4C6A-A2CA-483044097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02" y="1319300"/>
            <a:ext cx="9204298" cy="5348200"/>
          </a:xfrm>
          <a:prstGeom prst="rect">
            <a:avLst/>
          </a:prstGeom>
        </p:spPr>
      </p:pic>
      <p:sp>
        <p:nvSpPr>
          <p:cNvPr id="3" name="TextBox 2">
            <a:extLst>
              <a:ext uri="{FF2B5EF4-FFF2-40B4-BE49-F238E27FC236}">
                <a16:creationId xmlns:a16="http://schemas.microsoft.com/office/drawing/2014/main" id="{E461F82A-8FC2-495D-B7A8-4DFF265D0470}"/>
              </a:ext>
            </a:extLst>
          </p:cNvPr>
          <p:cNvSpPr txBox="1"/>
          <p:nvPr/>
        </p:nvSpPr>
        <p:spPr>
          <a:xfrm>
            <a:off x="10049069" y="6530199"/>
            <a:ext cx="2142931" cy="276999"/>
          </a:xfrm>
          <a:prstGeom prst="rect">
            <a:avLst/>
          </a:prstGeom>
          <a:noFill/>
        </p:spPr>
        <p:txBody>
          <a:bodyPr wrap="square" rtlCol="0" anchor="b">
            <a:spAutoFit/>
          </a:bodyPr>
          <a:lstStyle/>
          <a:p>
            <a:pPr algn="r"/>
            <a:r>
              <a:rPr lang="en-US" sz="1200" dirty="0" err="1"/>
              <a:t>Källa</a:t>
            </a:r>
            <a:r>
              <a:rPr lang="en-US" sz="1200" dirty="0"/>
              <a:t> </a:t>
            </a:r>
            <a:r>
              <a:rPr lang="en-US" sz="1200" dirty="0" err="1"/>
              <a:t>bild</a:t>
            </a:r>
            <a:r>
              <a:rPr lang="en-US" sz="1200" dirty="0"/>
              <a:t>: </a:t>
            </a:r>
            <a:r>
              <a:rPr lang="en-US" sz="1200" dirty="0">
                <a:hlinkClick r:id="rId4"/>
              </a:rPr>
              <a:t>Wikimedia Commons</a:t>
            </a:r>
            <a:endParaRPr lang="en-US" sz="1200" dirty="0"/>
          </a:p>
        </p:txBody>
      </p:sp>
    </p:spTree>
    <p:extLst>
      <p:ext uri="{BB962C8B-B14F-4D97-AF65-F5344CB8AC3E}">
        <p14:creationId xmlns:p14="http://schemas.microsoft.com/office/powerpoint/2010/main" val="10450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291A-167A-4805-891F-25D87A39773B}"/>
              </a:ext>
            </a:extLst>
          </p:cNvPr>
          <p:cNvSpPr>
            <a:spLocks noGrp="1"/>
          </p:cNvSpPr>
          <p:nvPr>
            <p:ph type="title"/>
          </p:nvPr>
        </p:nvSpPr>
        <p:spPr/>
        <p:txBody>
          <a:bodyPr>
            <a:normAutofit/>
          </a:bodyPr>
          <a:lstStyle/>
          <a:p>
            <a:r>
              <a:rPr lang="sv-SE" sz="5400" dirty="0"/>
              <a:t>Kung </a:t>
            </a:r>
            <a:r>
              <a:rPr lang="sv-SE" sz="5400" dirty="0" err="1"/>
              <a:t>Antiochos</a:t>
            </a:r>
            <a:r>
              <a:rPr lang="sv-SE" sz="5400" dirty="0"/>
              <a:t> IV </a:t>
            </a:r>
            <a:r>
              <a:rPr lang="sv-SE" sz="5400" dirty="0" err="1"/>
              <a:t>Epifanes</a:t>
            </a:r>
            <a:endParaRPr lang="sv-SE" sz="5400" dirty="0"/>
          </a:p>
        </p:txBody>
      </p:sp>
      <p:sp>
        <p:nvSpPr>
          <p:cNvPr id="3" name="Content Placeholder 2">
            <a:extLst>
              <a:ext uri="{FF2B5EF4-FFF2-40B4-BE49-F238E27FC236}">
                <a16:creationId xmlns:a16="http://schemas.microsoft.com/office/drawing/2014/main" id="{CD436ABD-B8FD-4C7F-B100-740CCE41FE68}"/>
              </a:ext>
            </a:extLst>
          </p:cNvPr>
          <p:cNvSpPr>
            <a:spLocks noGrp="1"/>
          </p:cNvSpPr>
          <p:nvPr>
            <p:ph idx="1"/>
          </p:nvPr>
        </p:nvSpPr>
        <p:spPr>
          <a:xfrm>
            <a:off x="838200" y="1808480"/>
            <a:ext cx="11165839" cy="4910760"/>
          </a:xfrm>
        </p:spPr>
        <p:txBody>
          <a:bodyPr numCol="1">
            <a:normAutofit fontScale="92500" lnSpcReduction="10000"/>
          </a:bodyPr>
          <a:lstStyle/>
          <a:p>
            <a:pPr marL="0" indent="0">
              <a:buNone/>
            </a:pPr>
            <a:r>
              <a:rPr lang="sv-SE" dirty="0"/>
              <a:t>… symboliseras av ”</a:t>
            </a:r>
            <a:r>
              <a:rPr lang="sv-SE" i="1" dirty="0"/>
              <a:t>ett litet horn</a:t>
            </a:r>
            <a:r>
              <a:rPr lang="sv-SE" dirty="0"/>
              <a:t>”.</a:t>
            </a:r>
          </a:p>
          <a:p>
            <a:pPr marL="0" indent="0">
              <a:buNone/>
            </a:pPr>
            <a:r>
              <a:rPr lang="sv-SE" dirty="0"/>
              <a:t>… får makt över landet Israel.</a:t>
            </a:r>
          </a:p>
          <a:p>
            <a:pPr marL="0" indent="0">
              <a:buNone/>
            </a:pPr>
            <a:r>
              <a:rPr lang="sv-SE" dirty="0"/>
              <a:t>… skall fördärva många, även troende skall han locka till att avfalla från sin tro.</a:t>
            </a:r>
          </a:p>
          <a:p>
            <a:pPr marL="0" indent="0">
              <a:buNone/>
            </a:pPr>
            <a:r>
              <a:rPr lang="sv-SE" dirty="0"/>
              <a:t>… sätter sig upp mot Gud.</a:t>
            </a:r>
          </a:p>
          <a:p>
            <a:pPr marL="0" indent="0">
              <a:buNone/>
            </a:pPr>
            <a:r>
              <a:rPr lang="sv-SE" dirty="0"/>
              <a:t>… tar bort det dagliga offrandet i templet.</a:t>
            </a:r>
          </a:p>
          <a:p>
            <a:pPr marL="0" indent="0">
              <a:buNone/>
            </a:pPr>
            <a:r>
              <a:rPr lang="sv-SE" dirty="0"/>
              <a:t>… är framgångsrik i allt han gör.</a:t>
            </a:r>
          </a:p>
          <a:p>
            <a:pPr marL="0" indent="0">
              <a:buNone/>
            </a:pPr>
            <a:r>
              <a:rPr lang="sv-SE" dirty="0"/>
              <a:t>… är fräck och illasinnad.</a:t>
            </a:r>
          </a:p>
          <a:p>
            <a:pPr marL="0" indent="0">
              <a:buNone/>
            </a:pPr>
            <a:r>
              <a:rPr lang="sv-SE" dirty="0"/>
              <a:t>… är klok och svekfull.</a:t>
            </a:r>
          </a:p>
          <a:p>
            <a:pPr marL="0" indent="0">
              <a:buNone/>
            </a:pPr>
            <a:r>
              <a:rPr lang="sv-SE" dirty="0"/>
              <a:t>… är föraktlig.</a:t>
            </a:r>
          </a:p>
          <a:p>
            <a:pPr marL="0" indent="0">
              <a:buNone/>
            </a:pPr>
            <a:r>
              <a:rPr lang="sv-SE" dirty="0"/>
              <a:t>… anser sig själv överlägsen.</a:t>
            </a:r>
          </a:p>
          <a:p>
            <a:pPr marL="0" indent="0">
              <a:buNone/>
            </a:pPr>
            <a:r>
              <a:rPr lang="sv-SE" dirty="0"/>
              <a:t>… skall krossas ”</a:t>
            </a:r>
            <a:r>
              <a:rPr lang="sv-SE" i="1" dirty="0"/>
              <a:t>utan människohand</a:t>
            </a:r>
            <a:r>
              <a:rPr lang="sv-SE" dirty="0"/>
              <a:t>”.</a:t>
            </a:r>
          </a:p>
          <a:p>
            <a:endParaRPr lang="sv-SE" dirty="0"/>
          </a:p>
        </p:txBody>
      </p:sp>
    </p:spTree>
    <p:extLst>
      <p:ext uri="{BB962C8B-B14F-4D97-AF65-F5344CB8AC3E}">
        <p14:creationId xmlns:p14="http://schemas.microsoft.com/office/powerpoint/2010/main" val="13747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FAB53-3DAC-406D-94A2-FA00E3ABCF53}"/>
              </a:ext>
            </a:extLst>
          </p:cNvPr>
          <p:cNvSpPr/>
          <p:nvPr/>
        </p:nvSpPr>
        <p:spPr>
          <a:xfrm>
            <a:off x="8742788" y="1511560"/>
            <a:ext cx="3377673" cy="98287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80C4D0C-ACB3-4561-90DD-88B868DDA630}"/>
              </a:ext>
            </a:extLst>
          </p:cNvPr>
          <p:cNvSpPr txBox="1"/>
          <p:nvPr/>
        </p:nvSpPr>
        <p:spPr>
          <a:xfrm>
            <a:off x="9015505" y="1580114"/>
            <a:ext cx="3104956" cy="830997"/>
          </a:xfrm>
          <a:prstGeom prst="rect">
            <a:avLst/>
          </a:prstGeom>
          <a:noFill/>
        </p:spPr>
        <p:txBody>
          <a:bodyPr wrap="square" rtlCol="0">
            <a:spAutoFit/>
          </a:bodyPr>
          <a:lstStyle/>
          <a:p>
            <a:pPr algn="ctr"/>
            <a:r>
              <a:rPr lang="sv-SE" sz="2400" dirty="0"/>
              <a:t>”förödelsens styggelse”</a:t>
            </a:r>
          </a:p>
          <a:p>
            <a:pPr algn="ctr"/>
            <a:r>
              <a:rPr lang="sv-SE" sz="2400" dirty="0"/>
              <a:t>(Matt 24:15)</a:t>
            </a:r>
          </a:p>
        </p:txBody>
      </p:sp>
      <p:sp>
        <p:nvSpPr>
          <p:cNvPr id="2" name="Title 1">
            <a:extLst>
              <a:ext uri="{FF2B5EF4-FFF2-40B4-BE49-F238E27FC236}">
                <a16:creationId xmlns:a16="http://schemas.microsoft.com/office/drawing/2014/main" id="{EC2E291A-167A-4805-891F-25D87A39773B}"/>
              </a:ext>
            </a:extLst>
          </p:cNvPr>
          <p:cNvSpPr>
            <a:spLocks noGrp="1"/>
          </p:cNvSpPr>
          <p:nvPr>
            <p:ph type="title"/>
          </p:nvPr>
        </p:nvSpPr>
        <p:spPr/>
        <p:txBody>
          <a:bodyPr>
            <a:normAutofit/>
          </a:bodyPr>
          <a:lstStyle/>
          <a:p>
            <a:r>
              <a:rPr lang="sv-SE" sz="5400"/>
              <a:t>Kung Antiochos IV Epifanes</a:t>
            </a:r>
          </a:p>
        </p:txBody>
      </p:sp>
      <p:sp>
        <p:nvSpPr>
          <p:cNvPr id="9" name="TextBox 8">
            <a:extLst>
              <a:ext uri="{FF2B5EF4-FFF2-40B4-BE49-F238E27FC236}">
                <a16:creationId xmlns:a16="http://schemas.microsoft.com/office/drawing/2014/main" id="{705CE9E1-C855-4F10-868F-E224DB596FA3}"/>
              </a:ext>
            </a:extLst>
          </p:cNvPr>
          <p:cNvSpPr txBox="1"/>
          <p:nvPr/>
        </p:nvSpPr>
        <p:spPr>
          <a:xfrm>
            <a:off x="1171296" y="4188875"/>
            <a:ext cx="2050561" cy="523220"/>
          </a:xfrm>
          <a:prstGeom prst="rect">
            <a:avLst/>
          </a:prstGeom>
          <a:noFill/>
        </p:spPr>
        <p:txBody>
          <a:bodyPr wrap="none" rtlCol="0">
            <a:spAutoFit/>
          </a:bodyPr>
          <a:lstStyle/>
          <a:p>
            <a:r>
              <a:rPr lang="en-US" sz="2800" b="1" dirty="0"/>
              <a:t>Daniel 11:21</a:t>
            </a:r>
          </a:p>
        </p:txBody>
      </p:sp>
      <p:sp>
        <p:nvSpPr>
          <p:cNvPr id="10" name="TextBox 9">
            <a:extLst>
              <a:ext uri="{FF2B5EF4-FFF2-40B4-BE49-F238E27FC236}">
                <a16:creationId xmlns:a16="http://schemas.microsoft.com/office/drawing/2014/main" id="{29D8557C-0E00-475E-919E-D89EDFB616D4}"/>
              </a:ext>
            </a:extLst>
          </p:cNvPr>
          <p:cNvSpPr txBox="1"/>
          <p:nvPr/>
        </p:nvSpPr>
        <p:spPr>
          <a:xfrm>
            <a:off x="6871106" y="4200331"/>
            <a:ext cx="854464" cy="523220"/>
          </a:xfrm>
          <a:prstGeom prst="rect">
            <a:avLst/>
          </a:prstGeom>
          <a:noFill/>
        </p:spPr>
        <p:txBody>
          <a:bodyPr wrap="square" rtlCol="0">
            <a:spAutoFit/>
          </a:bodyPr>
          <a:lstStyle/>
          <a:p>
            <a:r>
              <a:rPr lang="en-US" sz="2800" b="1" dirty="0"/>
              <a:t>:35</a:t>
            </a:r>
          </a:p>
        </p:txBody>
      </p:sp>
      <p:sp>
        <p:nvSpPr>
          <p:cNvPr id="11" name="TextBox 10">
            <a:extLst>
              <a:ext uri="{FF2B5EF4-FFF2-40B4-BE49-F238E27FC236}">
                <a16:creationId xmlns:a16="http://schemas.microsoft.com/office/drawing/2014/main" id="{C44982BE-CB03-4F24-81BB-9C7C1525DA12}"/>
              </a:ext>
            </a:extLst>
          </p:cNvPr>
          <p:cNvSpPr txBox="1"/>
          <p:nvPr/>
        </p:nvSpPr>
        <p:spPr>
          <a:xfrm>
            <a:off x="4708846" y="4200331"/>
            <a:ext cx="854464" cy="523220"/>
          </a:xfrm>
          <a:prstGeom prst="rect">
            <a:avLst/>
          </a:prstGeom>
          <a:noFill/>
        </p:spPr>
        <p:txBody>
          <a:bodyPr wrap="square" rtlCol="0">
            <a:spAutoFit/>
          </a:bodyPr>
          <a:lstStyle/>
          <a:p>
            <a:r>
              <a:rPr lang="en-US" sz="2800" b="1" dirty="0"/>
              <a:t>:29</a:t>
            </a:r>
          </a:p>
        </p:txBody>
      </p:sp>
      <p:sp>
        <p:nvSpPr>
          <p:cNvPr id="12" name="TextBox 11">
            <a:extLst>
              <a:ext uri="{FF2B5EF4-FFF2-40B4-BE49-F238E27FC236}">
                <a16:creationId xmlns:a16="http://schemas.microsoft.com/office/drawing/2014/main" id="{606D6B58-5C0A-4A15-8C84-B59362FE7DC3}"/>
              </a:ext>
            </a:extLst>
          </p:cNvPr>
          <p:cNvSpPr txBox="1"/>
          <p:nvPr/>
        </p:nvSpPr>
        <p:spPr>
          <a:xfrm>
            <a:off x="10446837" y="4200331"/>
            <a:ext cx="854464" cy="523220"/>
          </a:xfrm>
          <a:prstGeom prst="rect">
            <a:avLst/>
          </a:prstGeom>
          <a:noFill/>
        </p:spPr>
        <p:txBody>
          <a:bodyPr wrap="square" rtlCol="0">
            <a:spAutoFit/>
          </a:bodyPr>
          <a:lstStyle/>
          <a:p>
            <a:r>
              <a:rPr lang="en-US" sz="2800" b="1" dirty="0"/>
              <a:t>:45</a:t>
            </a:r>
          </a:p>
        </p:txBody>
      </p:sp>
      <p:sp>
        <p:nvSpPr>
          <p:cNvPr id="13" name="Right Brace 12">
            <a:extLst>
              <a:ext uri="{FF2B5EF4-FFF2-40B4-BE49-F238E27FC236}">
                <a16:creationId xmlns:a16="http://schemas.microsoft.com/office/drawing/2014/main" id="{28F2A469-DFC5-48BD-A3E4-F235DAE1966E}"/>
              </a:ext>
            </a:extLst>
          </p:cNvPr>
          <p:cNvSpPr/>
          <p:nvPr/>
        </p:nvSpPr>
        <p:spPr>
          <a:xfrm rot="16200000">
            <a:off x="4525232" y="914905"/>
            <a:ext cx="367228" cy="504376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64919B13-DCE6-4EEC-B985-E763A70097DF}"/>
              </a:ext>
            </a:extLst>
          </p:cNvPr>
          <p:cNvSpPr/>
          <p:nvPr/>
        </p:nvSpPr>
        <p:spPr>
          <a:xfrm rot="16200000">
            <a:off x="7647152" y="1892244"/>
            <a:ext cx="569820" cy="617728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8A90509-82D1-46A4-858F-6E758F6A9373}"/>
              </a:ext>
            </a:extLst>
          </p:cNvPr>
          <p:cNvCxnSpPr>
            <a:cxnSpLocks/>
          </p:cNvCxnSpPr>
          <p:nvPr/>
        </p:nvCxnSpPr>
        <p:spPr>
          <a:xfrm>
            <a:off x="2170394"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E2D0C9-337A-4147-AFF2-55379074AE5C}"/>
              </a:ext>
            </a:extLst>
          </p:cNvPr>
          <p:cNvCxnSpPr>
            <a:cxnSpLocks/>
          </p:cNvCxnSpPr>
          <p:nvPr/>
        </p:nvCxnSpPr>
        <p:spPr>
          <a:xfrm>
            <a:off x="2530663"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6AC78-D295-4602-8CA6-4C1243095AE5}"/>
              </a:ext>
            </a:extLst>
          </p:cNvPr>
          <p:cNvCxnSpPr>
            <a:cxnSpLocks/>
          </p:cNvCxnSpPr>
          <p:nvPr/>
        </p:nvCxnSpPr>
        <p:spPr>
          <a:xfrm>
            <a:off x="2890932"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D378E9-B645-4026-A24E-9AF66D069D13}"/>
              </a:ext>
            </a:extLst>
          </p:cNvPr>
          <p:cNvCxnSpPr>
            <a:cxnSpLocks/>
          </p:cNvCxnSpPr>
          <p:nvPr/>
        </p:nvCxnSpPr>
        <p:spPr>
          <a:xfrm>
            <a:off x="3251201"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E34D65-5015-4135-A870-99410871BA7F}"/>
              </a:ext>
            </a:extLst>
          </p:cNvPr>
          <p:cNvCxnSpPr>
            <a:cxnSpLocks/>
          </p:cNvCxnSpPr>
          <p:nvPr/>
        </p:nvCxnSpPr>
        <p:spPr>
          <a:xfrm>
            <a:off x="3611470"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862E761-3794-4EA1-BE85-8C02F3ECD842}"/>
              </a:ext>
            </a:extLst>
          </p:cNvPr>
          <p:cNvCxnSpPr>
            <a:cxnSpLocks/>
          </p:cNvCxnSpPr>
          <p:nvPr/>
        </p:nvCxnSpPr>
        <p:spPr>
          <a:xfrm>
            <a:off x="3971739"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821621-3415-4219-BE58-8F3FAFB8CC4F}"/>
              </a:ext>
            </a:extLst>
          </p:cNvPr>
          <p:cNvCxnSpPr>
            <a:cxnSpLocks/>
          </p:cNvCxnSpPr>
          <p:nvPr/>
        </p:nvCxnSpPr>
        <p:spPr>
          <a:xfrm>
            <a:off x="4332008"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F6B91B-45CB-4117-B29A-A9FE682BE897}"/>
              </a:ext>
            </a:extLst>
          </p:cNvPr>
          <p:cNvCxnSpPr>
            <a:cxnSpLocks/>
          </p:cNvCxnSpPr>
          <p:nvPr/>
        </p:nvCxnSpPr>
        <p:spPr>
          <a:xfrm>
            <a:off x="4692277"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8C2A9A-3E40-472A-BA99-074DAF3062B8}"/>
              </a:ext>
            </a:extLst>
          </p:cNvPr>
          <p:cNvCxnSpPr>
            <a:cxnSpLocks/>
          </p:cNvCxnSpPr>
          <p:nvPr/>
        </p:nvCxnSpPr>
        <p:spPr>
          <a:xfrm>
            <a:off x="5052546"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48FAFD-BD4E-42EC-964D-3C93676BCFBA}"/>
              </a:ext>
            </a:extLst>
          </p:cNvPr>
          <p:cNvCxnSpPr>
            <a:cxnSpLocks/>
          </p:cNvCxnSpPr>
          <p:nvPr/>
        </p:nvCxnSpPr>
        <p:spPr>
          <a:xfrm>
            <a:off x="5412815"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384008-827E-42B8-9356-7E0C559A1CDD}"/>
              </a:ext>
            </a:extLst>
          </p:cNvPr>
          <p:cNvCxnSpPr>
            <a:cxnSpLocks/>
          </p:cNvCxnSpPr>
          <p:nvPr/>
        </p:nvCxnSpPr>
        <p:spPr>
          <a:xfrm>
            <a:off x="5773084"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FF9619-50C7-436B-8FBB-F640C6E4A8C3}"/>
              </a:ext>
            </a:extLst>
          </p:cNvPr>
          <p:cNvCxnSpPr>
            <a:cxnSpLocks/>
          </p:cNvCxnSpPr>
          <p:nvPr/>
        </p:nvCxnSpPr>
        <p:spPr>
          <a:xfrm>
            <a:off x="6133353"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24A80C-2C6D-4187-A750-AA8D6E9D219E}"/>
              </a:ext>
            </a:extLst>
          </p:cNvPr>
          <p:cNvCxnSpPr>
            <a:cxnSpLocks/>
          </p:cNvCxnSpPr>
          <p:nvPr/>
        </p:nvCxnSpPr>
        <p:spPr>
          <a:xfrm>
            <a:off x="6493622"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C63EBB-29F4-484A-AB32-7C7A7DDB5CB9}"/>
              </a:ext>
            </a:extLst>
          </p:cNvPr>
          <p:cNvCxnSpPr>
            <a:cxnSpLocks/>
          </p:cNvCxnSpPr>
          <p:nvPr/>
        </p:nvCxnSpPr>
        <p:spPr>
          <a:xfrm>
            <a:off x="6853891"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804A27-4564-45A6-A081-AA153562C3C6}"/>
              </a:ext>
            </a:extLst>
          </p:cNvPr>
          <p:cNvCxnSpPr>
            <a:cxnSpLocks/>
          </p:cNvCxnSpPr>
          <p:nvPr/>
        </p:nvCxnSpPr>
        <p:spPr>
          <a:xfrm>
            <a:off x="7214160"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0055B1-C8EB-48A3-AD87-F7839F586196}"/>
              </a:ext>
            </a:extLst>
          </p:cNvPr>
          <p:cNvCxnSpPr>
            <a:cxnSpLocks/>
          </p:cNvCxnSpPr>
          <p:nvPr/>
        </p:nvCxnSpPr>
        <p:spPr>
          <a:xfrm>
            <a:off x="7574429"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BBF526-A54F-4623-A7D5-E6933BB41349}"/>
              </a:ext>
            </a:extLst>
          </p:cNvPr>
          <p:cNvCxnSpPr>
            <a:cxnSpLocks/>
          </p:cNvCxnSpPr>
          <p:nvPr/>
        </p:nvCxnSpPr>
        <p:spPr>
          <a:xfrm>
            <a:off x="7934698"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4F296E-3A5E-42DD-94D2-B024D4045605}"/>
              </a:ext>
            </a:extLst>
          </p:cNvPr>
          <p:cNvCxnSpPr>
            <a:cxnSpLocks/>
          </p:cNvCxnSpPr>
          <p:nvPr/>
        </p:nvCxnSpPr>
        <p:spPr>
          <a:xfrm>
            <a:off x="8294967"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86AE60-3E12-4AF7-BACD-8940779E5E3E}"/>
              </a:ext>
            </a:extLst>
          </p:cNvPr>
          <p:cNvCxnSpPr>
            <a:cxnSpLocks/>
          </p:cNvCxnSpPr>
          <p:nvPr/>
        </p:nvCxnSpPr>
        <p:spPr>
          <a:xfrm>
            <a:off x="8655236"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22B26E-9308-47C2-B8E3-8647BAD38E46}"/>
              </a:ext>
            </a:extLst>
          </p:cNvPr>
          <p:cNvCxnSpPr>
            <a:cxnSpLocks/>
          </p:cNvCxnSpPr>
          <p:nvPr/>
        </p:nvCxnSpPr>
        <p:spPr>
          <a:xfrm>
            <a:off x="9015505"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6E8E6B-60C0-4952-9C2B-0C2819027BB7}"/>
              </a:ext>
            </a:extLst>
          </p:cNvPr>
          <p:cNvCxnSpPr>
            <a:cxnSpLocks/>
          </p:cNvCxnSpPr>
          <p:nvPr/>
        </p:nvCxnSpPr>
        <p:spPr>
          <a:xfrm>
            <a:off x="9375774"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2F3A3A-9D43-4C33-B6CF-B1C8D6E94E38}"/>
              </a:ext>
            </a:extLst>
          </p:cNvPr>
          <p:cNvCxnSpPr>
            <a:cxnSpLocks/>
          </p:cNvCxnSpPr>
          <p:nvPr/>
        </p:nvCxnSpPr>
        <p:spPr>
          <a:xfrm>
            <a:off x="9736043"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FB083B-F53E-4871-9B1A-14B3DC449964}"/>
              </a:ext>
            </a:extLst>
          </p:cNvPr>
          <p:cNvCxnSpPr>
            <a:cxnSpLocks/>
          </p:cNvCxnSpPr>
          <p:nvPr/>
        </p:nvCxnSpPr>
        <p:spPr>
          <a:xfrm>
            <a:off x="10096312"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2349289-66C0-4664-BFEB-4CCB82A975A2}"/>
              </a:ext>
            </a:extLst>
          </p:cNvPr>
          <p:cNvCxnSpPr>
            <a:cxnSpLocks/>
          </p:cNvCxnSpPr>
          <p:nvPr/>
        </p:nvCxnSpPr>
        <p:spPr>
          <a:xfrm>
            <a:off x="10456581"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5ACE164-69D0-4653-892D-AE1E03A95472}"/>
              </a:ext>
            </a:extLst>
          </p:cNvPr>
          <p:cNvCxnSpPr>
            <a:cxnSpLocks/>
          </p:cNvCxnSpPr>
          <p:nvPr/>
        </p:nvCxnSpPr>
        <p:spPr>
          <a:xfrm>
            <a:off x="10816854" y="3921146"/>
            <a:ext cx="0" cy="279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A45BBF0-134F-44F1-B966-EAC6E5065A4B}"/>
              </a:ext>
            </a:extLst>
          </p:cNvPr>
          <p:cNvCxnSpPr>
            <a:cxnSpLocks/>
          </p:cNvCxnSpPr>
          <p:nvPr/>
        </p:nvCxnSpPr>
        <p:spPr>
          <a:xfrm>
            <a:off x="2170394" y="4060738"/>
            <a:ext cx="864645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480E61F-DED2-4C37-8378-B9DDE6CFFA3E}"/>
              </a:ext>
            </a:extLst>
          </p:cNvPr>
          <p:cNvSpPr txBox="1"/>
          <p:nvPr/>
        </p:nvSpPr>
        <p:spPr>
          <a:xfrm>
            <a:off x="2227172" y="2119060"/>
            <a:ext cx="4986988" cy="1077218"/>
          </a:xfrm>
          <a:prstGeom prst="rect">
            <a:avLst/>
          </a:prstGeom>
          <a:noFill/>
        </p:spPr>
        <p:txBody>
          <a:bodyPr wrap="square" rtlCol="0">
            <a:spAutoFit/>
          </a:bodyPr>
          <a:lstStyle/>
          <a:p>
            <a:pPr algn="ctr"/>
            <a:r>
              <a:rPr lang="sv-SE" sz="3200" dirty="0"/>
              <a:t>Redan uppfyllda profetior om kungen</a:t>
            </a:r>
          </a:p>
        </p:txBody>
      </p:sp>
      <p:sp>
        <p:nvSpPr>
          <p:cNvPr id="42" name="TextBox 41">
            <a:extLst>
              <a:ext uri="{FF2B5EF4-FFF2-40B4-BE49-F238E27FC236}">
                <a16:creationId xmlns:a16="http://schemas.microsoft.com/office/drawing/2014/main" id="{80C1B947-CC8D-49AB-9273-64A87173AE87}"/>
              </a:ext>
            </a:extLst>
          </p:cNvPr>
          <p:cNvSpPr txBox="1"/>
          <p:nvPr/>
        </p:nvSpPr>
        <p:spPr>
          <a:xfrm>
            <a:off x="4692277" y="5362429"/>
            <a:ext cx="6860902" cy="1077218"/>
          </a:xfrm>
          <a:prstGeom prst="rect">
            <a:avLst/>
          </a:prstGeom>
          <a:noFill/>
        </p:spPr>
        <p:txBody>
          <a:bodyPr wrap="square" rtlCol="0">
            <a:spAutoFit/>
          </a:bodyPr>
          <a:lstStyle/>
          <a:p>
            <a:pPr algn="ctr"/>
            <a:r>
              <a:rPr lang="sv-SE" sz="3200" dirty="0"/>
              <a:t>Profetior om samma kung, </a:t>
            </a:r>
          </a:p>
          <a:p>
            <a:pPr algn="ctr"/>
            <a:r>
              <a:rPr lang="sv-SE" sz="3200" dirty="0"/>
              <a:t>återstår att uppfyllas i den yttersta tiden</a:t>
            </a:r>
          </a:p>
        </p:txBody>
      </p:sp>
      <p:sp>
        <p:nvSpPr>
          <p:cNvPr id="43" name="Oval 42">
            <a:extLst>
              <a:ext uri="{FF2B5EF4-FFF2-40B4-BE49-F238E27FC236}">
                <a16:creationId xmlns:a16="http://schemas.microsoft.com/office/drawing/2014/main" id="{A53E9C6C-C32B-4258-ADE7-F2DD60C8361A}"/>
              </a:ext>
            </a:extLst>
          </p:cNvPr>
          <p:cNvSpPr/>
          <p:nvPr/>
        </p:nvSpPr>
        <p:spPr>
          <a:xfrm>
            <a:off x="5686583" y="3791446"/>
            <a:ext cx="172995" cy="185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94BD703-962C-4001-9C16-494A54A4C602}"/>
              </a:ext>
            </a:extLst>
          </p:cNvPr>
          <p:cNvSpPr/>
          <p:nvPr/>
        </p:nvSpPr>
        <p:spPr>
          <a:xfrm>
            <a:off x="8887010" y="1718952"/>
            <a:ext cx="172995" cy="185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3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p:bldP spid="13" grpId="0" animBg="1"/>
      <p:bldP spid="14" grpId="0" animBg="1"/>
      <p:bldP spid="41" grpId="0"/>
      <p:bldP spid="42" grpId="0"/>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F35F-2B6B-4587-847E-A1C57CBC536F}"/>
              </a:ext>
            </a:extLst>
          </p:cNvPr>
          <p:cNvSpPr>
            <a:spLocks noGrp="1"/>
          </p:cNvSpPr>
          <p:nvPr>
            <p:ph type="title"/>
          </p:nvPr>
        </p:nvSpPr>
        <p:spPr/>
        <p:txBody>
          <a:bodyPr>
            <a:normAutofit/>
          </a:bodyPr>
          <a:lstStyle/>
          <a:p>
            <a:r>
              <a:rPr lang="sv-SE" sz="6000" dirty="0"/>
              <a:t>Sammanfattning</a:t>
            </a:r>
          </a:p>
        </p:txBody>
      </p:sp>
      <p:sp>
        <p:nvSpPr>
          <p:cNvPr id="3" name="Content Placeholder 2">
            <a:extLst>
              <a:ext uri="{FF2B5EF4-FFF2-40B4-BE49-F238E27FC236}">
                <a16:creationId xmlns:a16="http://schemas.microsoft.com/office/drawing/2014/main" id="{F6219981-3BB1-4A45-AA7F-2784B2985CB3}"/>
              </a:ext>
            </a:extLst>
          </p:cNvPr>
          <p:cNvSpPr>
            <a:spLocks noGrp="1"/>
          </p:cNvSpPr>
          <p:nvPr>
            <p:ph idx="1"/>
          </p:nvPr>
        </p:nvSpPr>
        <p:spPr>
          <a:xfrm>
            <a:off x="838200" y="2295331"/>
            <a:ext cx="11114314" cy="3881632"/>
          </a:xfrm>
        </p:spPr>
        <p:txBody>
          <a:bodyPr>
            <a:normAutofit/>
          </a:bodyPr>
          <a:lstStyle/>
          <a:p>
            <a:r>
              <a:rPr lang="sv-SE" sz="3600" dirty="0"/>
              <a:t>Bakgrund och struktur boken Daniel</a:t>
            </a:r>
          </a:p>
          <a:p>
            <a:r>
              <a:rPr lang="sv-SE" sz="3600" dirty="0"/>
              <a:t>Kung Nebukadnessars dröm </a:t>
            </a:r>
          </a:p>
          <a:p>
            <a:r>
              <a:rPr lang="sv-SE" sz="3600" dirty="0"/>
              <a:t>Fem riken: Babylonien, Persien, Grekland, Rom, Guds rike</a:t>
            </a:r>
          </a:p>
          <a:p>
            <a:r>
              <a:rPr lang="sv-SE" sz="3600" dirty="0"/>
              <a:t>Grekland, Kung </a:t>
            </a:r>
            <a:r>
              <a:rPr lang="sv-SE" sz="3600" dirty="0" err="1"/>
              <a:t>Antiochos</a:t>
            </a:r>
            <a:r>
              <a:rPr lang="sv-SE" sz="3600" dirty="0"/>
              <a:t> IV </a:t>
            </a:r>
            <a:r>
              <a:rPr lang="sv-SE" sz="3600" dirty="0" err="1"/>
              <a:t>Epifanes</a:t>
            </a:r>
            <a:r>
              <a:rPr lang="sv-SE" sz="3600" dirty="0"/>
              <a:t>, antikrist</a:t>
            </a:r>
          </a:p>
          <a:p>
            <a:endParaRPr lang="sv-SE" sz="3600" dirty="0"/>
          </a:p>
          <a:p>
            <a:r>
              <a:rPr lang="sv-SE" sz="3600" dirty="0"/>
              <a:t>Nästa gång: Romarriket och Guds rike</a:t>
            </a:r>
          </a:p>
          <a:p>
            <a:endParaRPr lang="sv-SE" sz="3600" dirty="0"/>
          </a:p>
        </p:txBody>
      </p:sp>
    </p:spTree>
    <p:extLst>
      <p:ext uri="{BB962C8B-B14F-4D97-AF65-F5344CB8AC3E}">
        <p14:creationId xmlns:p14="http://schemas.microsoft.com/office/powerpoint/2010/main" val="232135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8DB15-A7D4-4C6C-88D3-BD0D750EB567}"/>
              </a:ext>
            </a:extLst>
          </p:cNvPr>
          <p:cNvSpPr>
            <a:spLocks noGrp="1"/>
          </p:cNvSpPr>
          <p:nvPr>
            <p:ph idx="1"/>
          </p:nvPr>
        </p:nvSpPr>
        <p:spPr>
          <a:xfrm>
            <a:off x="304800" y="243840"/>
            <a:ext cx="11643360" cy="6451600"/>
          </a:xfrm>
        </p:spPr>
        <p:txBody>
          <a:bodyPr anchor="ctr">
            <a:normAutofit/>
          </a:bodyPr>
          <a:lstStyle/>
          <a:p>
            <a:pPr marL="0" indent="0" algn="ctr">
              <a:buNone/>
            </a:pPr>
            <a:r>
              <a:rPr lang="en-US" sz="34400" dirty="0"/>
              <a:t>?</a:t>
            </a:r>
          </a:p>
        </p:txBody>
      </p:sp>
    </p:spTree>
    <p:extLst>
      <p:ext uri="{BB962C8B-B14F-4D97-AF65-F5344CB8AC3E}">
        <p14:creationId xmlns:p14="http://schemas.microsoft.com/office/powerpoint/2010/main" val="163913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341376" y="548640"/>
            <a:ext cx="4100732" cy="5431536"/>
          </a:xfrm>
        </p:spPr>
        <p:txBody>
          <a:bodyPr>
            <a:normAutofit/>
          </a:bodyPr>
          <a:lstStyle/>
          <a:p>
            <a:r>
              <a:rPr lang="sv-SE" sz="6000" dirty="0"/>
              <a:t>Programmet är slut för idag!</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693420"/>
            <a:ext cx="6630153" cy="5548760"/>
          </a:xfrm>
        </p:spPr>
        <p:txBody>
          <a:bodyPr anchor="ctr">
            <a:normAutofit/>
          </a:bodyPr>
          <a:lstStyle/>
          <a:p>
            <a:pPr marL="0" indent="0">
              <a:spcBef>
                <a:spcPts val="0"/>
              </a:spcBef>
              <a:buNone/>
            </a:pPr>
            <a:r>
              <a:rPr lang="sv-SE" sz="3600" b="1" dirty="0"/>
              <a:t>Nästkommande träff</a:t>
            </a:r>
          </a:p>
          <a:p>
            <a:pPr marL="0" indent="0">
              <a:spcBef>
                <a:spcPts val="0"/>
              </a:spcBef>
              <a:buNone/>
            </a:pPr>
            <a:r>
              <a:rPr lang="sv-SE" sz="3600" b="1" dirty="0"/>
              <a:t>Onsdag 24 feb 19:00 – 20:00</a:t>
            </a:r>
          </a:p>
          <a:p>
            <a:pPr marL="0" indent="0">
              <a:spcBef>
                <a:spcPts val="0"/>
              </a:spcBef>
              <a:buNone/>
            </a:pPr>
            <a:endParaRPr lang="sv-SE" sz="3600" dirty="0"/>
          </a:p>
          <a:p>
            <a:pPr marL="0" indent="0">
              <a:spcBef>
                <a:spcPts val="0"/>
              </a:spcBef>
              <a:buNone/>
            </a:pPr>
            <a:endParaRPr lang="sv-SE" sz="3600" dirty="0"/>
          </a:p>
          <a:p>
            <a:pPr marL="0" indent="0">
              <a:spcBef>
                <a:spcPts val="1200"/>
              </a:spcBef>
              <a:buNone/>
            </a:pPr>
            <a:r>
              <a:rPr lang="sv-SE" sz="3600" dirty="0"/>
              <a:t>Nu kan du antingen:</a:t>
            </a:r>
          </a:p>
          <a:p>
            <a:pPr>
              <a:spcBef>
                <a:spcPts val="1200"/>
              </a:spcBef>
            </a:pPr>
            <a:r>
              <a:rPr lang="sv-SE" sz="3600" dirty="0"/>
              <a:t>logga ut</a:t>
            </a:r>
          </a:p>
          <a:p>
            <a:pPr>
              <a:spcBef>
                <a:spcPts val="1200"/>
              </a:spcBef>
            </a:pPr>
            <a:r>
              <a:rPr lang="sv-SE" sz="3600" dirty="0">
                <a:solidFill>
                  <a:schemeClr val="tx1">
                    <a:alpha val="80000"/>
                  </a:schemeClr>
                </a:solidFill>
              </a:rPr>
              <a:t>eller stanna kvar för eftersnack i smågrupper (om några minuter)</a:t>
            </a:r>
            <a:endParaRPr lang="sv-SE" sz="3600" dirty="0"/>
          </a:p>
        </p:txBody>
      </p:sp>
    </p:spTree>
    <p:extLst>
      <p:ext uri="{BB962C8B-B14F-4D97-AF65-F5344CB8AC3E}">
        <p14:creationId xmlns:p14="http://schemas.microsoft.com/office/powerpoint/2010/main" val="182354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56F76-B5B6-48F0-B292-071FA64C7029}"/>
              </a:ext>
            </a:extLst>
          </p:cNvPr>
          <p:cNvSpPr>
            <a:spLocks noGrp="1"/>
          </p:cNvSpPr>
          <p:nvPr>
            <p:ph type="title"/>
          </p:nvPr>
        </p:nvSpPr>
        <p:spPr>
          <a:xfrm>
            <a:off x="841248" y="548640"/>
            <a:ext cx="3600860" cy="5431536"/>
          </a:xfrm>
        </p:spPr>
        <p:txBody>
          <a:bodyPr>
            <a:normAutofit/>
          </a:bodyPr>
          <a:lstStyle/>
          <a:p>
            <a:r>
              <a:rPr lang="en-US" sz="5400"/>
              <a:t>Agenda</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A0806-8513-4FC5-92B7-F41AF97D2308}"/>
              </a:ext>
            </a:extLst>
          </p:cNvPr>
          <p:cNvSpPr>
            <a:spLocks noGrp="1"/>
          </p:cNvSpPr>
          <p:nvPr>
            <p:ph idx="1"/>
          </p:nvPr>
        </p:nvSpPr>
        <p:spPr>
          <a:xfrm>
            <a:off x="5126418" y="1726163"/>
            <a:ext cx="6630153" cy="4257464"/>
          </a:xfrm>
        </p:spPr>
        <p:txBody>
          <a:bodyPr anchor="ctr">
            <a:normAutofit/>
          </a:bodyPr>
          <a:lstStyle/>
          <a:p>
            <a:pPr marL="0" indent="0">
              <a:spcBef>
                <a:spcPts val="2400"/>
              </a:spcBef>
              <a:buNone/>
            </a:pPr>
            <a:r>
              <a:rPr lang="sv-SE" dirty="0"/>
              <a:t>19:00 - Välkommen</a:t>
            </a:r>
          </a:p>
          <a:p>
            <a:pPr marL="0" indent="0">
              <a:spcBef>
                <a:spcPts val="2400"/>
              </a:spcBef>
              <a:buNone/>
            </a:pPr>
            <a:r>
              <a:rPr lang="sv-SE" dirty="0"/>
              <a:t>19:10 - Presentation</a:t>
            </a:r>
          </a:p>
          <a:p>
            <a:pPr marL="0" indent="0">
              <a:spcBef>
                <a:spcPts val="2400"/>
              </a:spcBef>
              <a:buNone/>
            </a:pPr>
            <a:r>
              <a:rPr lang="sv-SE" dirty="0"/>
              <a:t>19:50 - Frågestund</a:t>
            </a:r>
          </a:p>
          <a:p>
            <a:pPr marL="0" indent="0">
              <a:spcBef>
                <a:spcPts val="2400"/>
              </a:spcBef>
              <a:buNone/>
            </a:pPr>
            <a:r>
              <a:rPr lang="sv-SE" dirty="0"/>
              <a:t>20:00 - Slut</a:t>
            </a:r>
          </a:p>
          <a:p>
            <a:pPr marL="0" indent="0">
              <a:spcBef>
                <a:spcPts val="2400"/>
              </a:spcBef>
              <a:buNone/>
            </a:pPr>
            <a:r>
              <a:rPr lang="sv-SE" dirty="0"/>
              <a:t>Eftersnack i mindre grupper för de som vill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446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D10B4-12FD-4422-A01E-638E28CAD1C2}"/>
              </a:ext>
            </a:extLst>
          </p:cNvPr>
          <p:cNvSpPr>
            <a:spLocks noGrp="1"/>
          </p:cNvSpPr>
          <p:nvPr>
            <p:ph idx="1"/>
          </p:nvPr>
        </p:nvSpPr>
        <p:spPr>
          <a:xfrm>
            <a:off x="491791" y="3225520"/>
            <a:ext cx="11375077" cy="3325999"/>
          </a:xfrm>
        </p:spPr>
        <p:txBody>
          <a:bodyPr>
            <a:normAutofit/>
          </a:bodyPr>
          <a:lstStyle/>
          <a:p>
            <a:pPr marL="0" indent="0">
              <a:buNone/>
            </a:pPr>
            <a:r>
              <a:rPr lang="sv-SE" sz="4800" b="1" dirty="0"/>
              <a:t>Yttersta tiden - ett budskap om hopp!</a:t>
            </a:r>
          </a:p>
          <a:p>
            <a:r>
              <a:rPr lang="sv-SE" sz="3200" dirty="0"/>
              <a:t>Folk skall ”</a:t>
            </a:r>
            <a:r>
              <a:rPr lang="sv-SE" sz="3200" i="1" dirty="0"/>
              <a:t>smida sina svärd till plogbillar</a:t>
            </a:r>
            <a:r>
              <a:rPr lang="sv-SE" sz="3200" dirty="0"/>
              <a:t>” (</a:t>
            </a:r>
            <a:r>
              <a:rPr lang="sv-SE" sz="3200" dirty="0" err="1"/>
              <a:t>Jes</a:t>
            </a:r>
            <a:r>
              <a:rPr lang="sv-SE" sz="3200" dirty="0"/>
              <a:t> 2:4)</a:t>
            </a:r>
          </a:p>
        </p:txBody>
      </p:sp>
      <p:cxnSp>
        <p:nvCxnSpPr>
          <p:cNvPr id="23" name="Straight Connector 22">
            <a:extLst>
              <a:ext uri="{FF2B5EF4-FFF2-40B4-BE49-F238E27FC236}">
                <a16:creationId xmlns:a16="http://schemas.microsoft.com/office/drawing/2014/main" id="{EAC34415-4024-4D3D-AF2E-F4C13C35826D}"/>
              </a:ext>
            </a:extLst>
          </p:cNvPr>
          <p:cNvCxnSpPr>
            <a:cxnSpLocks/>
          </p:cNvCxnSpPr>
          <p:nvPr/>
        </p:nvCxnSpPr>
        <p:spPr>
          <a:xfrm>
            <a:off x="491792" y="1788628"/>
            <a:ext cx="10593817" cy="0"/>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C395B3-F87A-4326-BE2F-3D63EBD8FFC6}"/>
              </a:ext>
            </a:extLst>
          </p:cNvPr>
          <p:cNvCxnSpPr/>
          <p:nvPr/>
        </p:nvCxnSpPr>
        <p:spPr>
          <a:xfrm>
            <a:off x="2239909"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0CC6306-90AC-40E6-98CB-32E94EC88E6D}"/>
              </a:ext>
            </a:extLst>
          </p:cNvPr>
          <p:cNvSpPr txBox="1"/>
          <p:nvPr/>
        </p:nvSpPr>
        <p:spPr>
          <a:xfrm>
            <a:off x="1766061" y="1093924"/>
            <a:ext cx="947696" cy="523220"/>
          </a:xfrm>
          <a:prstGeom prst="rect">
            <a:avLst/>
          </a:prstGeom>
          <a:noFill/>
        </p:spPr>
        <p:txBody>
          <a:bodyPr wrap="none" rtlCol="0">
            <a:spAutoFit/>
          </a:bodyPr>
          <a:lstStyle/>
          <a:p>
            <a:pPr algn="ctr"/>
            <a:r>
              <a:rPr lang="sv-SE" sz="2800"/>
              <a:t>Jesus</a:t>
            </a:r>
          </a:p>
        </p:txBody>
      </p:sp>
      <p:cxnSp>
        <p:nvCxnSpPr>
          <p:cNvPr id="26" name="Straight Connector 25">
            <a:extLst>
              <a:ext uri="{FF2B5EF4-FFF2-40B4-BE49-F238E27FC236}">
                <a16:creationId xmlns:a16="http://schemas.microsoft.com/office/drawing/2014/main" id="{7639C821-DDBB-4D05-BC3F-8F89C7D6621B}"/>
              </a:ext>
            </a:extLst>
          </p:cNvPr>
          <p:cNvCxnSpPr/>
          <p:nvPr/>
        </p:nvCxnSpPr>
        <p:spPr>
          <a:xfrm>
            <a:off x="5750893" y="1533134"/>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D319F2-C9E9-4F49-8350-E19DCD0160D1}"/>
              </a:ext>
            </a:extLst>
          </p:cNvPr>
          <p:cNvSpPr txBox="1"/>
          <p:nvPr/>
        </p:nvSpPr>
        <p:spPr>
          <a:xfrm>
            <a:off x="5353187" y="1059220"/>
            <a:ext cx="795411" cy="523220"/>
          </a:xfrm>
          <a:prstGeom prst="rect">
            <a:avLst/>
          </a:prstGeom>
          <a:noFill/>
        </p:spPr>
        <p:txBody>
          <a:bodyPr wrap="none" rtlCol="0">
            <a:spAutoFit/>
          </a:bodyPr>
          <a:lstStyle/>
          <a:p>
            <a:pPr algn="ctr"/>
            <a:r>
              <a:rPr lang="sv-SE" sz="2800"/>
              <a:t>idag</a:t>
            </a:r>
          </a:p>
        </p:txBody>
      </p:sp>
      <p:cxnSp>
        <p:nvCxnSpPr>
          <p:cNvPr id="28" name="Straight Connector 27">
            <a:extLst>
              <a:ext uri="{FF2B5EF4-FFF2-40B4-BE49-F238E27FC236}">
                <a16:creationId xmlns:a16="http://schemas.microsoft.com/office/drawing/2014/main" id="{ED77C5AE-5473-47CB-8AE1-0FEBAA92C81C}"/>
              </a:ext>
            </a:extLst>
          </p:cNvPr>
          <p:cNvCxnSpPr/>
          <p:nvPr/>
        </p:nvCxnSpPr>
        <p:spPr>
          <a:xfrm>
            <a:off x="7491953" y="1582440"/>
            <a:ext cx="0" cy="510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8688B93-0B5F-43EE-8186-126B9E8C0506}"/>
              </a:ext>
            </a:extLst>
          </p:cNvPr>
          <p:cNvSpPr txBox="1"/>
          <p:nvPr/>
        </p:nvSpPr>
        <p:spPr>
          <a:xfrm>
            <a:off x="6641947" y="676709"/>
            <a:ext cx="1758357" cy="954107"/>
          </a:xfrm>
          <a:prstGeom prst="rect">
            <a:avLst/>
          </a:prstGeom>
          <a:noFill/>
        </p:spPr>
        <p:txBody>
          <a:bodyPr wrap="square" rtlCol="0">
            <a:spAutoFit/>
          </a:bodyPr>
          <a:lstStyle/>
          <a:p>
            <a:pPr algn="ctr"/>
            <a:r>
              <a:rPr lang="sv-SE" sz="2800"/>
              <a:t>Jesu återkomst</a:t>
            </a:r>
          </a:p>
        </p:txBody>
      </p:sp>
      <p:sp>
        <p:nvSpPr>
          <p:cNvPr id="30" name="TextBox 29">
            <a:extLst>
              <a:ext uri="{FF2B5EF4-FFF2-40B4-BE49-F238E27FC236}">
                <a16:creationId xmlns:a16="http://schemas.microsoft.com/office/drawing/2014/main" id="{44991F7F-8645-4DBB-8547-2C25F4D157F0}"/>
              </a:ext>
            </a:extLst>
          </p:cNvPr>
          <p:cNvSpPr txBox="1"/>
          <p:nvPr/>
        </p:nvSpPr>
        <p:spPr>
          <a:xfrm>
            <a:off x="8816561" y="1186502"/>
            <a:ext cx="2761141" cy="523220"/>
          </a:xfrm>
          <a:prstGeom prst="rect">
            <a:avLst/>
          </a:prstGeom>
          <a:noFill/>
        </p:spPr>
        <p:txBody>
          <a:bodyPr wrap="none" rtlCol="0">
            <a:spAutoFit/>
          </a:bodyPr>
          <a:lstStyle/>
          <a:p>
            <a:pPr algn="ctr"/>
            <a:r>
              <a:rPr lang="sv-SE" sz="2800"/>
              <a:t>himlen/evigheten</a:t>
            </a:r>
          </a:p>
        </p:txBody>
      </p:sp>
      <p:sp>
        <p:nvSpPr>
          <p:cNvPr id="32" name="Rectangle 31">
            <a:extLst>
              <a:ext uri="{FF2B5EF4-FFF2-40B4-BE49-F238E27FC236}">
                <a16:creationId xmlns:a16="http://schemas.microsoft.com/office/drawing/2014/main" id="{BBFE72EF-22BE-42AD-AF4E-B0B01B11C763}"/>
              </a:ext>
            </a:extLst>
          </p:cNvPr>
          <p:cNvSpPr/>
          <p:nvPr/>
        </p:nvSpPr>
        <p:spPr>
          <a:xfrm>
            <a:off x="5468805" y="2155537"/>
            <a:ext cx="2346282" cy="367748"/>
          </a:xfrm>
          <a:prstGeom prst="rect">
            <a:avLst/>
          </a:prstGeom>
          <a:gradFill flip="none" rotWithShape="1">
            <a:gsLst>
              <a:gs pos="0">
                <a:schemeClr val="accent2"/>
              </a:gs>
              <a:gs pos="46000">
                <a:schemeClr val="accent2">
                  <a:lumMod val="89000"/>
                </a:schemeClr>
              </a:gs>
              <a:gs pos="97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702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3521-4203-4DD9-9120-3FEDD791BE95}"/>
              </a:ext>
            </a:extLst>
          </p:cNvPr>
          <p:cNvSpPr>
            <a:spLocks noGrp="1"/>
          </p:cNvSpPr>
          <p:nvPr>
            <p:ph type="title"/>
          </p:nvPr>
        </p:nvSpPr>
        <p:spPr>
          <a:xfrm>
            <a:off x="211873" y="481806"/>
            <a:ext cx="3055713" cy="5829784"/>
          </a:xfrm>
        </p:spPr>
        <p:txBody>
          <a:bodyPr>
            <a:normAutofit/>
          </a:bodyPr>
          <a:lstStyle/>
          <a:p>
            <a:r>
              <a:rPr lang="sv-SE"/>
              <a:t>Babylonien 626-539 f.Kr. </a:t>
            </a:r>
            <a:br>
              <a:rPr lang="sv-SE"/>
            </a:br>
            <a:br>
              <a:rPr lang="sv-SE"/>
            </a:br>
            <a:r>
              <a:rPr lang="sv-SE" sz="3600"/>
              <a:t>Världen under större delen av Daniels liv</a:t>
            </a:r>
            <a:endParaRPr lang="sv-SE"/>
          </a:p>
        </p:txBody>
      </p:sp>
      <p:pic>
        <p:nvPicPr>
          <p:cNvPr id="4" name="Picture 3">
            <a:extLst>
              <a:ext uri="{FF2B5EF4-FFF2-40B4-BE49-F238E27FC236}">
                <a16:creationId xmlns:a16="http://schemas.microsoft.com/office/drawing/2014/main" id="{60ECB13E-3296-48CF-AA9B-41023137F3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55795" y="34814"/>
            <a:ext cx="9036205" cy="6701883"/>
          </a:xfrm>
          <a:prstGeom prst="rect">
            <a:avLst/>
          </a:prstGeom>
          <a:noFill/>
          <a:ln>
            <a:noFill/>
          </a:ln>
        </p:spPr>
      </p:pic>
      <p:sp>
        <p:nvSpPr>
          <p:cNvPr id="5" name="TextBox 4">
            <a:extLst>
              <a:ext uri="{FF2B5EF4-FFF2-40B4-BE49-F238E27FC236}">
                <a16:creationId xmlns:a16="http://schemas.microsoft.com/office/drawing/2014/main" id="{01DC0282-CE8B-4100-8C21-81BD8396C796}"/>
              </a:ext>
            </a:extLst>
          </p:cNvPr>
          <p:cNvSpPr txBox="1"/>
          <p:nvPr/>
        </p:nvSpPr>
        <p:spPr>
          <a:xfrm>
            <a:off x="9181322" y="6492875"/>
            <a:ext cx="3010678" cy="276999"/>
          </a:xfrm>
          <a:prstGeom prst="rect">
            <a:avLst/>
          </a:prstGeom>
          <a:noFill/>
        </p:spPr>
        <p:txBody>
          <a:bodyPr wrap="square" rtlCol="0" anchor="b">
            <a:spAutoFit/>
          </a:bodyPr>
          <a:lstStyle/>
          <a:p>
            <a:pPr algn="r"/>
            <a:r>
              <a:rPr lang="en-US" sz="1200" dirty="0" err="1"/>
              <a:t>Källa</a:t>
            </a:r>
            <a:r>
              <a:rPr lang="en-US" sz="1200" dirty="0"/>
              <a:t> </a:t>
            </a:r>
            <a:r>
              <a:rPr lang="en-US" sz="1200" dirty="0" err="1"/>
              <a:t>bild</a:t>
            </a:r>
            <a:r>
              <a:rPr lang="en-US" sz="1200" dirty="0"/>
              <a:t>: The Bible Atlas, Access Foundation</a:t>
            </a:r>
          </a:p>
        </p:txBody>
      </p:sp>
    </p:spTree>
    <p:extLst>
      <p:ext uri="{BB962C8B-B14F-4D97-AF65-F5344CB8AC3E}">
        <p14:creationId xmlns:p14="http://schemas.microsoft.com/office/powerpoint/2010/main" val="70599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677011D-C090-4B6F-9CEA-C03EF49E58A1}"/>
              </a:ext>
            </a:extLst>
          </p:cNvPr>
          <p:cNvGrpSpPr/>
          <p:nvPr/>
        </p:nvGrpSpPr>
        <p:grpSpPr>
          <a:xfrm>
            <a:off x="4778563" y="2855145"/>
            <a:ext cx="4793692" cy="2223275"/>
            <a:chOff x="4778563" y="2855145"/>
            <a:chExt cx="4793692" cy="2223275"/>
          </a:xfrm>
        </p:grpSpPr>
        <p:sp>
          <p:nvSpPr>
            <p:cNvPr id="27" name="TextBox 26">
              <a:extLst>
                <a:ext uri="{FF2B5EF4-FFF2-40B4-BE49-F238E27FC236}">
                  <a16:creationId xmlns:a16="http://schemas.microsoft.com/office/drawing/2014/main" id="{3927C795-1018-41EB-9AB4-4C1F7356688D}"/>
                </a:ext>
              </a:extLst>
            </p:cNvPr>
            <p:cNvSpPr txBox="1"/>
            <p:nvPr/>
          </p:nvSpPr>
          <p:spPr>
            <a:xfrm>
              <a:off x="4778563" y="3557200"/>
              <a:ext cx="1846402" cy="830997"/>
            </a:xfrm>
            <a:prstGeom prst="rect">
              <a:avLst/>
            </a:prstGeom>
            <a:noFill/>
          </p:spPr>
          <p:txBody>
            <a:bodyPr wrap="square" rtlCol="0">
              <a:spAutoFit/>
            </a:bodyPr>
            <a:lstStyle/>
            <a:p>
              <a:pPr algn="ctr"/>
              <a:r>
                <a:rPr lang="sv-SE" sz="2400" dirty="0" err="1">
                  <a:highlight>
                    <a:srgbClr val="00FF00"/>
                  </a:highlight>
                </a:rPr>
                <a:t>Koresh</a:t>
              </a:r>
              <a:r>
                <a:rPr lang="sv-SE" sz="2400" dirty="0">
                  <a:highlight>
                    <a:srgbClr val="00FF00"/>
                  </a:highlight>
                </a:rPr>
                <a:t> påbud</a:t>
              </a:r>
            </a:p>
          </p:txBody>
        </p:sp>
        <p:sp>
          <p:nvSpPr>
            <p:cNvPr id="26" name="TextBox 25">
              <a:extLst>
                <a:ext uri="{FF2B5EF4-FFF2-40B4-BE49-F238E27FC236}">
                  <a16:creationId xmlns:a16="http://schemas.microsoft.com/office/drawing/2014/main" id="{819BDA2E-309C-46F4-A1C6-3D41CC6EABF9}"/>
                </a:ext>
              </a:extLst>
            </p:cNvPr>
            <p:cNvSpPr txBox="1"/>
            <p:nvPr/>
          </p:nvSpPr>
          <p:spPr>
            <a:xfrm>
              <a:off x="5341816" y="3214602"/>
              <a:ext cx="651140" cy="461665"/>
            </a:xfrm>
            <a:prstGeom prst="rect">
              <a:avLst/>
            </a:prstGeom>
            <a:noFill/>
          </p:spPr>
          <p:txBody>
            <a:bodyPr wrap="none" rtlCol="0">
              <a:spAutoFit/>
            </a:bodyPr>
            <a:lstStyle/>
            <a:p>
              <a:r>
                <a:rPr lang="sv-SE" sz="2400" dirty="0">
                  <a:highlight>
                    <a:srgbClr val="00FF00"/>
                  </a:highlight>
                </a:rPr>
                <a:t>537</a:t>
              </a:r>
            </a:p>
          </p:txBody>
        </p:sp>
        <p:cxnSp>
          <p:nvCxnSpPr>
            <p:cNvPr id="28" name="Straight Connector 27">
              <a:extLst>
                <a:ext uri="{FF2B5EF4-FFF2-40B4-BE49-F238E27FC236}">
                  <a16:creationId xmlns:a16="http://schemas.microsoft.com/office/drawing/2014/main" id="{36041711-D231-4AAA-A356-39DCD74BDB65}"/>
                </a:ext>
              </a:extLst>
            </p:cNvPr>
            <p:cNvCxnSpPr/>
            <p:nvPr/>
          </p:nvCxnSpPr>
          <p:spPr>
            <a:xfrm>
              <a:off x="5683014" y="2855145"/>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E12F31-F0F2-4E7E-9084-0AA135A6944B}"/>
                </a:ext>
              </a:extLst>
            </p:cNvPr>
            <p:cNvCxnSpPr/>
            <p:nvPr/>
          </p:nvCxnSpPr>
          <p:spPr>
            <a:xfrm>
              <a:off x="8513220" y="2900145"/>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4ABA91-0137-4932-AB19-C85583732DC4}"/>
                </a:ext>
              </a:extLst>
            </p:cNvPr>
            <p:cNvCxnSpPr/>
            <p:nvPr/>
          </p:nvCxnSpPr>
          <p:spPr>
            <a:xfrm>
              <a:off x="8963220" y="2900145"/>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A0D334E-B753-4ACF-AA75-87B004D0058F}"/>
                </a:ext>
              </a:extLst>
            </p:cNvPr>
            <p:cNvSpPr txBox="1"/>
            <p:nvPr/>
          </p:nvSpPr>
          <p:spPr>
            <a:xfrm>
              <a:off x="7986511" y="3264150"/>
              <a:ext cx="651140" cy="461665"/>
            </a:xfrm>
            <a:prstGeom prst="rect">
              <a:avLst/>
            </a:prstGeom>
            <a:noFill/>
          </p:spPr>
          <p:txBody>
            <a:bodyPr wrap="none" rtlCol="0">
              <a:spAutoFit/>
            </a:bodyPr>
            <a:lstStyle/>
            <a:p>
              <a:r>
                <a:rPr lang="sv-SE" sz="2400" dirty="0">
                  <a:highlight>
                    <a:srgbClr val="00FF00"/>
                  </a:highlight>
                </a:rPr>
                <a:t>458</a:t>
              </a:r>
            </a:p>
          </p:txBody>
        </p:sp>
        <p:sp>
          <p:nvSpPr>
            <p:cNvPr id="32" name="TextBox 31">
              <a:extLst>
                <a:ext uri="{FF2B5EF4-FFF2-40B4-BE49-F238E27FC236}">
                  <a16:creationId xmlns:a16="http://schemas.microsoft.com/office/drawing/2014/main" id="{74CD3209-9A53-4D9B-8C09-BD7B70300432}"/>
                </a:ext>
              </a:extLst>
            </p:cNvPr>
            <p:cNvSpPr txBox="1"/>
            <p:nvPr/>
          </p:nvSpPr>
          <p:spPr>
            <a:xfrm>
              <a:off x="8921115" y="3260145"/>
              <a:ext cx="651140" cy="461665"/>
            </a:xfrm>
            <a:prstGeom prst="rect">
              <a:avLst/>
            </a:prstGeom>
            <a:noFill/>
          </p:spPr>
          <p:txBody>
            <a:bodyPr wrap="none" rtlCol="0">
              <a:spAutoFit/>
            </a:bodyPr>
            <a:lstStyle/>
            <a:p>
              <a:r>
                <a:rPr lang="sv-SE" sz="2400" dirty="0">
                  <a:highlight>
                    <a:srgbClr val="00FF00"/>
                  </a:highlight>
                </a:rPr>
                <a:t>445</a:t>
              </a:r>
            </a:p>
          </p:txBody>
        </p:sp>
        <p:sp>
          <p:nvSpPr>
            <p:cNvPr id="33" name="Right Brace 32">
              <a:extLst>
                <a:ext uri="{FF2B5EF4-FFF2-40B4-BE49-F238E27FC236}">
                  <a16:creationId xmlns:a16="http://schemas.microsoft.com/office/drawing/2014/main" id="{1867BA13-1B53-424C-95BA-F7383BA67786}"/>
                </a:ext>
              </a:extLst>
            </p:cNvPr>
            <p:cNvSpPr/>
            <p:nvPr/>
          </p:nvSpPr>
          <p:spPr>
            <a:xfrm rot="5400000">
              <a:off x="7213926" y="2307428"/>
              <a:ext cx="301354" cy="4240720"/>
            </a:xfrm>
            <a:prstGeom prst="rightBrace">
              <a:avLst>
                <a:gd name="adj1" fmla="val 8333"/>
                <a:gd name="adj2" fmla="val 5260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highlight>
                  <a:srgbClr val="FFFF00"/>
                </a:highlight>
              </a:endParaRPr>
            </a:p>
          </p:txBody>
        </p:sp>
        <p:sp>
          <p:nvSpPr>
            <p:cNvPr id="34" name="TextBox 33">
              <a:extLst>
                <a:ext uri="{FF2B5EF4-FFF2-40B4-BE49-F238E27FC236}">
                  <a16:creationId xmlns:a16="http://schemas.microsoft.com/office/drawing/2014/main" id="{59FC6EE0-7410-4EBD-A842-352ED9AA3FAE}"/>
                </a:ext>
              </a:extLst>
            </p:cNvPr>
            <p:cNvSpPr txBox="1"/>
            <p:nvPr/>
          </p:nvSpPr>
          <p:spPr>
            <a:xfrm>
              <a:off x="6214536" y="4616755"/>
              <a:ext cx="2311084" cy="461665"/>
            </a:xfrm>
            <a:prstGeom prst="rect">
              <a:avLst/>
            </a:prstGeom>
            <a:noFill/>
          </p:spPr>
          <p:txBody>
            <a:bodyPr wrap="square" rtlCol="0">
              <a:spAutoFit/>
            </a:bodyPr>
            <a:lstStyle/>
            <a:p>
              <a:pPr algn="ctr"/>
              <a:r>
                <a:rPr lang="sv-SE" sz="2400" dirty="0">
                  <a:highlight>
                    <a:srgbClr val="00FF00"/>
                  </a:highlight>
                </a:rPr>
                <a:t>återvändning</a:t>
              </a:r>
            </a:p>
          </p:txBody>
        </p:sp>
      </p:grpSp>
      <p:sp>
        <p:nvSpPr>
          <p:cNvPr id="5" name="Rectangle 4">
            <a:extLst>
              <a:ext uri="{FF2B5EF4-FFF2-40B4-BE49-F238E27FC236}">
                <a16:creationId xmlns:a16="http://schemas.microsoft.com/office/drawing/2014/main" id="{902A17DA-CFA9-4CA1-AE1D-0159842D783F}"/>
              </a:ext>
            </a:extLst>
          </p:cNvPr>
          <p:cNvSpPr/>
          <p:nvPr/>
        </p:nvSpPr>
        <p:spPr>
          <a:xfrm>
            <a:off x="953220" y="422432"/>
            <a:ext cx="2115000" cy="407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t>Assyrien</a:t>
            </a:r>
          </a:p>
        </p:txBody>
      </p:sp>
      <p:cxnSp>
        <p:nvCxnSpPr>
          <p:cNvPr id="6" name="Straight Connector 5">
            <a:extLst>
              <a:ext uri="{FF2B5EF4-FFF2-40B4-BE49-F238E27FC236}">
                <a16:creationId xmlns:a16="http://schemas.microsoft.com/office/drawing/2014/main" id="{FA928B49-EEA1-4E06-A826-11FEC1A1F2E9}"/>
              </a:ext>
            </a:extLst>
          </p:cNvPr>
          <p:cNvCxnSpPr>
            <a:cxnSpLocks/>
          </p:cNvCxnSpPr>
          <p:nvPr/>
        </p:nvCxnSpPr>
        <p:spPr>
          <a:xfrm>
            <a:off x="953220" y="2965499"/>
            <a:ext cx="10125000" cy="0"/>
          </a:xfrm>
          <a:prstGeom prst="line">
            <a:avLst/>
          </a:prstGeom>
          <a:ln w="889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06122549-377A-4A2C-B30B-1BA7DE2CD7D7}"/>
              </a:ext>
            </a:extLst>
          </p:cNvPr>
          <p:cNvSpPr/>
          <p:nvPr/>
        </p:nvSpPr>
        <p:spPr>
          <a:xfrm flipH="1">
            <a:off x="728220" y="465226"/>
            <a:ext cx="225000" cy="327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a:extLst>
              <a:ext uri="{FF2B5EF4-FFF2-40B4-BE49-F238E27FC236}">
                <a16:creationId xmlns:a16="http://schemas.microsoft.com/office/drawing/2014/main" id="{6FC3F50E-9AA1-4700-B292-D484A7C7D01B}"/>
              </a:ext>
            </a:extLst>
          </p:cNvPr>
          <p:cNvSpPr/>
          <p:nvPr/>
        </p:nvSpPr>
        <p:spPr>
          <a:xfrm>
            <a:off x="2303219" y="1321672"/>
            <a:ext cx="3330787" cy="407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Babylonien</a:t>
            </a:r>
          </a:p>
        </p:txBody>
      </p:sp>
      <p:sp>
        <p:nvSpPr>
          <p:cNvPr id="15" name="Rectangle 14">
            <a:extLst>
              <a:ext uri="{FF2B5EF4-FFF2-40B4-BE49-F238E27FC236}">
                <a16:creationId xmlns:a16="http://schemas.microsoft.com/office/drawing/2014/main" id="{B6C6F59E-2EB1-41A6-A6C2-6500F280D040}"/>
              </a:ext>
            </a:extLst>
          </p:cNvPr>
          <p:cNvSpPr/>
          <p:nvPr/>
        </p:nvSpPr>
        <p:spPr>
          <a:xfrm>
            <a:off x="5634006" y="2200219"/>
            <a:ext cx="4679214" cy="407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Medo-Persien</a:t>
            </a:r>
          </a:p>
        </p:txBody>
      </p:sp>
      <p:sp>
        <p:nvSpPr>
          <p:cNvPr id="16" name="Arrow: Right 15">
            <a:extLst>
              <a:ext uri="{FF2B5EF4-FFF2-40B4-BE49-F238E27FC236}">
                <a16:creationId xmlns:a16="http://schemas.microsoft.com/office/drawing/2014/main" id="{36DA695B-0E62-4ABE-8789-87BA1F001072}"/>
              </a:ext>
            </a:extLst>
          </p:cNvPr>
          <p:cNvSpPr/>
          <p:nvPr/>
        </p:nvSpPr>
        <p:spPr>
          <a:xfrm>
            <a:off x="10313220" y="2246482"/>
            <a:ext cx="225000" cy="327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oup 1">
            <a:extLst>
              <a:ext uri="{FF2B5EF4-FFF2-40B4-BE49-F238E27FC236}">
                <a16:creationId xmlns:a16="http://schemas.microsoft.com/office/drawing/2014/main" id="{03C7A52D-1390-4E25-BE62-F110C275B009}"/>
              </a:ext>
            </a:extLst>
          </p:cNvPr>
          <p:cNvGrpSpPr/>
          <p:nvPr/>
        </p:nvGrpSpPr>
        <p:grpSpPr>
          <a:xfrm>
            <a:off x="2420664" y="2875499"/>
            <a:ext cx="2357899" cy="1618071"/>
            <a:chOff x="2420664" y="2875499"/>
            <a:chExt cx="2357899" cy="1618071"/>
          </a:xfrm>
        </p:grpSpPr>
        <p:cxnSp>
          <p:nvCxnSpPr>
            <p:cNvPr id="17" name="Straight Connector 16">
              <a:extLst>
                <a:ext uri="{FF2B5EF4-FFF2-40B4-BE49-F238E27FC236}">
                  <a16:creationId xmlns:a16="http://schemas.microsoft.com/office/drawing/2014/main" id="{362B4DF4-91F4-4B25-AC94-20F5CB21A731}"/>
                </a:ext>
              </a:extLst>
            </p:cNvPr>
            <p:cNvCxnSpPr/>
            <p:nvPr/>
          </p:nvCxnSpPr>
          <p:spPr>
            <a:xfrm>
              <a:off x="3261541" y="2875499"/>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BF6F2C-DD05-4712-9F24-DEF7A9788BA8}"/>
                </a:ext>
              </a:extLst>
            </p:cNvPr>
            <p:cNvSpPr txBox="1"/>
            <p:nvPr/>
          </p:nvSpPr>
          <p:spPr>
            <a:xfrm>
              <a:off x="2643129" y="3217905"/>
              <a:ext cx="651140" cy="461665"/>
            </a:xfrm>
            <a:prstGeom prst="rect">
              <a:avLst/>
            </a:prstGeom>
            <a:noFill/>
          </p:spPr>
          <p:txBody>
            <a:bodyPr wrap="none" rtlCol="0">
              <a:spAutoFit/>
            </a:bodyPr>
            <a:lstStyle/>
            <a:p>
              <a:r>
                <a:rPr lang="sv-SE" sz="2400" dirty="0">
                  <a:highlight>
                    <a:srgbClr val="FFFF00"/>
                  </a:highlight>
                </a:rPr>
                <a:t>605</a:t>
              </a:r>
            </a:p>
          </p:txBody>
        </p:sp>
        <p:cxnSp>
          <p:nvCxnSpPr>
            <p:cNvPr id="19" name="Straight Connector 18">
              <a:extLst>
                <a:ext uri="{FF2B5EF4-FFF2-40B4-BE49-F238E27FC236}">
                  <a16:creationId xmlns:a16="http://schemas.microsoft.com/office/drawing/2014/main" id="{2908E53F-269A-45AD-AA58-9CB663D7A658}"/>
                </a:ext>
              </a:extLst>
            </p:cNvPr>
            <p:cNvCxnSpPr/>
            <p:nvPr/>
          </p:nvCxnSpPr>
          <p:spPr>
            <a:xfrm>
              <a:off x="3518220" y="2875499"/>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455598-A861-41B2-BBA5-446EBFE14500}"/>
                </a:ext>
              </a:extLst>
            </p:cNvPr>
            <p:cNvSpPr txBox="1"/>
            <p:nvPr/>
          </p:nvSpPr>
          <p:spPr>
            <a:xfrm>
              <a:off x="3228240" y="3217905"/>
              <a:ext cx="651140" cy="461665"/>
            </a:xfrm>
            <a:prstGeom prst="rect">
              <a:avLst/>
            </a:prstGeom>
            <a:noFill/>
          </p:spPr>
          <p:txBody>
            <a:bodyPr wrap="none" rtlCol="0">
              <a:spAutoFit/>
            </a:bodyPr>
            <a:lstStyle/>
            <a:p>
              <a:r>
                <a:rPr lang="sv-SE" sz="2400" dirty="0">
                  <a:highlight>
                    <a:srgbClr val="FFFF00"/>
                  </a:highlight>
                </a:rPr>
                <a:t>597</a:t>
              </a:r>
            </a:p>
          </p:txBody>
        </p:sp>
        <p:cxnSp>
          <p:nvCxnSpPr>
            <p:cNvPr id="21" name="Straight Connector 20">
              <a:extLst>
                <a:ext uri="{FF2B5EF4-FFF2-40B4-BE49-F238E27FC236}">
                  <a16:creationId xmlns:a16="http://schemas.microsoft.com/office/drawing/2014/main" id="{6AA1FAA1-DB16-4D82-B13A-E1BD0477B1EA}"/>
                </a:ext>
              </a:extLst>
            </p:cNvPr>
            <p:cNvCxnSpPr/>
            <p:nvPr/>
          </p:nvCxnSpPr>
          <p:spPr>
            <a:xfrm>
              <a:off x="3888156" y="2875499"/>
              <a:ext cx="0" cy="405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50C5DE0-1EC7-4C12-BA9A-28F91CE0AB06}"/>
                </a:ext>
              </a:extLst>
            </p:cNvPr>
            <p:cNvSpPr txBox="1"/>
            <p:nvPr/>
          </p:nvSpPr>
          <p:spPr>
            <a:xfrm>
              <a:off x="3838574" y="3217905"/>
              <a:ext cx="651140" cy="461665"/>
            </a:xfrm>
            <a:prstGeom prst="rect">
              <a:avLst/>
            </a:prstGeom>
            <a:noFill/>
          </p:spPr>
          <p:txBody>
            <a:bodyPr wrap="none" rtlCol="0">
              <a:spAutoFit/>
            </a:bodyPr>
            <a:lstStyle/>
            <a:p>
              <a:r>
                <a:rPr lang="sv-SE" sz="2400" dirty="0">
                  <a:highlight>
                    <a:srgbClr val="FFFF00"/>
                  </a:highlight>
                </a:rPr>
                <a:t>586</a:t>
              </a:r>
            </a:p>
          </p:txBody>
        </p:sp>
        <p:sp>
          <p:nvSpPr>
            <p:cNvPr id="23" name="Right Brace 22">
              <a:extLst>
                <a:ext uri="{FF2B5EF4-FFF2-40B4-BE49-F238E27FC236}">
                  <a16:creationId xmlns:a16="http://schemas.microsoft.com/office/drawing/2014/main" id="{213935CA-CB4F-461F-A6FC-0C4E3C699365}"/>
                </a:ext>
              </a:extLst>
            </p:cNvPr>
            <p:cNvSpPr/>
            <p:nvPr/>
          </p:nvSpPr>
          <p:spPr>
            <a:xfrm rot="5400000">
              <a:off x="3325058" y="2828180"/>
              <a:ext cx="404965" cy="1832157"/>
            </a:xfrm>
            <a:prstGeom prst="rightBrace">
              <a:avLst>
                <a:gd name="adj1" fmla="val 8333"/>
                <a:gd name="adj2" fmla="val 4964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4" name="TextBox 23">
              <a:extLst>
                <a:ext uri="{FF2B5EF4-FFF2-40B4-BE49-F238E27FC236}">
                  <a16:creationId xmlns:a16="http://schemas.microsoft.com/office/drawing/2014/main" id="{79359527-1A1D-48E0-9C2E-6C84D34B3B4C}"/>
                </a:ext>
              </a:extLst>
            </p:cNvPr>
            <p:cNvSpPr txBox="1"/>
            <p:nvPr/>
          </p:nvSpPr>
          <p:spPr>
            <a:xfrm>
              <a:off x="2420664" y="4031905"/>
              <a:ext cx="2357899" cy="461665"/>
            </a:xfrm>
            <a:prstGeom prst="rect">
              <a:avLst/>
            </a:prstGeom>
            <a:noFill/>
          </p:spPr>
          <p:txBody>
            <a:bodyPr wrap="square" rtlCol="0">
              <a:spAutoFit/>
            </a:bodyPr>
            <a:lstStyle/>
            <a:p>
              <a:pPr algn="ctr"/>
              <a:r>
                <a:rPr lang="sv-SE" sz="2400" dirty="0">
                  <a:highlight>
                    <a:srgbClr val="FFFF00"/>
                  </a:highlight>
                </a:rPr>
                <a:t>landsförvisning</a:t>
              </a:r>
            </a:p>
          </p:txBody>
        </p:sp>
      </p:grpSp>
    </p:spTree>
    <p:extLst>
      <p:ext uri="{BB962C8B-B14F-4D97-AF65-F5344CB8AC3E}">
        <p14:creationId xmlns:p14="http://schemas.microsoft.com/office/powerpoint/2010/main" val="280375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E549CF0-3E09-43C0-A386-C8A7B2C90F51}"/>
              </a:ext>
            </a:extLst>
          </p:cNvPr>
          <p:cNvGraphicFramePr>
            <a:graphicFrameLocks noGrp="1"/>
          </p:cNvGraphicFramePr>
          <p:nvPr>
            <p:extLst>
              <p:ext uri="{D42A27DB-BD31-4B8C-83A1-F6EECF244321}">
                <p14:modId xmlns:p14="http://schemas.microsoft.com/office/powerpoint/2010/main" val="1326258080"/>
              </p:ext>
            </p:extLst>
          </p:nvPr>
        </p:nvGraphicFramePr>
        <p:xfrm>
          <a:off x="1515329" y="1613578"/>
          <a:ext cx="9161341" cy="4820450"/>
        </p:xfrm>
        <a:graphic>
          <a:graphicData uri="http://schemas.openxmlformats.org/drawingml/2006/table">
            <a:tbl>
              <a:tblPr bandRow="1">
                <a:tableStyleId>{5C22544A-7EE6-4342-B048-85BDC9FD1C3A}</a:tableStyleId>
              </a:tblPr>
              <a:tblGrid>
                <a:gridCol w="744106">
                  <a:extLst>
                    <a:ext uri="{9D8B030D-6E8A-4147-A177-3AD203B41FA5}">
                      <a16:colId xmlns:a16="http://schemas.microsoft.com/office/drawing/2014/main" val="2465228417"/>
                    </a:ext>
                  </a:extLst>
                </a:gridCol>
                <a:gridCol w="6822219">
                  <a:extLst>
                    <a:ext uri="{9D8B030D-6E8A-4147-A177-3AD203B41FA5}">
                      <a16:colId xmlns:a16="http://schemas.microsoft.com/office/drawing/2014/main" val="3537570614"/>
                    </a:ext>
                  </a:extLst>
                </a:gridCol>
                <a:gridCol w="1595016">
                  <a:extLst>
                    <a:ext uri="{9D8B030D-6E8A-4147-A177-3AD203B41FA5}">
                      <a16:colId xmlns:a16="http://schemas.microsoft.com/office/drawing/2014/main" val="144271251"/>
                    </a:ext>
                  </a:extLst>
                </a:gridCol>
              </a:tblGrid>
              <a:tr h="321724">
                <a:tc>
                  <a:txBody>
                    <a:bodyPr/>
                    <a:lstStyle/>
                    <a:p>
                      <a:pPr>
                        <a:lnSpc>
                          <a:spcPct val="107000"/>
                        </a:lnSpc>
                        <a:spcAft>
                          <a:spcPts val="0"/>
                        </a:spcAft>
                      </a:pPr>
                      <a:r>
                        <a:rPr lang="sv-SE" sz="2000" noProof="0" dirty="0">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a:lnSpc>
                          <a:spcPct val="107000"/>
                        </a:lnSpc>
                        <a:spcAft>
                          <a:spcPts val="0"/>
                        </a:spcAft>
                      </a:pPr>
                      <a:r>
                        <a:rPr lang="sv-SE" sz="2000" noProof="0" dirty="0">
                          <a:effectLst/>
                          <a:latin typeface="+mn-lt"/>
                        </a:rPr>
                        <a:t>Daniel förs till Babel</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605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294493"/>
                  </a:ext>
                </a:extLst>
              </a:tr>
              <a:tr h="474692">
                <a:tc>
                  <a:txBody>
                    <a:bodyPr/>
                    <a:lstStyle/>
                    <a:p>
                      <a:pPr>
                        <a:lnSpc>
                          <a:spcPct val="107000"/>
                        </a:lnSpc>
                        <a:spcAft>
                          <a:spcPts val="0"/>
                        </a:spcAft>
                      </a:pPr>
                      <a:r>
                        <a:rPr lang="sv-SE" sz="2000" noProof="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a:lnSpc>
                          <a:spcPct val="107000"/>
                        </a:lnSpc>
                        <a:spcAft>
                          <a:spcPts val="0"/>
                        </a:spcAft>
                      </a:pPr>
                      <a:r>
                        <a:rPr lang="sv-SE" sz="2000" noProof="0" dirty="0">
                          <a:effectLst/>
                          <a:latin typeface="+mn-lt"/>
                        </a:rPr>
                        <a:t>Kung Nebukadnessars dröm om en staty föreställande fyra riken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604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1031392"/>
                  </a:ext>
                </a:extLst>
              </a:tr>
              <a:tr h="477078">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3</a:t>
                      </a:r>
                    </a:p>
                  </a:txBody>
                  <a:tcPr marL="68580" marR="68580" marT="0" marB="0" anchor="ctr"/>
                </a:tc>
                <a:tc>
                  <a:txBody>
                    <a:bodyPr/>
                    <a:lstStyle/>
                    <a:p>
                      <a:pPr>
                        <a:lnSpc>
                          <a:spcPct val="107000"/>
                        </a:lnSpc>
                        <a:spcAft>
                          <a:spcPts val="0"/>
                        </a:spcAft>
                      </a:pPr>
                      <a:r>
                        <a:rPr lang="sv-SE" sz="2000" noProof="0" dirty="0">
                          <a:effectLst/>
                          <a:latin typeface="+mn-lt"/>
                        </a:rPr>
                        <a:t>Tre män kastas i en brinnande ugn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604-562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1750837"/>
                  </a:ext>
                </a:extLst>
              </a:tr>
              <a:tr h="477078">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a:lnSpc>
                          <a:spcPct val="107000"/>
                        </a:lnSpc>
                        <a:spcAft>
                          <a:spcPts val="0"/>
                        </a:spcAft>
                      </a:pPr>
                      <a:r>
                        <a:rPr lang="sv-SE" sz="2000" noProof="0" dirty="0">
                          <a:effectLst/>
                          <a:latin typeface="+mn-lt"/>
                        </a:rPr>
                        <a:t>Kung Nebukadnessar straffas för sitt högmod</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604-562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4940226"/>
                  </a:ext>
                </a:extLst>
              </a:tr>
              <a:tr h="434439">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5</a:t>
                      </a:r>
                    </a:p>
                  </a:txBody>
                  <a:tcPr marL="68580" marR="68580" marT="0" marB="0" anchor="ctr"/>
                </a:tc>
                <a:tc>
                  <a:txBody>
                    <a:bodyPr/>
                    <a:lstStyle/>
                    <a:p>
                      <a:pPr>
                        <a:lnSpc>
                          <a:spcPct val="107000"/>
                        </a:lnSpc>
                        <a:spcAft>
                          <a:spcPts val="0"/>
                        </a:spcAft>
                      </a:pPr>
                      <a:r>
                        <a:rPr lang="sv-SE" sz="2000" noProof="0" dirty="0">
                          <a:effectLst/>
                          <a:latin typeface="+mn-lt"/>
                        </a:rPr>
                        <a:t>Kung Belsassar straffas för sitt högmod</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539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0928853"/>
                  </a:ext>
                </a:extLst>
              </a:tr>
              <a:tr h="472010">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a:lnSpc>
                          <a:spcPct val="107000"/>
                        </a:lnSpc>
                        <a:spcAft>
                          <a:spcPts val="0"/>
                        </a:spcAft>
                      </a:pPr>
                      <a:r>
                        <a:rPr lang="sv-SE" sz="2000" noProof="0" dirty="0">
                          <a:effectLst/>
                          <a:latin typeface="+mn-lt"/>
                        </a:rPr>
                        <a:t>Daniel i lejongropen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a:effectLst/>
                          <a:latin typeface="+mn-lt"/>
                        </a:rPr>
                        <a:t>Efter 539 f.Kr.</a:t>
                      </a: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920524"/>
                  </a:ext>
                </a:extLst>
              </a:tr>
              <a:tr h="361493">
                <a:tc>
                  <a:txBody>
                    <a:bodyPr/>
                    <a:lstStyle/>
                    <a:p>
                      <a:pPr>
                        <a:lnSpc>
                          <a:spcPct val="107000"/>
                        </a:lnSpc>
                        <a:spcAft>
                          <a:spcPts val="0"/>
                        </a:spcAft>
                      </a:pP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sv-SE" sz="2000" noProof="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684188"/>
                  </a:ext>
                </a:extLst>
              </a:tr>
              <a:tr h="482057">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7</a:t>
                      </a:r>
                    </a:p>
                  </a:txBody>
                  <a:tcPr marL="68580" marR="68580" marT="0" marB="0" anchor="ctr"/>
                </a:tc>
                <a:tc>
                  <a:txBody>
                    <a:bodyPr/>
                    <a:lstStyle/>
                    <a:p>
                      <a:pPr>
                        <a:lnSpc>
                          <a:spcPct val="107000"/>
                        </a:lnSpc>
                        <a:spcAft>
                          <a:spcPts val="0"/>
                        </a:spcAft>
                      </a:pPr>
                      <a:r>
                        <a:rPr lang="sv-SE" sz="2000" noProof="0" dirty="0">
                          <a:effectLst/>
                          <a:latin typeface="+mn-lt"/>
                        </a:rPr>
                        <a:t>Profetia om fyra riken, avbildade som fyra stora djur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553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681328"/>
                  </a:ext>
                </a:extLst>
              </a:tr>
              <a:tr h="476072">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8</a:t>
                      </a:r>
                    </a:p>
                  </a:txBody>
                  <a:tcPr marL="68580" marR="68580" marT="0" marB="0" anchor="ctr"/>
                </a:tc>
                <a:tc>
                  <a:txBody>
                    <a:bodyPr/>
                    <a:lstStyle/>
                    <a:p>
                      <a:pPr>
                        <a:lnSpc>
                          <a:spcPct val="107000"/>
                        </a:lnSpc>
                        <a:spcAft>
                          <a:spcPts val="0"/>
                        </a:spcAft>
                      </a:pPr>
                      <a:r>
                        <a:rPr lang="sv-SE" sz="2000" noProof="0" dirty="0">
                          <a:effectLst/>
                          <a:latin typeface="+mn-lt"/>
                        </a:rPr>
                        <a:t>Profetia om två riken, avbildade som en bagge och en bock</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551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340187"/>
                  </a:ext>
                </a:extLst>
              </a:tr>
              <a:tr h="482314">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9</a:t>
                      </a:r>
                    </a:p>
                  </a:txBody>
                  <a:tcPr marL="68580" marR="68580" marT="0" marB="0" anchor="ctr"/>
                </a:tc>
                <a:tc>
                  <a:txBody>
                    <a:bodyPr/>
                    <a:lstStyle/>
                    <a:p>
                      <a:pPr>
                        <a:lnSpc>
                          <a:spcPct val="107000"/>
                        </a:lnSpc>
                        <a:spcAft>
                          <a:spcPts val="0"/>
                        </a:spcAft>
                      </a:pPr>
                      <a:r>
                        <a:rPr lang="sv-SE" sz="2000" noProof="0" dirty="0">
                          <a:effectLst/>
                          <a:latin typeface="+mn-lt"/>
                        </a:rPr>
                        <a:t>Bön om ett slut på landsförvisningen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539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97835"/>
                  </a:ext>
                </a:extLst>
              </a:tr>
              <a:tr h="361493">
                <a:tc>
                  <a:txBody>
                    <a:bodyPr/>
                    <a:lstStyle/>
                    <a:p>
                      <a:pPr>
                        <a:lnSpc>
                          <a:spcPct val="107000"/>
                        </a:lnSpc>
                        <a:spcAft>
                          <a:spcPts val="0"/>
                        </a:spcAft>
                      </a:pPr>
                      <a:r>
                        <a:rPr lang="sv-SE" sz="2000" noProof="0">
                          <a:effectLst/>
                          <a:latin typeface="+mn-lt"/>
                          <a:ea typeface="Calibri" panose="020F0502020204030204" pitchFamily="34" charset="0"/>
                          <a:cs typeface="Times New Roman" panose="02020603050405020304" pitchFamily="18" charset="0"/>
                        </a:rPr>
                        <a:t>10-12</a:t>
                      </a:r>
                    </a:p>
                  </a:txBody>
                  <a:tcPr marL="68580" marR="68580" marT="0" marB="0" anchor="ctr"/>
                </a:tc>
                <a:tc>
                  <a:txBody>
                    <a:bodyPr/>
                    <a:lstStyle/>
                    <a:p>
                      <a:pPr>
                        <a:lnSpc>
                          <a:spcPct val="107000"/>
                        </a:lnSpc>
                        <a:spcAft>
                          <a:spcPts val="0"/>
                        </a:spcAft>
                      </a:pPr>
                      <a:r>
                        <a:rPr lang="sv-SE" sz="2000" noProof="0" dirty="0">
                          <a:effectLst/>
                          <a:latin typeface="+mn-lt"/>
                        </a:rPr>
                        <a:t>En uppenbarelse om framtiden</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sv-SE" sz="2000" noProof="0" dirty="0">
                          <a:effectLst/>
                          <a:latin typeface="+mn-lt"/>
                        </a:rPr>
                        <a:t>536 f.Kr.</a:t>
                      </a:r>
                      <a:endParaRPr lang="sv-SE" sz="2000" noProof="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3344398"/>
                  </a:ext>
                </a:extLst>
              </a:tr>
            </a:tbl>
          </a:graphicData>
        </a:graphic>
      </p:graphicFrame>
      <p:sp>
        <p:nvSpPr>
          <p:cNvPr id="6" name="Left Brace 5">
            <a:extLst>
              <a:ext uri="{FF2B5EF4-FFF2-40B4-BE49-F238E27FC236}">
                <a16:creationId xmlns:a16="http://schemas.microsoft.com/office/drawing/2014/main" id="{4771CA7E-0247-4D97-A353-941FA809837B}"/>
              </a:ext>
            </a:extLst>
          </p:cNvPr>
          <p:cNvSpPr/>
          <p:nvPr/>
        </p:nvSpPr>
        <p:spPr>
          <a:xfrm>
            <a:off x="1101790" y="1613579"/>
            <a:ext cx="254791" cy="2680124"/>
          </a:xfrm>
          <a:prstGeom prst="leftBrace">
            <a:avLst>
              <a:gd name="adj1" fmla="val 83324"/>
              <a:gd name="adj2" fmla="val 5133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F99BD25-D424-4341-A27C-26579117A157}"/>
              </a:ext>
            </a:extLst>
          </p:cNvPr>
          <p:cNvSpPr txBox="1"/>
          <p:nvPr/>
        </p:nvSpPr>
        <p:spPr>
          <a:xfrm>
            <a:off x="-100954" y="2452734"/>
            <a:ext cx="1121383" cy="954107"/>
          </a:xfrm>
          <a:prstGeom prst="rect">
            <a:avLst/>
          </a:prstGeom>
          <a:noFill/>
        </p:spPr>
        <p:txBody>
          <a:bodyPr wrap="square" rtlCol="0">
            <a:spAutoFit/>
          </a:bodyPr>
          <a:lstStyle/>
          <a:p>
            <a:pPr algn="r"/>
            <a:r>
              <a:rPr lang="en-US" sz="2800" dirty="0"/>
              <a:t>Vid </a:t>
            </a:r>
            <a:r>
              <a:rPr lang="en-US" sz="2800" dirty="0" err="1"/>
              <a:t>hovet</a:t>
            </a:r>
            <a:endParaRPr lang="en-US" sz="2800" dirty="0"/>
          </a:p>
        </p:txBody>
      </p:sp>
      <p:cxnSp>
        <p:nvCxnSpPr>
          <p:cNvPr id="9" name="Straight Connector 8">
            <a:extLst>
              <a:ext uri="{FF2B5EF4-FFF2-40B4-BE49-F238E27FC236}">
                <a16:creationId xmlns:a16="http://schemas.microsoft.com/office/drawing/2014/main" id="{4EE6513B-9F5C-4530-A6DF-CE37F1A0060D}"/>
              </a:ext>
            </a:extLst>
          </p:cNvPr>
          <p:cNvCxnSpPr>
            <a:cxnSpLocks/>
          </p:cNvCxnSpPr>
          <p:nvPr/>
        </p:nvCxnSpPr>
        <p:spPr>
          <a:xfrm>
            <a:off x="1452623" y="4456052"/>
            <a:ext cx="928055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06E25D68-4042-42FF-A9A3-478079F94F64}"/>
              </a:ext>
            </a:extLst>
          </p:cNvPr>
          <p:cNvSpPr/>
          <p:nvPr/>
        </p:nvSpPr>
        <p:spPr>
          <a:xfrm flipH="1">
            <a:off x="10835417" y="4553675"/>
            <a:ext cx="254791" cy="1880353"/>
          </a:xfrm>
          <a:prstGeom prst="leftBrace">
            <a:avLst>
              <a:gd name="adj1" fmla="val 83324"/>
              <a:gd name="adj2" fmla="val 5133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CADA3C0-13A4-47CF-978E-40E8E1B4E09C}"/>
              </a:ext>
            </a:extLst>
          </p:cNvPr>
          <p:cNvSpPr txBox="1"/>
          <p:nvPr/>
        </p:nvSpPr>
        <p:spPr>
          <a:xfrm>
            <a:off x="1851745" y="134956"/>
            <a:ext cx="8364213" cy="1200329"/>
          </a:xfrm>
          <a:prstGeom prst="rect">
            <a:avLst/>
          </a:prstGeom>
          <a:noFill/>
        </p:spPr>
        <p:txBody>
          <a:bodyPr wrap="none" rtlCol="0">
            <a:spAutoFit/>
          </a:bodyPr>
          <a:lstStyle/>
          <a:p>
            <a:r>
              <a:rPr lang="sv-SE" sz="7200"/>
              <a:t>Struktur boken Daniel</a:t>
            </a:r>
          </a:p>
        </p:txBody>
      </p:sp>
      <p:sp>
        <p:nvSpPr>
          <p:cNvPr id="18" name="Arrow: Curved Left 17">
            <a:extLst>
              <a:ext uri="{FF2B5EF4-FFF2-40B4-BE49-F238E27FC236}">
                <a16:creationId xmlns:a16="http://schemas.microsoft.com/office/drawing/2014/main" id="{03159DD7-CF5A-4886-B414-50A2C952FA57}"/>
              </a:ext>
            </a:extLst>
          </p:cNvPr>
          <p:cNvSpPr/>
          <p:nvPr/>
        </p:nvSpPr>
        <p:spPr>
          <a:xfrm rot="20816225">
            <a:off x="11071100" y="1959999"/>
            <a:ext cx="837027" cy="35860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830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760D90-BC65-4070-92CA-EF3AFE6F3EB0}"/>
              </a:ext>
            </a:extLst>
          </p:cNvPr>
          <p:cNvCxnSpPr>
            <a:cxnSpLocks/>
          </p:cNvCxnSpPr>
          <p:nvPr/>
        </p:nvCxnSpPr>
        <p:spPr>
          <a:xfrm>
            <a:off x="3789680" y="1625600"/>
            <a:ext cx="8295432" cy="0"/>
          </a:xfrm>
          <a:prstGeom prst="line">
            <a:avLst/>
          </a:pr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4F0C0C-6636-4A2A-BE2B-81DE61113C74}"/>
              </a:ext>
            </a:extLst>
          </p:cNvPr>
          <p:cNvCxnSpPr>
            <a:cxnSpLocks/>
          </p:cNvCxnSpPr>
          <p:nvPr/>
        </p:nvCxnSpPr>
        <p:spPr>
          <a:xfrm>
            <a:off x="3789680" y="2804160"/>
            <a:ext cx="8295432" cy="0"/>
          </a:xfrm>
          <a:prstGeom prst="line">
            <a:avLst/>
          </a:pr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2140CE-A52C-4BDB-A33F-681D6FBD1013}"/>
              </a:ext>
            </a:extLst>
          </p:cNvPr>
          <p:cNvCxnSpPr>
            <a:cxnSpLocks/>
          </p:cNvCxnSpPr>
          <p:nvPr/>
        </p:nvCxnSpPr>
        <p:spPr>
          <a:xfrm>
            <a:off x="3789680" y="4165600"/>
            <a:ext cx="8295432" cy="52193"/>
          </a:xfrm>
          <a:prstGeom prst="line">
            <a:avLst/>
          </a:pr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BCF372-CC2D-43D4-B1D3-1F67731A9EE6}"/>
              </a:ext>
            </a:extLst>
          </p:cNvPr>
          <p:cNvSpPr txBox="1"/>
          <p:nvPr/>
        </p:nvSpPr>
        <p:spPr>
          <a:xfrm>
            <a:off x="4067943" y="861459"/>
            <a:ext cx="971741" cy="584775"/>
          </a:xfrm>
          <a:prstGeom prst="rect">
            <a:avLst/>
          </a:prstGeom>
          <a:noFill/>
        </p:spPr>
        <p:txBody>
          <a:bodyPr wrap="none" rtlCol="0">
            <a:spAutoFit/>
          </a:bodyPr>
          <a:lstStyle/>
          <a:p>
            <a:r>
              <a:rPr lang="sv-SE" sz="3200"/>
              <a:t>Guld</a:t>
            </a:r>
          </a:p>
        </p:txBody>
      </p:sp>
      <p:sp>
        <p:nvSpPr>
          <p:cNvPr id="14" name="TextBox 13">
            <a:extLst>
              <a:ext uri="{FF2B5EF4-FFF2-40B4-BE49-F238E27FC236}">
                <a16:creationId xmlns:a16="http://schemas.microsoft.com/office/drawing/2014/main" id="{8601E0D7-C6A7-4471-84A2-6D9C1825A0B5}"/>
              </a:ext>
            </a:extLst>
          </p:cNvPr>
          <p:cNvSpPr txBox="1"/>
          <p:nvPr/>
        </p:nvSpPr>
        <p:spPr>
          <a:xfrm>
            <a:off x="4008247" y="1929208"/>
            <a:ext cx="1091133" cy="584775"/>
          </a:xfrm>
          <a:prstGeom prst="rect">
            <a:avLst/>
          </a:prstGeom>
          <a:noFill/>
        </p:spPr>
        <p:txBody>
          <a:bodyPr wrap="none" rtlCol="0">
            <a:spAutoFit/>
          </a:bodyPr>
          <a:lstStyle/>
          <a:p>
            <a:r>
              <a:rPr lang="sv-SE" sz="3200"/>
              <a:t>Silver</a:t>
            </a:r>
          </a:p>
        </p:txBody>
      </p:sp>
      <p:sp>
        <p:nvSpPr>
          <p:cNvPr id="15" name="TextBox 14">
            <a:extLst>
              <a:ext uri="{FF2B5EF4-FFF2-40B4-BE49-F238E27FC236}">
                <a16:creationId xmlns:a16="http://schemas.microsoft.com/office/drawing/2014/main" id="{522F07DB-8EAB-4500-963B-85E8DFEA30D4}"/>
              </a:ext>
            </a:extLst>
          </p:cNvPr>
          <p:cNvSpPr txBox="1"/>
          <p:nvPr/>
        </p:nvSpPr>
        <p:spPr>
          <a:xfrm>
            <a:off x="3864073" y="3159086"/>
            <a:ext cx="1379480" cy="584775"/>
          </a:xfrm>
          <a:prstGeom prst="rect">
            <a:avLst/>
          </a:prstGeom>
          <a:noFill/>
        </p:spPr>
        <p:txBody>
          <a:bodyPr wrap="none" rtlCol="0">
            <a:spAutoFit/>
          </a:bodyPr>
          <a:lstStyle/>
          <a:p>
            <a:r>
              <a:rPr lang="sv-SE" sz="3200"/>
              <a:t>Koppar</a:t>
            </a:r>
          </a:p>
        </p:txBody>
      </p:sp>
      <p:sp>
        <p:nvSpPr>
          <p:cNvPr id="16" name="TextBox 15">
            <a:extLst>
              <a:ext uri="{FF2B5EF4-FFF2-40B4-BE49-F238E27FC236}">
                <a16:creationId xmlns:a16="http://schemas.microsoft.com/office/drawing/2014/main" id="{0D7A4D06-0C87-4567-B80C-709A5E9139EF}"/>
              </a:ext>
            </a:extLst>
          </p:cNvPr>
          <p:cNvSpPr txBox="1"/>
          <p:nvPr/>
        </p:nvSpPr>
        <p:spPr>
          <a:xfrm>
            <a:off x="4117636" y="4906260"/>
            <a:ext cx="872355" cy="584775"/>
          </a:xfrm>
          <a:prstGeom prst="rect">
            <a:avLst/>
          </a:prstGeom>
          <a:noFill/>
        </p:spPr>
        <p:txBody>
          <a:bodyPr wrap="none" rtlCol="0">
            <a:spAutoFit/>
          </a:bodyPr>
          <a:lstStyle/>
          <a:p>
            <a:r>
              <a:rPr lang="sv-SE" sz="3200"/>
              <a:t>Järn</a:t>
            </a:r>
          </a:p>
        </p:txBody>
      </p:sp>
      <p:sp>
        <p:nvSpPr>
          <p:cNvPr id="17" name="TextBox 16">
            <a:extLst>
              <a:ext uri="{FF2B5EF4-FFF2-40B4-BE49-F238E27FC236}">
                <a16:creationId xmlns:a16="http://schemas.microsoft.com/office/drawing/2014/main" id="{4D6B3F81-37C5-4578-8EB4-A390383AEDB5}"/>
              </a:ext>
            </a:extLst>
          </p:cNvPr>
          <p:cNvSpPr txBox="1"/>
          <p:nvPr/>
        </p:nvSpPr>
        <p:spPr>
          <a:xfrm>
            <a:off x="3593971" y="6172952"/>
            <a:ext cx="1893082" cy="584775"/>
          </a:xfrm>
          <a:prstGeom prst="rect">
            <a:avLst/>
          </a:prstGeom>
          <a:noFill/>
        </p:spPr>
        <p:txBody>
          <a:bodyPr wrap="none" rtlCol="0">
            <a:spAutoFit/>
          </a:bodyPr>
          <a:lstStyle/>
          <a:p>
            <a:r>
              <a:rPr lang="sv-SE" sz="3200"/>
              <a:t>Järn + lera</a:t>
            </a:r>
          </a:p>
        </p:txBody>
      </p:sp>
      <p:cxnSp>
        <p:nvCxnSpPr>
          <p:cNvPr id="19" name="Straight Connector 18">
            <a:extLst>
              <a:ext uri="{FF2B5EF4-FFF2-40B4-BE49-F238E27FC236}">
                <a16:creationId xmlns:a16="http://schemas.microsoft.com/office/drawing/2014/main" id="{004982FF-5748-4ADB-921A-63458568B911}"/>
              </a:ext>
            </a:extLst>
          </p:cNvPr>
          <p:cNvCxnSpPr>
            <a:cxnSpLocks/>
          </p:cNvCxnSpPr>
          <p:nvPr/>
        </p:nvCxnSpPr>
        <p:spPr>
          <a:xfrm>
            <a:off x="5484079" y="205269"/>
            <a:ext cx="69631" cy="6327611"/>
          </a:xfrm>
          <a:prstGeom prst="line">
            <a:avLst/>
          </a:prstGeom>
          <a:ln w="63500">
            <a:solidFill>
              <a:schemeClr val="accent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CE5D579-3183-4C73-9EBE-DFB721A6BE4E}"/>
              </a:ext>
            </a:extLst>
          </p:cNvPr>
          <p:cNvSpPr txBox="1"/>
          <p:nvPr/>
        </p:nvSpPr>
        <p:spPr>
          <a:xfrm>
            <a:off x="3249732" y="-14857"/>
            <a:ext cx="2238113" cy="584775"/>
          </a:xfrm>
          <a:prstGeom prst="rect">
            <a:avLst/>
          </a:prstGeom>
          <a:noFill/>
        </p:spPr>
        <p:txBody>
          <a:bodyPr wrap="none" rtlCol="0">
            <a:spAutoFit/>
          </a:bodyPr>
          <a:lstStyle/>
          <a:p>
            <a:r>
              <a:rPr lang="sv-SE" sz="3200" b="1" u="sng" dirty="0"/>
              <a:t>Dan 2:31-45</a:t>
            </a:r>
          </a:p>
        </p:txBody>
      </p:sp>
      <p:sp>
        <p:nvSpPr>
          <p:cNvPr id="26" name="TextBox 25">
            <a:extLst>
              <a:ext uri="{FF2B5EF4-FFF2-40B4-BE49-F238E27FC236}">
                <a16:creationId xmlns:a16="http://schemas.microsoft.com/office/drawing/2014/main" id="{5A9AEA8F-7123-40BF-A768-C02576B972F4}"/>
              </a:ext>
            </a:extLst>
          </p:cNvPr>
          <p:cNvSpPr txBox="1"/>
          <p:nvPr/>
        </p:nvSpPr>
        <p:spPr>
          <a:xfrm>
            <a:off x="6290617" y="861459"/>
            <a:ext cx="1091966" cy="584775"/>
          </a:xfrm>
          <a:prstGeom prst="rect">
            <a:avLst/>
          </a:prstGeom>
          <a:noFill/>
        </p:spPr>
        <p:txBody>
          <a:bodyPr wrap="none" rtlCol="0">
            <a:spAutoFit/>
          </a:bodyPr>
          <a:lstStyle/>
          <a:p>
            <a:r>
              <a:rPr lang="sv-SE" sz="3200"/>
              <a:t>Lejon</a:t>
            </a:r>
          </a:p>
        </p:txBody>
      </p:sp>
      <p:sp>
        <p:nvSpPr>
          <p:cNvPr id="27" name="TextBox 26">
            <a:extLst>
              <a:ext uri="{FF2B5EF4-FFF2-40B4-BE49-F238E27FC236}">
                <a16:creationId xmlns:a16="http://schemas.microsoft.com/office/drawing/2014/main" id="{EF53BD8E-F31E-4CE4-AFC3-D7097250C497}"/>
              </a:ext>
            </a:extLst>
          </p:cNvPr>
          <p:cNvSpPr txBox="1"/>
          <p:nvPr/>
        </p:nvSpPr>
        <p:spPr>
          <a:xfrm>
            <a:off x="6296228" y="1929208"/>
            <a:ext cx="1080745" cy="584775"/>
          </a:xfrm>
          <a:prstGeom prst="rect">
            <a:avLst/>
          </a:prstGeom>
          <a:noFill/>
        </p:spPr>
        <p:txBody>
          <a:bodyPr wrap="none" rtlCol="0">
            <a:spAutoFit/>
          </a:bodyPr>
          <a:lstStyle/>
          <a:p>
            <a:r>
              <a:rPr lang="sv-SE" sz="3200"/>
              <a:t>Björn</a:t>
            </a:r>
          </a:p>
        </p:txBody>
      </p:sp>
      <p:sp>
        <p:nvSpPr>
          <p:cNvPr id="28" name="TextBox 27">
            <a:extLst>
              <a:ext uri="{FF2B5EF4-FFF2-40B4-BE49-F238E27FC236}">
                <a16:creationId xmlns:a16="http://schemas.microsoft.com/office/drawing/2014/main" id="{5F7F6414-E2CF-4E55-8983-034F3C9BB482}"/>
              </a:ext>
            </a:extLst>
          </p:cNvPr>
          <p:cNvSpPr txBox="1"/>
          <p:nvPr/>
        </p:nvSpPr>
        <p:spPr>
          <a:xfrm>
            <a:off x="6064209" y="3159086"/>
            <a:ext cx="1544782" cy="584775"/>
          </a:xfrm>
          <a:prstGeom prst="rect">
            <a:avLst/>
          </a:prstGeom>
          <a:noFill/>
        </p:spPr>
        <p:txBody>
          <a:bodyPr wrap="none" rtlCol="0">
            <a:spAutoFit/>
          </a:bodyPr>
          <a:lstStyle/>
          <a:p>
            <a:r>
              <a:rPr lang="sv-SE" sz="3200"/>
              <a:t>Leopard</a:t>
            </a:r>
          </a:p>
        </p:txBody>
      </p:sp>
      <p:sp>
        <p:nvSpPr>
          <p:cNvPr id="29" name="TextBox 28">
            <a:extLst>
              <a:ext uri="{FF2B5EF4-FFF2-40B4-BE49-F238E27FC236}">
                <a16:creationId xmlns:a16="http://schemas.microsoft.com/office/drawing/2014/main" id="{37AF92D9-C989-43C8-8974-17A2FFF58CC7}"/>
              </a:ext>
            </a:extLst>
          </p:cNvPr>
          <p:cNvSpPr txBox="1"/>
          <p:nvPr/>
        </p:nvSpPr>
        <p:spPr>
          <a:xfrm>
            <a:off x="5595386" y="4413817"/>
            <a:ext cx="2482428" cy="1569660"/>
          </a:xfrm>
          <a:prstGeom prst="rect">
            <a:avLst/>
          </a:prstGeom>
          <a:noFill/>
        </p:spPr>
        <p:txBody>
          <a:bodyPr wrap="square" rtlCol="0">
            <a:spAutoFit/>
          </a:bodyPr>
          <a:lstStyle/>
          <a:p>
            <a:pPr algn="ctr"/>
            <a:r>
              <a:rPr lang="sv-SE" sz="3200"/>
              <a:t>förskräckligt, fruktansvärt djur</a:t>
            </a:r>
          </a:p>
        </p:txBody>
      </p:sp>
      <p:sp>
        <p:nvSpPr>
          <p:cNvPr id="30" name="TextBox 29">
            <a:extLst>
              <a:ext uri="{FF2B5EF4-FFF2-40B4-BE49-F238E27FC236}">
                <a16:creationId xmlns:a16="http://schemas.microsoft.com/office/drawing/2014/main" id="{E2117966-2959-4042-87DC-9D958A57ED3E}"/>
              </a:ext>
            </a:extLst>
          </p:cNvPr>
          <p:cNvSpPr txBox="1"/>
          <p:nvPr/>
        </p:nvSpPr>
        <p:spPr>
          <a:xfrm>
            <a:off x="6260160" y="12845"/>
            <a:ext cx="1165704" cy="584775"/>
          </a:xfrm>
          <a:prstGeom prst="rect">
            <a:avLst/>
          </a:prstGeom>
          <a:noFill/>
        </p:spPr>
        <p:txBody>
          <a:bodyPr wrap="none" rtlCol="0">
            <a:spAutoFit/>
          </a:bodyPr>
          <a:lstStyle/>
          <a:p>
            <a:r>
              <a:rPr lang="sv-SE" sz="3200" b="1" u="sng"/>
              <a:t>Dan 7</a:t>
            </a:r>
          </a:p>
        </p:txBody>
      </p:sp>
      <p:cxnSp>
        <p:nvCxnSpPr>
          <p:cNvPr id="31" name="Straight Connector 30">
            <a:extLst>
              <a:ext uri="{FF2B5EF4-FFF2-40B4-BE49-F238E27FC236}">
                <a16:creationId xmlns:a16="http://schemas.microsoft.com/office/drawing/2014/main" id="{9D2AEB53-F25C-4620-AF9F-16CA646D0BAA}"/>
              </a:ext>
            </a:extLst>
          </p:cNvPr>
          <p:cNvCxnSpPr>
            <a:cxnSpLocks/>
          </p:cNvCxnSpPr>
          <p:nvPr/>
        </p:nvCxnSpPr>
        <p:spPr>
          <a:xfrm>
            <a:off x="8042999" y="171371"/>
            <a:ext cx="69631" cy="6327611"/>
          </a:xfrm>
          <a:prstGeom prst="line">
            <a:avLst/>
          </a:prstGeom>
          <a:ln w="63500">
            <a:solidFill>
              <a:schemeClr val="accent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A9B0621-A1B3-4832-91D6-88FCFA0B0BFF}"/>
              </a:ext>
            </a:extLst>
          </p:cNvPr>
          <p:cNvSpPr txBox="1"/>
          <p:nvPr/>
        </p:nvSpPr>
        <p:spPr>
          <a:xfrm>
            <a:off x="8384096" y="43182"/>
            <a:ext cx="1165704" cy="584775"/>
          </a:xfrm>
          <a:prstGeom prst="rect">
            <a:avLst/>
          </a:prstGeom>
          <a:noFill/>
        </p:spPr>
        <p:txBody>
          <a:bodyPr wrap="none" rtlCol="0">
            <a:spAutoFit/>
          </a:bodyPr>
          <a:lstStyle/>
          <a:p>
            <a:r>
              <a:rPr lang="sv-SE" sz="3200" b="1" u="sng"/>
              <a:t>Dan 8</a:t>
            </a:r>
          </a:p>
        </p:txBody>
      </p:sp>
      <p:sp>
        <p:nvSpPr>
          <p:cNvPr id="33" name="TextBox 32">
            <a:extLst>
              <a:ext uri="{FF2B5EF4-FFF2-40B4-BE49-F238E27FC236}">
                <a16:creationId xmlns:a16="http://schemas.microsoft.com/office/drawing/2014/main" id="{3E039A70-654E-4309-A604-D746E28C6639}"/>
              </a:ext>
            </a:extLst>
          </p:cNvPr>
          <p:cNvSpPr txBox="1"/>
          <p:nvPr/>
        </p:nvSpPr>
        <p:spPr>
          <a:xfrm>
            <a:off x="8362263" y="1929208"/>
            <a:ext cx="1196546" cy="584775"/>
          </a:xfrm>
          <a:prstGeom prst="rect">
            <a:avLst/>
          </a:prstGeom>
          <a:noFill/>
        </p:spPr>
        <p:txBody>
          <a:bodyPr wrap="none" rtlCol="0">
            <a:spAutoFit/>
          </a:bodyPr>
          <a:lstStyle/>
          <a:p>
            <a:r>
              <a:rPr lang="sv-SE" sz="3200"/>
              <a:t>Bagge</a:t>
            </a:r>
          </a:p>
        </p:txBody>
      </p:sp>
      <p:sp>
        <p:nvSpPr>
          <p:cNvPr id="34" name="TextBox 33">
            <a:extLst>
              <a:ext uri="{FF2B5EF4-FFF2-40B4-BE49-F238E27FC236}">
                <a16:creationId xmlns:a16="http://schemas.microsoft.com/office/drawing/2014/main" id="{1286DB15-A71C-4F2B-8222-38E10A78A288}"/>
              </a:ext>
            </a:extLst>
          </p:cNvPr>
          <p:cNvSpPr txBox="1"/>
          <p:nvPr/>
        </p:nvSpPr>
        <p:spPr>
          <a:xfrm>
            <a:off x="8469056" y="3159086"/>
            <a:ext cx="982961" cy="584775"/>
          </a:xfrm>
          <a:prstGeom prst="rect">
            <a:avLst/>
          </a:prstGeom>
          <a:noFill/>
        </p:spPr>
        <p:txBody>
          <a:bodyPr wrap="none" rtlCol="0">
            <a:spAutoFit/>
          </a:bodyPr>
          <a:lstStyle/>
          <a:p>
            <a:r>
              <a:rPr lang="sv-SE" sz="3200"/>
              <a:t>Bock</a:t>
            </a:r>
          </a:p>
        </p:txBody>
      </p:sp>
      <p:cxnSp>
        <p:nvCxnSpPr>
          <p:cNvPr id="35" name="Straight Connector 34">
            <a:extLst>
              <a:ext uri="{FF2B5EF4-FFF2-40B4-BE49-F238E27FC236}">
                <a16:creationId xmlns:a16="http://schemas.microsoft.com/office/drawing/2014/main" id="{C909E931-4BAA-4852-90E5-48748173F603}"/>
              </a:ext>
            </a:extLst>
          </p:cNvPr>
          <p:cNvCxnSpPr>
            <a:cxnSpLocks/>
          </p:cNvCxnSpPr>
          <p:nvPr/>
        </p:nvCxnSpPr>
        <p:spPr>
          <a:xfrm>
            <a:off x="9815259" y="134019"/>
            <a:ext cx="69631" cy="6327611"/>
          </a:xfrm>
          <a:prstGeom prst="line">
            <a:avLst/>
          </a:prstGeom>
          <a:ln w="63500">
            <a:solidFill>
              <a:schemeClr val="accent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D515E51-644D-448B-9B12-01BCDDCE2AEB}"/>
              </a:ext>
            </a:extLst>
          </p:cNvPr>
          <p:cNvSpPr txBox="1"/>
          <p:nvPr/>
        </p:nvSpPr>
        <p:spPr>
          <a:xfrm>
            <a:off x="9949271" y="861459"/>
            <a:ext cx="2046971" cy="584775"/>
          </a:xfrm>
          <a:prstGeom prst="rect">
            <a:avLst/>
          </a:prstGeom>
          <a:noFill/>
        </p:spPr>
        <p:txBody>
          <a:bodyPr wrap="none" rtlCol="0">
            <a:spAutoFit/>
          </a:bodyPr>
          <a:lstStyle/>
          <a:p>
            <a:r>
              <a:rPr lang="sv-SE" sz="3200"/>
              <a:t>Babylonien</a:t>
            </a:r>
          </a:p>
        </p:txBody>
      </p:sp>
      <p:sp>
        <p:nvSpPr>
          <p:cNvPr id="37" name="TextBox 36">
            <a:extLst>
              <a:ext uri="{FF2B5EF4-FFF2-40B4-BE49-F238E27FC236}">
                <a16:creationId xmlns:a16="http://schemas.microsoft.com/office/drawing/2014/main" id="{D500A020-45B5-4023-B592-00B32C739D62}"/>
              </a:ext>
            </a:extLst>
          </p:cNvPr>
          <p:cNvSpPr txBox="1"/>
          <p:nvPr/>
        </p:nvSpPr>
        <p:spPr>
          <a:xfrm>
            <a:off x="10271667" y="1929208"/>
            <a:ext cx="1402179" cy="584775"/>
          </a:xfrm>
          <a:prstGeom prst="rect">
            <a:avLst/>
          </a:prstGeom>
          <a:noFill/>
        </p:spPr>
        <p:txBody>
          <a:bodyPr wrap="none" rtlCol="0">
            <a:spAutoFit/>
          </a:bodyPr>
          <a:lstStyle/>
          <a:p>
            <a:r>
              <a:rPr lang="sv-SE" sz="3200"/>
              <a:t>Persien</a:t>
            </a:r>
          </a:p>
        </p:txBody>
      </p:sp>
      <p:sp>
        <p:nvSpPr>
          <p:cNvPr id="38" name="TextBox 37">
            <a:extLst>
              <a:ext uri="{FF2B5EF4-FFF2-40B4-BE49-F238E27FC236}">
                <a16:creationId xmlns:a16="http://schemas.microsoft.com/office/drawing/2014/main" id="{A5485E1F-961B-485E-9867-088F43193D7F}"/>
              </a:ext>
            </a:extLst>
          </p:cNvPr>
          <p:cNvSpPr txBox="1"/>
          <p:nvPr/>
        </p:nvSpPr>
        <p:spPr>
          <a:xfrm>
            <a:off x="10124896" y="3159086"/>
            <a:ext cx="1695721" cy="584775"/>
          </a:xfrm>
          <a:prstGeom prst="rect">
            <a:avLst/>
          </a:prstGeom>
          <a:noFill/>
        </p:spPr>
        <p:txBody>
          <a:bodyPr wrap="none" rtlCol="0">
            <a:spAutoFit/>
          </a:bodyPr>
          <a:lstStyle/>
          <a:p>
            <a:r>
              <a:rPr lang="sv-SE" sz="3200"/>
              <a:t>Grekland</a:t>
            </a:r>
          </a:p>
        </p:txBody>
      </p:sp>
      <p:sp>
        <p:nvSpPr>
          <p:cNvPr id="39" name="TextBox 38">
            <a:extLst>
              <a:ext uri="{FF2B5EF4-FFF2-40B4-BE49-F238E27FC236}">
                <a16:creationId xmlns:a16="http://schemas.microsoft.com/office/drawing/2014/main" id="{1E11126E-B6D1-4D84-9492-3C23C93091A4}"/>
              </a:ext>
            </a:extLst>
          </p:cNvPr>
          <p:cNvSpPr txBox="1"/>
          <p:nvPr/>
        </p:nvSpPr>
        <p:spPr>
          <a:xfrm>
            <a:off x="10500704" y="4906260"/>
            <a:ext cx="944105" cy="584775"/>
          </a:xfrm>
          <a:prstGeom prst="rect">
            <a:avLst/>
          </a:prstGeom>
          <a:noFill/>
        </p:spPr>
        <p:txBody>
          <a:bodyPr wrap="none" rtlCol="0">
            <a:spAutoFit/>
          </a:bodyPr>
          <a:lstStyle/>
          <a:p>
            <a:r>
              <a:rPr lang="sv-SE" sz="3200"/>
              <a:t>Rom</a:t>
            </a:r>
          </a:p>
        </p:txBody>
      </p:sp>
      <p:sp>
        <p:nvSpPr>
          <p:cNvPr id="40" name="TextBox 39">
            <a:extLst>
              <a:ext uri="{FF2B5EF4-FFF2-40B4-BE49-F238E27FC236}">
                <a16:creationId xmlns:a16="http://schemas.microsoft.com/office/drawing/2014/main" id="{E56F2C46-599B-42EA-B012-323F2D0D23C9}"/>
              </a:ext>
            </a:extLst>
          </p:cNvPr>
          <p:cNvSpPr txBox="1"/>
          <p:nvPr/>
        </p:nvSpPr>
        <p:spPr>
          <a:xfrm>
            <a:off x="9860400" y="67985"/>
            <a:ext cx="2277611" cy="584775"/>
          </a:xfrm>
          <a:prstGeom prst="rect">
            <a:avLst/>
          </a:prstGeom>
          <a:noFill/>
        </p:spPr>
        <p:txBody>
          <a:bodyPr wrap="none" rtlCol="0">
            <a:spAutoFit/>
          </a:bodyPr>
          <a:lstStyle/>
          <a:p>
            <a:r>
              <a:rPr lang="sv-SE" sz="3200" b="1" u="sng" dirty="0"/>
              <a:t>Identifiering</a:t>
            </a:r>
          </a:p>
        </p:txBody>
      </p:sp>
      <p:pic>
        <p:nvPicPr>
          <p:cNvPr id="5" name="Picture 4" descr="Diagram&#10;&#10;Description automatically generated">
            <a:extLst>
              <a:ext uri="{FF2B5EF4-FFF2-40B4-BE49-F238E27FC236}">
                <a16:creationId xmlns:a16="http://schemas.microsoft.com/office/drawing/2014/main" id="{82A9F3AF-07F0-4D00-8C2F-00BC0114FC4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0844" y="-11827"/>
            <a:ext cx="1988679" cy="6858000"/>
          </a:xfrm>
          <a:prstGeom prst="rect">
            <a:avLst/>
          </a:prstGeom>
        </p:spPr>
      </p:pic>
      <p:sp>
        <p:nvSpPr>
          <p:cNvPr id="7" name="TextBox 6">
            <a:extLst>
              <a:ext uri="{FF2B5EF4-FFF2-40B4-BE49-F238E27FC236}">
                <a16:creationId xmlns:a16="http://schemas.microsoft.com/office/drawing/2014/main" id="{1A5575BC-F7A1-4903-B0D9-F6A75BAFDA03}"/>
              </a:ext>
            </a:extLst>
          </p:cNvPr>
          <p:cNvSpPr txBox="1"/>
          <p:nvPr/>
        </p:nvSpPr>
        <p:spPr>
          <a:xfrm>
            <a:off x="9463496" y="6533174"/>
            <a:ext cx="2728504" cy="276999"/>
          </a:xfrm>
          <a:prstGeom prst="rect">
            <a:avLst/>
          </a:prstGeom>
          <a:noFill/>
        </p:spPr>
        <p:txBody>
          <a:bodyPr vert="horz" wrap="none" rtlCol="0">
            <a:spAutoFit/>
          </a:bodyPr>
          <a:lstStyle/>
          <a:p>
            <a:r>
              <a:rPr lang="en-US" sz="1200" dirty="0" err="1"/>
              <a:t>Källa</a:t>
            </a:r>
            <a:r>
              <a:rPr lang="en-US" sz="1200" dirty="0"/>
              <a:t> </a:t>
            </a:r>
            <a:r>
              <a:rPr lang="en-US" sz="1200" dirty="0" err="1"/>
              <a:t>bild</a:t>
            </a:r>
            <a:r>
              <a:rPr lang="en-US" sz="1200" dirty="0"/>
              <a:t> (</a:t>
            </a:r>
            <a:r>
              <a:rPr lang="en-US" sz="1200" dirty="0" err="1"/>
              <a:t>beskuren</a:t>
            </a:r>
            <a:r>
              <a:rPr lang="en-US" sz="1200" dirty="0"/>
              <a:t>): </a:t>
            </a:r>
            <a:r>
              <a:rPr lang="en-US" sz="1200" dirty="0">
                <a:hlinkClick r:id="rId4"/>
              </a:rPr>
              <a:t>BijbelsHandboek.nl</a:t>
            </a:r>
            <a:endParaRPr lang="en-US" sz="1200" dirty="0"/>
          </a:p>
        </p:txBody>
      </p:sp>
    </p:spTree>
    <p:extLst>
      <p:ext uri="{BB962C8B-B14F-4D97-AF65-F5344CB8AC3E}">
        <p14:creationId xmlns:p14="http://schemas.microsoft.com/office/powerpoint/2010/main" val="10113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p:bldP spid="33" grpId="0"/>
      <p:bldP spid="34"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A438BF-5533-457D-A0E4-FB6ECE05A157}"/>
              </a:ext>
            </a:extLst>
          </p:cNvPr>
          <p:cNvCxnSpPr>
            <a:cxnSpLocks/>
          </p:cNvCxnSpPr>
          <p:nvPr/>
        </p:nvCxnSpPr>
        <p:spPr>
          <a:xfrm>
            <a:off x="1149724" y="4148567"/>
            <a:ext cx="9997888" cy="0"/>
          </a:xfrm>
          <a:prstGeom prst="line">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23E7F7-B0B7-471C-B6BC-878D05460989}"/>
              </a:ext>
            </a:extLst>
          </p:cNvPr>
          <p:cNvCxnSpPr/>
          <p:nvPr/>
        </p:nvCxnSpPr>
        <p:spPr>
          <a:xfrm>
            <a:off x="1149724" y="3960159"/>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F5FF93-D811-4B48-AFAD-08DB7AE9FCC3}"/>
              </a:ext>
            </a:extLst>
          </p:cNvPr>
          <p:cNvSpPr txBox="1"/>
          <p:nvPr/>
        </p:nvSpPr>
        <p:spPr>
          <a:xfrm>
            <a:off x="2686167" y="4469963"/>
            <a:ext cx="814647" cy="523220"/>
          </a:xfrm>
          <a:prstGeom prst="rect">
            <a:avLst/>
          </a:prstGeom>
          <a:noFill/>
        </p:spPr>
        <p:txBody>
          <a:bodyPr wrap="none" rtlCol="0">
            <a:spAutoFit/>
          </a:bodyPr>
          <a:lstStyle/>
          <a:p>
            <a:r>
              <a:rPr lang="en-US" sz="2800" dirty="0"/>
              <a:t>539 </a:t>
            </a:r>
          </a:p>
        </p:txBody>
      </p:sp>
      <p:sp>
        <p:nvSpPr>
          <p:cNvPr id="8" name="Rectangle 7">
            <a:extLst>
              <a:ext uri="{FF2B5EF4-FFF2-40B4-BE49-F238E27FC236}">
                <a16:creationId xmlns:a16="http://schemas.microsoft.com/office/drawing/2014/main" id="{76C9348F-4674-4D38-995E-320B0B0331DF}"/>
              </a:ext>
            </a:extLst>
          </p:cNvPr>
          <p:cNvSpPr/>
          <p:nvPr/>
        </p:nvSpPr>
        <p:spPr>
          <a:xfrm>
            <a:off x="1149727" y="870470"/>
            <a:ext cx="1826556"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Babylonien</a:t>
            </a:r>
          </a:p>
        </p:txBody>
      </p:sp>
      <p:sp>
        <p:nvSpPr>
          <p:cNvPr id="9" name="Rectangle 8">
            <a:extLst>
              <a:ext uri="{FF2B5EF4-FFF2-40B4-BE49-F238E27FC236}">
                <a16:creationId xmlns:a16="http://schemas.microsoft.com/office/drawing/2014/main" id="{672A5293-74A0-4176-8B51-BFCB8B7ECBC3}"/>
              </a:ext>
            </a:extLst>
          </p:cNvPr>
          <p:cNvSpPr/>
          <p:nvPr/>
        </p:nvSpPr>
        <p:spPr>
          <a:xfrm>
            <a:off x="2976283" y="1453476"/>
            <a:ext cx="182655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Persien</a:t>
            </a:r>
          </a:p>
        </p:txBody>
      </p:sp>
      <p:cxnSp>
        <p:nvCxnSpPr>
          <p:cNvPr id="10" name="Straight Connector 9">
            <a:extLst>
              <a:ext uri="{FF2B5EF4-FFF2-40B4-BE49-F238E27FC236}">
                <a16:creationId xmlns:a16="http://schemas.microsoft.com/office/drawing/2014/main" id="{44DB1E32-E1AF-4D7C-9D15-346CDE89AFB9}"/>
              </a:ext>
            </a:extLst>
          </p:cNvPr>
          <p:cNvCxnSpPr/>
          <p:nvPr/>
        </p:nvCxnSpPr>
        <p:spPr>
          <a:xfrm>
            <a:off x="2976283"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5558EA-EAD2-4E7E-AC05-71C09563E046}"/>
              </a:ext>
            </a:extLst>
          </p:cNvPr>
          <p:cNvSpPr txBox="1"/>
          <p:nvPr/>
        </p:nvSpPr>
        <p:spPr>
          <a:xfrm>
            <a:off x="835714" y="4482353"/>
            <a:ext cx="1351780" cy="523220"/>
          </a:xfrm>
          <a:prstGeom prst="rect">
            <a:avLst/>
          </a:prstGeom>
          <a:noFill/>
        </p:spPr>
        <p:txBody>
          <a:bodyPr wrap="none" rtlCol="0">
            <a:spAutoFit/>
          </a:bodyPr>
          <a:lstStyle/>
          <a:p>
            <a:r>
              <a:rPr lang="en-US" sz="2800" dirty="0"/>
              <a:t>626 </a:t>
            </a:r>
            <a:r>
              <a:rPr lang="en-US" sz="2800" dirty="0" err="1"/>
              <a:t>f.Kr</a:t>
            </a:r>
            <a:r>
              <a:rPr lang="en-US" sz="2800" dirty="0"/>
              <a:t>.</a:t>
            </a:r>
          </a:p>
        </p:txBody>
      </p:sp>
      <p:sp>
        <p:nvSpPr>
          <p:cNvPr id="12" name="Rectangle 11">
            <a:extLst>
              <a:ext uri="{FF2B5EF4-FFF2-40B4-BE49-F238E27FC236}">
                <a16:creationId xmlns:a16="http://schemas.microsoft.com/office/drawing/2014/main" id="{D9C9B5C5-A4DB-4A9A-813D-CB6164B95905}"/>
              </a:ext>
            </a:extLst>
          </p:cNvPr>
          <p:cNvSpPr/>
          <p:nvPr/>
        </p:nvSpPr>
        <p:spPr>
          <a:xfrm>
            <a:off x="4802834" y="2057399"/>
            <a:ext cx="182655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Grekland</a:t>
            </a:r>
          </a:p>
        </p:txBody>
      </p:sp>
      <p:sp>
        <p:nvSpPr>
          <p:cNvPr id="13" name="TextBox 12">
            <a:extLst>
              <a:ext uri="{FF2B5EF4-FFF2-40B4-BE49-F238E27FC236}">
                <a16:creationId xmlns:a16="http://schemas.microsoft.com/office/drawing/2014/main" id="{2A414D07-0F4F-4C59-9E02-6C03F5F935C8}"/>
              </a:ext>
            </a:extLst>
          </p:cNvPr>
          <p:cNvSpPr txBox="1"/>
          <p:nvPr/>
        </p:nvSpPr>
        <p:spPr>
          <a:xfrm>
            <a:off x="4507655" y="4474242"/>
            <a:ext cx="732893" cy="523220"/>
          </a:xfrm>
          <a:prstGeom prst="rect">
            <a:avLst/>
          </a:prstGeom>
          <a:noFill/>
        </p:spPr>
        <p:txBody>
          <a:bodyPr wrap="none" rtlCol="0">
            <a:spAutoFit/>
          </a:bodyPr>
          <a:lstStyle/>
          <a:p>
            <a:r>
              <a:rPr lang="en-US" sz="2800" dirty="0"/>
              <a:t>330</a:t>
            </a:r>
          </a:p>
        </p:txBody>
      </p:sp>
      <p:cxnSp>
        <p:nvCxnSpPr>
          <p:cNvPr id="14" name="Straight Connector 13">
            <a:extLst>
              <a:ext uri="{FF2B5EF4-FFF2-40B4-BE49-F238E27FC236}">
                <a16:creationId xmlns:a16="http://schemas.microsoft.com/office/drawing/2014/main" id="{4F7AE303-1C3F-4E94-9D6E-5CD8D7B51827}"/>
              </a:ext>
            </a:extLst>
          </p:cNvPr>
          <p:cNvCxnSpPr/>
          <p:nvPr/>
        </p:nvCxnSpPr>
        <p:spPr>
          <a:xfrm>
            <a:off x="4802830"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AD9881D-8CB9-449D-8E61-8C751B1A859F}"/>
              </a:ext>
            </a:extLst>
          </p:cNvPr>
          <p:cNvSpPr/>
          <p:nvPr/>
        </p:nvSpPr>
        <p:spPr>
          <a:xfrm>
            <a:off x="6629385" y="2654223"/>
            <a:ext cx="2084307"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t>
            </a:r>
          </a:p>
        </p:txBody>
      </p:sp>
      <p:sp>
        <p:nvSpPr>
          <p:cNvPr id="16" name="TextBox 15">
            <a:extLst>
              <a:ext uri="{FF2B5EF4-FFF2-40B4-BE49-F238E27FC236}">
                <a16:creationId xmlns:a16="http://schemas.microsoft.com/office/drawing/2014/main" id="{03200DA8-DC71-444A-8311-AEE8A3E06F0E}"/>
              </a:ext>
            </a:extLst>
          </p:cNvPr>
          <p:cNvSpPr txBox="1"/>
          <p:nvPr/>
        </p:nvSpPr>
        <p:spPr>
          <a:xfrm>
            <a:off x="6380203" y="4474242"/>
            <a:ext cx="550151" cy="523220"/>
          </a:xfrm>
          <a:prstGeom prst="rect">
            <a:avLst/>
          </a:prstGeom>
          <a:noFill/>
        </p:spPr>
        <p:txBody>
          <a:bodyPr wrap="none" rtlCol="0">
            <a:spAutoFit/>
          </a:bodyPr>
          <a:lstStyle/>
          <a:p>
            <a:r>
              <a:rPr lang="en-US" sz="2800" dirty="0"/>
              <a:t>63</a:t>
            </a:r>
          </a:p>
        </p:txBody>
      </p:sp>
      <p:cxnSp>
        <p:nvCxnSpPr>
          <p:cNvPr id="17" name="Straight Connector 16">
            <a:extLst>
              <a:ext uri="{FF2B5EF4-FFF2-40B4-BE49-F238E27FC236}">
                <a16:creationId xmlns:a16="http://schemas.microsoft.com/office/drawing/2014/main" id="{54D7E06D-8776-4ACB-ADDA-6972F1B8EF6E}"/>
              </a:ext>
            </a:extLst>
          </p:cNvPr>
          <p:cNvCxnSpPr/>
          <p:nvPr/>
        </p:nvCxnSpPr>
        <p:spPr>
          <a:xfrm>
            <a:off x="6629377" y="3943350"/>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3D07679-68FF-4BD7-810E-2839F5AF7E8F}"/>
              </a:ext>
            </a:extLst>
          </p:cNvPr>
          <p:cNvSpPr/>
          <p:nvPr/>
        </p:nvSpPr>
        <p:spPr>
          <a:xfrm>
            <a:off x="8713692" y="2654223"/>
            <a:ext cx="932327" cy="524431"/>
          </a:xfrm>
          <a:prstGeom prst="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Rom</a:t>
            </a:r>
          </a:p>
        </p:txBody>
      </p:sp>
      <p:sp>
        <p:nvSpPr>
          <p:cNvPr id="19" name="Rectangle 18">
            <a:extLst>
              <a:ext uri="{FF2B5EF4-FFF2-40B4-BE49-F238E27FC236}">
                <a16:creationId xmlns:a16="http://schemas.microsoft.com/office/drawing/2014/main" id="{62F9FC14-B9D2-49DF-A86C-01DCB304D11C}"/>
              </a:ext>
            </a:extLst>
          </p:cNvPr>
          <p:cNvSpPr/>
          <p:nvPr/>
        </p:nvSpPr>
        <p:spPr>
          <a:xfrm>
            <a:off x="9646019" y="3243465"/>
            <a:ext cx="1884831" cy="524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a:t>Guds rike</a:t>
            </a:r>
          </a:p>
        </p:txBody>
      </p:sp>
      <p:sp>
        <p:nvSpPr>
          <p:cNvPr id="20" name="TextBox 19">
            <a:extLst>
              <a:ext uri="{FF2B5EF4-FFF2-40B4-BE49-F238E27FC236}">
                <a16:creationId xmlns:a16="http://schemas.microsoft.com/office/drawing/2014/main" id="{B90FC635-9BF7-4ACD-AE22-A8F94A3CF98C}"/>
              </a:ext>
            </a:extLst>
          </p:cNvPr>
          <p:cNvSpPr txBox="1"/>
          <p:nvPr/>
        </p:nvSpPr>
        <p:spPr>
          <a:xfrm>
            <a:off x="9536097" y="4481133"/>
            <a:ext cx="351378" cy="523220"/>
          </a:xfrm>
          <a:prstGeom prst="rect">
            <a:avLst/>
          </a:prstGeom>
          <a:noFill/>
        </p:spPr>
        <p:txBody>
          <a:bodyPr wrap="none" rtlCol="0">
            <a:spAutoFit/>
          </a:bodyPr>
          <a:lstStyle/>
          <a:p>
            <a:r>
              <a:rPr lang="en-US" sz="2800" dirty="0"/>
              <a:t>?</a:t>
            </a:r>
          </a:p>
        </p:txBody>
      </p:sp>
      <p:cxnSp>
        <p:nvCxnSpPr>
          <p:cNvPr id="21" name="Straight Connector 20">
            <a:extLst>
              <a:ext uri="{FF2B5EF4-FFF2-40B4-BE49-F238E27FC236}">
                <a16:creationId xmlns:a16="http://schemas.microsoft.com/office/drawing/2014/main" id="{24C925C5-5354-43D2-ADB9-547C9F8C13B5}"/>
              </a:ext>
            </a:extLst>
          </p:cNvPr>
          <p:cNvCxnSpPr/>
          <p:nvPr/>
        </p:nvCxnSpPr>
        <p:spPr>
          <a:xfrm>
            <a:off x="9682131" y="3975286"/>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75D47A7-50E0-4C90-A34D-43CF8BFC836B}"/>
              </a:ext>
            </a:extLst>
          </p:cNvPr>
          <p:cNvSpPr txBox="1"/>
          <p:nvPr/>
        </p:nvSpPr>
        <p:spPr>
          <a:xfrm>
            <a:off x="7740113" y="4483572"/>
            <a:ext cx="367408" cy="523220"/>
          </a:xfrm>
          <a:prstGeom prst="rect">
            <a:avLst/>
          </a:prstGeom>
          <a:noFill/>
        </p:spPr>
        <p:txBody>
          <a:bodyPr wrap="none" rtlCol="0">
            <a:spAutoFit/>
          </a:bodyPr>
          <a:lstStyle/>
          <a:p>
            <a:r>
              <a:rPr lang="en-US" sz="2800" dirty="0"/>
              <a:t>1</a:t>
            </a:r>
          </a:p>
        </p:txBody>
      </p:sp>
      <p:cxnSp>
        <p:nvCxnSpPr>
          <p:cNvPr id="25" name="Straight Connector 24">
            <a:extLst>
              <a:ext uri="{FF2B5EF4-FFF2-40B4-BE49-F238E27FC236}">
                <a16:creationId xmlns:a16="http://schemas.microsoft.com/office/drawing/2014/main" id="{0490FA38-00E5-473F-95C5-B3C63A89165B}"/>
              </a:ext>
            </a:extLst>
          </p:cNvPr>
          <p:cNvCxnSpPr/>
          <p:nvPr/>
        </p:nvCxnSpPr>
        <p:spPr>
          <a:xfrm>
            <a:off x="7882228" y="3949973"/>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D690ED-85ED-4030-B434-C05FB3724FED}"/>
              </a:ext>
            </a:extLst>
          </p:cNvPr>
          <p:cNvSpPr txBox="1"/>
          <p:nvPr/>
        </p:nvSpPr>
        <p:spPr>
          <a:xfrm>
            <a:off x="8603280" y="4482353"/>
            <a:ext cx="351378" cy="523220"/>
          </a:xfrm>
          <a:prstGeom prst="rect">
            <a:avLst/>
          </a:prstGeom>
          <a:noFill/>
        </p:spPr>
        <p:txBody>
          <a:bodyPr wrap="none" rtlCol="0">
            <a:spAutoFit/>
          </a:bodyPr>
          <a:lstStyle/>
          <a:p>
            <a:r>
              <a:rPr lang="en-US" sz="2800" dirty="0"/>
              <a:t>?</a:t>
            </a:r>
          </a:p>
        </p:txBody>
      </p:sp>
      <p:cxnSp>
        <p:nvCxnSpPr>
          <p:cNvPr id="27" name="Straight Connector 26">
            <a:extLst>
              <a:ext uri="{FF2B5EF4-FFF2-40B4-BE49-F238E27FC236}">
                <a16:creationId xmlns:a16="http://schemas.microsoft.com/office/drawing/2014/main" id="{F022E3E4-0A8A-4CC4-A990-F3FD74DBE57E}"/>
              </a:ext>
            </a:extLst>
          </p:cNvPr>
          <p:cNvCxnSpPr/>
          <p:nvPr/>
        </p:nvCxnSpPr>
        <p:spPr>
          <a:xfrm>
            <a:off x="8749314" y="3956336"/>
            <a:ext cx="0" cy="36979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6CD7594-8BCE-4A67-9292-09C403503C8F}"/>
              </a:ext>
            </a:extLst>
          </p:cNvPr>
          <p:cNvCxnSpPr>
            <a:cxnSpLocks/>
          </p:cNvCxnSpPr>
          <p:nvPr/>
        </p:nvCxnSpPr>
        <p:spPr>
          <a:xfrm>
            <a:off x="1716826" y="5495731"/>
            <a:ext cx="1408922" cy="1"/>
          </a:xfrm>
          <a:prstGeom prst="straightConnector1">
            <a:avLst/>
          </a:prstGeom>
          <a:ln w="635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8BA4207-4394-4045-973D-F7B6F887AA50}"/>
              </a:ext>
            </a:extLst>
          </p:cNvPr>
          <p:cNvSpPr txBox="1"/>
          <p:nvPr/>
        </p:nvSpPr>
        <p:spPr>
          <a:xfrm>
            <a:off x="1867289" y="5495731"/>
            <a:ext cx="1107996" cy="523220"/>
          </a:xfrm>
          <a:prstGeom prst="rect">
            <a:avLst/>
          </a:prstGeom>
          <a:noFill/>
        </p:spPr>
        <p:txBody>
          <a:bodyPr wrap="none" rtlCol="0">
            <a:spAutoFit/>
          </a:bodyPr>
          <a:lstStyle/>
          <a:p>
            <a:r>
              <a:rPr lang="en-US" sz="2800" dirty="0"/>
              <a:t>Daniel</a:t>
            </a:r>
          </a:p>
        </p:txBody>
      </p:sp>
    </p:spTree>
    <p:extLst>
      <p:ext uri="{BB962C8B-B14F-4D97-AF65-F5344CB8AC3E}">
        <p14:creationId xmlns:p14="http://schemas.microsoft.com/office/powerpoint/2010/main" val="270223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7443-BA0F-4946-AB4D-64DE3FC01A9B}"/>
              </a:ext>
            </a:extLst>
          </p:cNvPr>
          <p:cNvSpPr>
            <a:spLocks noGrp="1"/>
          </p:cNvSpPr>
          <p:nvPr>
            <p:ph type="title"/>
          </p:nvPr>
        </p:nvSpPr>
        <p:spPr>
          <a:xfrm>
            <a:off x="259080" y="5424805"/>
            <a:ext cx="9616440" cy="1325563"/>
          </a:xfrm>
        </p:spPr>
        <p:txBody>
          <a:bodyPr/>
          <a:lstStyle/>
          <a:p>
            <a:r>
              <a:rPr lang="sv-SE" dirty="0"/>
              <a:t>Grekland (Hellenistiska riket) från 330 f.Kr.</a:t>
            </a:r>
          </a:p>
        </p:txBody>
      </p:sp>
      <p:sp>
        <p:nvSpPr>
          <p:cNvPr id="3" name="Content Placeholder 2">
            <a:extLst>
              <a:ext uri="{FF2B5EF4-FFF2-40B4-BE49-F238E27FC236}">
                <a16:creationId xmlns:a16="http://schemas.microsoft.com/office/drawing/2014/main" id="{47B6B45C-F1CE-4C15-A960-68EDCCAA4375}"/>
              </a:ext>
            </a:extLst>
          </p:cNvPr>
          <p:cNvSpPr>
            <a:spLocks noGrp="1"/>
          </p:cNvSpPr>
          <p:nvPr>
            <p:ph idx="1"/>
          </p:nvPr>
        </p:nvSpPr>
        <p:spPr>
          <a:xfrm>
            <a:off x="330200" y="474345"/>
            <a:ext cx="10515600" cy="4351338"/>
          </a:xfrm>
        </p:spPr>
        <p:txBody>
          <a:bodyPr>
            <a:normAutofit/>
          </a:bodyPr>
          <a:lstStyle/>
          <a:p>
            <a:pPr marL="0" indent="0">
              <a:buNone/>
            </a:pPr>
            <a:r>
              <a:rPr lang="en-US" sz="4400" dirty="0"/>
              <a:t>Dan 7:6</a:t>
            </a:r>
          </a:p>
          <a:p>
            <a:pPr marL="0" indent="0">
              <a:buNone/>
            </a:pPr>
            <a:r>
              <a:rPr lang="en-US" sz="4400" dirty="0"/>
              <a:t>Dan 8:5</a:t>
            </a:r>
          </a:p>
          <a:p>
            <a:pPr marL="0" indent="0">
              <a:buNone/>
            </a:pPr>
            <a:r>
              <a:rPr lang="en-US" sz="4400" dirty="0"/>
              <a:t>Dan 8:8</a:t>
            </a:r>
          </a:p>
          <a:p>
            <a:pPr marL="0" indent="0">
              <a:buNone/>
            </a:pPr>
            <a:endParaRPr lang="en-US" sz="4400" dirty="0"/>
          </a:p>
          <a:p>
            <a:pPr marL="0" indent="0">
              <a:buNone/>
            </a:pPr>
            <a:endParaRPr lang="en-US" sz="4400" dirty="0"/>
          </a:p>
        </p:txBody>
      </p:sp>
      <p:pic>
        <p:nvPicPr>
          <p:cNvPr id="4" name="Picture 3">
            <a:extLst>
              <a:ext uri="{FF2B5EF4-FFF2-40B4-BE49-F238E27FC236}">
                <a16:creationId xmlns:a16="http://schemas.microsoft.com/office/drawing/2014/main" id="{46359A4A-0297-4929-8E87-34A315A5C7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360" y="253404"/>
            <a:ext cx="9077960" cy="5476836"/>
          </a:xfrm>
          <a:prstGeom prst="rect">
            <a:avLst/>
          </a:prstGeom>
          <a:noFill/>
          <a:ln>
            <a:noFill/>
          </a:ln>
        </p:spPr>
      </p:pic>
      <p:sp>
        <p:nvSpPr>
          <p:cNvPr id="5" name="TextBox 4">
            <a:extLst>
              <a:ext uri="{FF2B5EF4-FFF2-40B4-BE49-F238E27FC236}">
                <a16:creationId xmlns:a16="http://schemas.microsoft.com/office/drawing/2014/main" id="{EFF289C2-3671-4B27-95B9-F0B485DA2E25}"/>
              </a:ext>
            </a:extLst>
          </p:cNvPr>
          <p:cNvSpPr txBox="1"/>
          <p:nvPr/>
        </p:nvSpPr>
        <p:spPr>
          <a:xfrm>
            <a:off x="9181322" y="6548861"/>
            <a:ext cx="3010678" cy="276999"/>
          </a:xfrm>
          <a:prstGeom prst="rect">
            <a:avLst/>
          </a:prstGeom>
          <a:noFill/>
        </p:spPr>
        <p:txBody>
          <a:bodyPr wrap="square" rtlCol="0" anchor="b">
            <a:spAutoFit/>
          </a:bodyPr>
          <a:lstStyle/>
          <a:p>
            <a:pPr algn="r"/>
            <a:r>
              <a:rPr lang="en-US" sz="1200" dirty="0" err="1"/>
              <a:t>Källa</a:t>
            </a:r>
            <a:r>
              <a:rPr lang="en-US" sz="1200" dirty="0"/>
              <a:t> </a:t>
            </a:r>
            <a:r>
              <a:rPr lang="en-US" sz="1200" dirty="0" err="1"/>
              <a:t>bild</a:t>
            </a:r>
            <a:r>
              <a:rPr lang="en-US" sz="1200" dirty="0"/>
              <a:t>: The Bible Atlas, Access Foundation</a:t>
            </a:r>
          </a:p>
        </p:txBody>
      </p:sp>
    </p:spTree>
    <p:extLst>
      <p:ext uri="{BB962C8B-B14F-4D97-AF65-F5344CB8AC3E}">
        <p14:creationId xmlns:p14="http://schemas.microsoft.com/office/powerpoint/2010/main" val="4180607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1406</Words>
  <Application>Microsoft Office PowerPoint</Application>
  <PresentationFormat>Widescreen</PresentationFormat>
  <Paragraphs>212</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Vad säger Bibeln om…  Den yttersta tiden?</vt:lpstr>
      <vt:lpstr>Agenda</vt:lpstr>
      <vt:lpstr>PowerPoint Presentation</vt:lpstr>
      <vt:lpstr>Babylonien 626-539 f.Kr.   Världen under större delen av Daniels liv</vt:lpstr>
      <vt:lpstr>PowerPoint Presentation</vt:lpstr>
      <vt:lpstr>PowerPoint Presentation</vt:lpstr>
      <vt:lpstr>PowerPoint Presentation</vt:lpstr>
      <vt:lpstr>PowerPoint Presentation</vt:lpstr>
      <vt:lpstr>Grekland (Hellenistiska riket) från 330 f.Kr.</vt:lpstr>
      <vt:lpstr>Mackabeerupproret 167-160 f.Kr. Dan 8:8-14 </vt:lpstr>
      <vt:lpstr>Kung Antiochos IV Epifanes</vt:lpstr>
      <vt:lpstr>Kung Antiochos IV Epifanes</vt:lpstr>
      <vt:lpstr>Sammanfattning</vt:lpstr>
      <vt:lpstr>PowerPoint Presentation</vt:lpstr>
      <vt:lpstr>Programmet är slut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2021-07-09T16:12:03Z</dcterms:created>
  <dcterms:modified xsi:type="dcterms:W3CDTF">2021-07-09T16:12:29Z</dcterms:modified>
</cp:coreProperties>
</file>