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3BF71-38B7-8642-BFCE-EDAE9BD0CBAF}" type="datetimeFigureOut">
              <a:rPr lang="en-US" dirty="0"/>
              <a:t>1/31/2024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25CB-9D18-264E-A945-2D020344C9DA}" type="datetimeFigureOut">
              <a:rPr lang="en-US" dirty="0"/>
              <a:t>1/31/2024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EFB6C-7E96-8F41-8872-189CA1C59F84}" type="datetimeFigureOut">
              <a:rPr lang="en-US" dirty="0"/>
              <a:t>1/31/2024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1CDE-9BE7-C544-8ACB-7077DFC4270F}" type="datetimeFigureOut">
              <a:rPr lang="en-US" dirty="0"/>
              <a:t>1/31/2024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A285-9698-1B45-8319-D90A8C63F150}" type="datetimeFigureOut">
              <a:rPr lang="en-US" dirty="0"/>
              <a:t>1/31/2024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CD42-43FF-B740-998F-DCC3802C4CE3}" type="datetimeFigureOut">
              <a:rPr lang="en-US" dirty="0"/>
              <a:t>1/31/2024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FFBD-2EE4-8547-BBAE-A1AC91C8D77E}" type="datetimeFigureOut">
              <a:rPr lang="en-US" dirty="0"/>
              <a:t>1/31/2024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A2352-D7AC-F242-9256-A4477BCBF354}" type="datetimeFigureOut">
              <a:rPr lang="en-US" dirty="0"/>
              <a:t>1/31/2024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FC6A-9AE6-404D-9FDD-168B477B9C90}" type="datetimeFigureOut">
              <a:rPr lang="en-US" dirty="0"/>
              <a:t>1/31/2024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CDFD-B4CF-A241-8D71-E814B10BEAF4}" type="datetimeFigureOut">
              <a:rPr lang="en-US" dirty="0"/>
              <a:t>1/31/2024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26A7B589-FD4B-7E46-869A-CBADC5FC564E}" type="datetimeFigureOut">
              <a:rPr lang="en-US" dirty="0"/>
              <a:t>1/31/2024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A92E-5FF9-8143-81B3-CCB531513398}" type="datetimeFigureOut">
              <a:rPr lang="en-US" dirty="0"/>
              <a:t>1/31/2024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4ED4B3D-38D4-893A-8F74-868D24FA3A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sv-SE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LAGEN – EN GENOMGÅNG AV DE FEM MOSEBÖCKERNA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B4302E63-3604-D5C6-5F3D-936195D3039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sv-SE" sz="2000" b="1" dirty="0">
                <a:solidFill>
                  <a:srgbClr val="00B050"/>
                </a:solidFill>
                <a:latin typeface="Bookman Old Style" panose="02050604050505020204" pitchFamily="18" charset="0"/>
              </a:rPr>
              <a:t>Undervisning av </a:t>
            </a:r>
            <a:r>
              <a:rPr lang="sv-SE" sz="2000" b="1" dirty="0" err="1">
                <a:solidFill>
                  <a:srgbClr val="00B050"/>
                </a:solidFill>
                <a:latin typeface="Bookman Old Style" panose="02050604050505020204" pitchFamily="18" charset="0"/>
              </a:rPr>
              <a:t>roine</a:t>
            </a:r>
            <a:r>
              <a:rPr lang="sv-SE" sz="2000" b="1" dirty="0">
                <a:solidFill>
                  <a:srgbClr val="00B050"/>
                </a:solidFill>
                <a:latin typeface="Bookman Old Style" panose="02050604050505020204" pitchFamily="18" charset="0"/>
              </a:rPr>
              <a:t> </a:t>
            </a:r>
            <a:r>
              <a:rPr lang="sv-SE" sz="2000" b="1" dirty="0" err="1">
                <a:solidFill>
                  <a:srgbClr val="00B050"/>
                </a:solidFill>
                <a:latin typeface="Bookman Old Style" panose="02050604050505020204" pitchFamily="18" charset="0"/>
              </a:rPr>
              <a:t>swensson</a:t>
            </a:r>
            <a:endParaRPr lang="sv-SE" sz="2000" b="1" dirty="0">
              <a:solidFill>
                <a:srgbClr val="00B05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19384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48AB771-8526-5CAF-5FDE-6501BE5BB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C72AD9-DEE3-5619-14E0-6AAEA0FF70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   </a:t>
            </a:r>
            <a:r>
              <a:rPr lang="sv-SE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B. DET NYA SLÄKTET. </a:t>
            </a:r>
            <a:r>
              <a:rPr lang="sv-SE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Kap 21-26.</a:t>
            </a:r>
          </a:p>
          <a:p>
            <a:pPr marL="0" indent="0">
              <a:buNone/>
            </a:pPr>
            <a:r>
              <a:rPr lang="sv-SE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      </a:t>
            </a:r>
            <a:r>
              <a:rPr lang="sv-SE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1. Äntligen vid målet – gränsen till Kanaans land.</a:t>
            </a:r>
          </a:p>
          <a:p>
            <a:pPr marL="0" indent="0">
              <a:buNone/>
            </a:pPr>
            <a:r>
              <a:rPr lang="sv-SE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      2. Den hedniske spåmannen Bileam. </a:t>
            </a:r>
            <a:r>
              <a:rPr lang="sv-SE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127366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F496242-5433-0A17-DCEB-03682E4C8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4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FEMTE MOSEBOK – EN PÅMINNELSE OCH EN SAMMANFATTNING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990C160-B8E7-0B71-17BE-421443B0B0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   </a:t>
            </a:r>
            <a:r>
              <a:rPr lang="sv-SE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Deuteronomium (latin) = den andra lagen.</a:t>
            </a:r>
          </a:p>
          <a:p>
            <a:pPr marL="0" indent="0">
              <a:buNone/>
            </a:pPr>
            <a:r>
              <a:rPr lang="sv-SE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   A. EN BLICK TILLBAKA. </a:t>
            </a:r>
            <a:r>
              <a:rPr lang="sv-SE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Kap 1-26.</a:t>
            </a:r>
          </a:p>
          <a:p>
            <a:pPr marL="0" indent="0">
              <a:buNone/>
            </a:pPr>
            <a:r>
              <a:rPr lang="sv-SE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       </a:t>
            </a:r>
            <a:r>
              <a:rPr lang="sv-SE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1. Mose första tal: </a:t>
            </a:r>
            <a:r>
              <a:rPr lang="sv-SE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Gud har lett sitt folk men på grund av sin otro 	måste de ströva omkring i öknen.</a:t>
            </a:r>
          </a:p>
          <a:p>
            <a:pPr marL="0" indent="0">
              <a:buNone/>
            </a:pPr>
            <a:r>
              <a:rPr lang="sv-SE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        </a:t>
            </a:r>
            <a:r>
              <a:rPr lang="sv-SE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2. Mose andra tal: </a:t>
            </a:r>
            <a:r>
              <a:rPr lang="sv-SE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En kommentar till lagen som gavs vid Sinai.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588382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56563AD-B3A8-F451-434E-C13B22CDC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307B20B-918C-382F-27C3-8D0DB8DA04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   B. EN BLICK FRAMÅT. </a:t>
            </a:r>
            <a:r>
              <a:rPr lang="sv-SE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Kap 27-34.</a:t>
            </a:r>
          </a:p>
          <a:p>
            <a:pPr marL="0" indent="0">
              <a:buNone/>
            </a:pPr>
            <a:r>
              <a:rPr lang="sv-SE" b="1" i="1" dirty="0">
                <a:solidFill>
                  <a:srgbClr val="FF0000"/>
                </a:solidFill>
                <a:latin typeface="Bookman Old Style" panose="02050604050505020204" pitchFamily="18" charset="0"/>
              </a:rPr>
              <a:t>       </a:t>
            </a:r>
            <a:r>
              <a:rPr lang="sv-SE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1. Mose tredje tal: </a:t>
            </a:r>
            <a:r>
              <a:rPr lang="sv-SE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Hur Israel nu skulle få inta löfteslandet.</a:t>
            </a:r>
          </a:p>
          <a:p>
            <a:pPr marL="0" indent="0">
              <a:buNone/>
            </a:pPr>
            <a:r>
              <a:rPr lang="sv-SE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       2. Lydnad leder till välsignelse – olydnad till förbannelse.</a:t>
            </a:r>
          </a:p>
          <a:p>
            <a:pPr marL="0" indent="0">
              <a:buNone/>
            </a:pPr>
            <a:r>
              <a:rPr lang="sv-SE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       3. Mose avskedssång </a:t>
            </a:r>
            <a:r>
              <a:rPr lang="sv-SE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5 Mos 32:1-4.</a:t>
            </a:r>
          </a:p>
          <a:p>
            <a:pPr marL="0" indent="0">
              <a:buNone/>
            </a:pPr>
            <a:r>
              <a:rPr lang="sv-SE" b="1" i="1" dirty="0">
                <a:solidFill>
                  <a:srgbClr val="FF0000"/>
                </a:solidFill>
                <a:latin typeface="Bookman Old Style" panose="02050604050505020204" pitchFamily="18" charset="0"/>
              </a:rPr>
              <a:t>      </a:t>
            </a:r>
          </a:p>
          <a:p>
            <a:pPr marL="0" indent="0">
              <a:buNone/>
            </a:pPr>
            <a:r>
              <a:rPr lang="sv-SE" b="1" i="1" dirty="0">
                <a:solidFill>
                  <a:srgbClr val="FF0000"/>
                </a:solidFill>
                <a:latin typeface="Bookman Old Style" panose="02050604050505020204" pitchFamily="18" charset="0"/>
              </a:rPr>
              <a:t>        </a:t>
            </a:r>
            <a:r>
              <a:rPr lang="sv-SE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Ett bibelord att lägga på minnet: </a:t>
            </a:r>
            <a:r>
              <a:rPr lang="sv-SE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5 Mos 29:29.</a:t>
            </a:r>
          </a:p>
          <a:p>
            <a:pPr marL="0" indent="0">
              <a:buNone/>
            </a:pPr>
            <a:r>
              <a:rPr lang="sv-SE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9410597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15C6E25-20A6-33DF-0DF3-31CBDE763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4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EVANGELIUM OM JESUS KRISTUS I MOSEBÖCKERNA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0CFF7D7-374F-ECBA-D91C-2C571398DE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   Luk 24:27, 44-45.</a:t>
            </a:r>
          </a:p>
          <a:p>
            <a:pPr marL="0" indent="0">
              <a:buNone/>
            </a:pPr>
            <a:r>
              <a:rPr lang="sv-SE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   </a:t>
            </a:r>
            <a:r>
              <a:rPr lang="sv-SE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1. Profetiska förutsägelser om Kristus.</a:t>
            </a:r>
          </a:p>
          <a:p>
            <a:pPr marL="0" indent="0">
              <a:buNone/>
            </a:pPr>
            <a:r>
              <a:rPr lang="sv-SE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   2. Förebilder till Kristus – typologi:</a:t>
            </a:r>
          </a:p>
          <a:p>
            <a:pPr marL="0" indent="0">
              <a:buNone/>
            </a:pPr>
            <a:r>
              <a:rPr lang="sv-SE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       * Personer</a:t>
            </a:r>
          </a:p>
          <a:p>
            <a:pPr marL="0" indent="0">
              <a:buNone/>
            </a:pPr>
            <a:r>
              <a:rPr lang="sv-SE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       * Händelser</a:t>
            </a:r>
          </a:p>
          <a:p>
            <a:pPr marL="0" indent="0">
              <a:buNone/>
            </a:pPr>
            <a:r>
              <a:rPr lang="sv-SE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       * Institutioner</a:t>
            </a:r>
            <a:endParaRPr lang="sv-SE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08393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92D9F56-9A57-1E19-5330-9EB951D10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4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ETT EXEMPEL FRÅN VARJE BOK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9B90192-69AB-5DB7-FF93-231A4AE726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Första Mosebok                                                                                                   </a:t>
            </a:r>
            <a:r>
              <a:rPr lang="sv-SE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Josefs person, liv och tjänst. </a:t>
            </a:r>
            <a:r>
              <a:rPr lang="sv-SE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Kap 37-50.</a:t>
            </a:r>
          </a:p>
          <a:p>
            <a:pPr marL="0" indent="0">
              <a:buNone/>
            </a:pPr>
            <a:r>
              <a:rPr lang="sv-SE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Andra Mosebok </a:t>
            </a:r>
            <a:r>
              <a:rPr lang="sv-SE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                                                                                                Räddningen genom påskalammets blod. </a:t>
            </a:r>
            <a:r>
              <a:rPr lang="sv-SE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Kap 12.</a:t>
            </a:r>
          </a:p>
          <a:p>
            <a:pPr marL="0" indent="0">
              <a:buNone/>
            </a:pPr>
            <a:r>
              <a:rPr lang="sv-SE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Tredje Mosebok                                                                                              </a:t>
            </a:r>
            <a:r>
              <a:rPr lang="sv-SE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Alla offer och Översteprästens tjänst på Den stora försoningsdagen.                         </a:t>
            </a:r>
            <a:r>
              <a:rPr lang="sv-SE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Kap 1-7, 16.</a:t>
            </a:r>
          </a:p>
          <a:p>
            <a:pPr marL="0" indent="0">
              <a:buNone/>
            </a:pPr>
            <a:endParaRPr lang="sv-SE" b="1" i="1" dirty="0">
              <a:solidFill>
                <a:srgbClr val="0070C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43608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57B9031-BCAB-B908-803B-CEB6D954C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6D00C11-ED73-7BE0-83BE-8F017ED0CC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Fjärde Mosebok                                                                                               </a:t>
            </a:r>
            <a:r>
              <a:rPr lang="sv-SE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Kopparormen i öknen. </a:t>
            </a:r>
            <a:r>
              <a:rPr lang="sv-SE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Kap 21, jmf </a:t>
            </a:r>
            <a:r>
              <a:rPr lang="sv-SE" b="1" dirty="0" err="1">
                <a:solidFill>
                  <a:srgbClr val="FF0000"/>
                </a:solidFill>
                <a:latin typeface="Bookman Old Style" panose="02050604050505020204" pitchFamily="18" charset="0"/>
              </a:rPr>
              <a:t>Joh</a:t>
            </a:r>
            <a:r>
              <a:rPr lang="sv-SE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 3:14.</a:t>
            </a:r>
          </a:p>
          <a:p>
            <a:pPr marL="0" indent="0">
              <a:buNone/>
            </a:pPr>
            <a:r>
              <a:rPr lang="sv-SE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Femte Mosebok                                                                                                </a:t>
            </a:r>
            <a:r>
              <a:rPr lang="sv-SE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Profeten som skulle vara lik Mose. </a:t>
            </a:r>
            <a:r>
              <a:rPr lang="sv-SE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Kap 18:15, 18.</a:t>
            </a:r>
            <a:r>
              <a:rPr lang="sv-SE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 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17928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1DE91EA-D393-3D21-F0B2-4D74CC5B3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6C71F24-7B45-8FC4-9790-CF4AC6E704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ctr"/>
            <a:endParaRPr lang="sv-SE" sz="2600" b="1" dirty="0">
              <a:solidFill>
                <a:srgbClr val="0070C0"/>
              </a:solidFill>
            </a:endParaRPr>
          </a:p>
          <a:p>
            <a:pPr lvl="1"/>
            <a:r>
              <a:rPr lang="sv-SE" sz="2600" b="1" dirty="0" err="1">
                <a:solidFill>
                  <a:srgbClr val="0070C0"/>
                </a:solidFill>
              </a:rPr>
              <a:t>Torah</a:t>
            </a:r>
            <a:r>
              <a:rPr lang="sv-SE" sz="2600" b="1" dirty="0">
                <a:solidFill>
                  <a:srgbClr val="0070C0"/>
                </a:solidFill>
              </a:rPr>
              <a:t> (</a:t>
            </a:r>
            <a:r>
              <a:rPr lang="sv-SE" sz="2600" b="1" dirty="0" err="1">
                <a:solidFill>
                  <a:srgbClr val="0070C0"/>
                </a:solidFill>
              </a:rPr>
              <a:t>hebr</a:t>
            </a:r>
            <a:r>
              <a:rPr lang="sv-SE" sz="2600" b="1" dirty="0">
                <a:solidFill>
                  <a:srgbClr val="0070C0"/>
                </a:solidFill>
              </a:rPr>
              <a:t>) = </a:t>
            </a:r>
            <a:r>
              <a:rPr lang="sv-SE" sz="2600" b="1" i="1" dirty="0">
                <a:solidFill>
                  <a:srgbClr val="0070C0"/>
                </a:solidFill>
              </a:rPr>
              <a:t>uppenbarelse, undervisning, vägledning</a:t>
            </a:r>
          </a:p>
          <a:p>
            <a:pPr lvl="1"/>
            <a:r>
              <a:rPr lang="sv-SE" sz="2600" b="1" dirty="0">
                <a:solidFill>
                  <a:srgbClr val="0070C0"/>
                </a:solidFill>
              </a:rPr>
              <a:t> Pentateuken (grek) = </a:t>
            </a:r>
            <a:r>
              <a:rPr lang="sv-SE" sz="2600" b="1" i="1" dirty="0">
                <a:solidFill>
                  <a:srgbClr val="0070C0"/>
                </a:solidFill>
              </a:rPr>
              <a:t>femrullen, femboken</a:t>
            </a:r>
            <a:endParaRPr lang="sv-SE" sz="2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2814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466FA4B-75A2-7F35-970A-EF87F3FD0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8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FÖRSTA MOSEBOK – DEN STORA PLANEN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84F7EF4-CD57-3755-6333-62AA804F92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v-SE" sz="2400" b="1" dirty="0">
                <a:solidFill>
                  <a:srgbClr val="0070C0"/>
                </a:solidFill>
              </a:rPr>
              <a:t>    </a:t>
            </a:r>
            <a:r>
              <a:rPr lang="sv-SE" sz="2400" b="1" dirty="0">
                <a:solidFill>
                  <a:srgbClr val="0070C0"/>
                </a:solidFill>
                <a:latin typeface="Bookman Old Style" panose="02050604050505020204" pitchFamily="18" charset="0"/>
              </a:rPr>
              <a:t>Genesis (grek) = </a:t>
            </a:r>
            <a:r>
              <a:rPr lang="sv-SE" sz="24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ursprung, början.</a:t>
            </a:r>
          </a:p>
          <a:p>
            <a:pPr marL="0" indent="0">
              <a:buNone/>
            </a:pPr>
            <a:r>
              <a:rPr lang="sv-SE" sz="24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    A. URHISTORIEN </a:t>
            </a:r>
            <a:r>
              <a:rPr lang="sv-SE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kap 1-11.</a:t>
            </a:r>
          </a:p>
          <a:p>
            <a:pPr marL="0" indent="0">
              <a:buNone/>
            </a:pPr>
            <a:r>
              <a:rPr lang="sv-SE" sz="2400" b="1" i="1" dirty="0">
                <a:solidFill>
                  <a:srgbClr val="FF0000"/>
                </a:solidFill>
                <a:latin typeface="Bookman Old Style" panose="02050604050505020204" pitchFamily="18" charset="0"/>
              </a:rPr>
              <a:t>        </a:t>
            </a:r>
            <a:r>
              <a:rPr lang="sv-SE" sz="24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1. Skapelsen</a:t>
            </a:r>
          </a:p>
          <a:p>
            <a:pPr marL="0" indent="0">
              <a:buNone/>
            </a:pPr>
            <a:r>
              <a:rPr lang="sv-SE" sz="24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        2. Syndafallet</a:t>
            </a:r>
          </a:p>
          <a:p>
            <a:pPr marL="0" indent="0">
              <a:buNone/>
            </a:pPr>
            <a:r>
              <a:rPr lang="sv-SE" sz="24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        3. Löftet </a:t>
            </a:r>
            <a:r>
              <a:rPr lang="sv-SE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1 Mos 3:15.</a:t>
            </a:r>
          </a:p>
          <a:p>
            <a:pPr marL="0" indent="0">
              <a:buNone/>
            </a:pPr>
            <a:endParaRPr lang="sv-SE" sz="2400" b="1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v-SE" sz="2400" b="1" i="1" dirty="0">
                <a:solidFill>
                  <a:srgbClr val="0070C0"/>
                </a:solidFill>
              </a:rPr>
              <a:t>   </a:t>
            </a:r>
          </a:p>
          <a:p>
            <a:pPr marL="0" indent="0">
              <a:buNone/>
            </a:pPr>
            <a:r>
              <a:rPr lang="sv-SE" sz="2400" b="1" i="1" dirty="0">
                <a:solidFill>
                  <a:srgbClr val="0070C0"/>
                </a:solidFill>
              </a:rPr>
              <a:t>   </a:t>
            </a:r>
          </a:p>
          <a:p>
            <a:endParaRPr lang="sv-SE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097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6910E58-D5D6-FBD5-BC6A-FAF655F39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D8D3C74-B362-C6BE-A99F-AA806F2981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sz="24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   B. </a:t>
            </a:r>
            <a:r>
              <a:rPr lang="sv-SE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PATRIARKHISTORIEN</a:t>
            </a:r>
            <a:r>
              <a:rPr lang="sv-SE" sz="24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 </a:t>
            </a:r>
            <a:r>
              <a:rPr lang="sv-SE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kap 12-50.</a:t>
            </a:r>
          </a:p>
          <a:p>
            <a:pPr marL="0" indent="0">
              <a:buNone/>
            </a:pPr>
            <a:r>
              <a:rPr lang="sv-SE" sz="24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       </a:t>
            </a:r>
            <a:r>
              <a:rPr lang="sv-SE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1. Abraham</a:t>
            </a:r>
          </a:p>
          <a:p>
            <a:pPr marL="0" indent="0">
              <a:buNone/>
            </a:pPr>
            <a:r>
              <a:rPr lang="sv-SE" sz="24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       </a:t>
            </a:r>
            <a:r>
              <a:rPr lang="sv-SE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2. Isak</a:t>
            </a:r>
          </a:p>
          <a:p>
            <a:pPr marL="0" indent="0">
              <a:buNone/>
            </a:pPr>
            <a:r>
              <a:rPr lang="sv-SE" sz="24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       </a:t>
            </a:r>
            <a:r>
              <a:rPr lang="sv-SE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3. Jakob</a:t>
            </a:r>
          </a:p>
          <a:p>
            <a:pPr marL="0" indent="0">
              <a:buNone/>
            </a:pPr>
            <a:r>
              <a:rPr lang="sv-SE" sz="24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       4. Josef  </a:t>
            </a:r>
          </a:p>
        </p:txBody>
      </p:sp>
    </p:spTree>
    <p:extLst>
      <p:ext uri="{BB962C8B-B14F-4D97-AF65-F5344CB8AC3E}">
        <p14:creationId xmlns:p14="http://schemas.microsoft.com/office/powerpoint/2010/main" val="1222414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7CBB897-F201-E021-28EA-32275B93D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4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ANDRA MOSEBOK – DEN UNDERBARA RÄDDNINGEN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A154CBC-AEC8-631B-0812-FE8B141D1C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Exodus (grek) = utgång, uttåg.</a:t>
            </a:r>
          </a:p>
          <a:p>
            <a:pPr marL="0" indent="0">
              <a:buNone/>
            </a:pPr>
            <a:r>
              <a:rPr lang="sv-SE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A. UTTÅGET UR EGYPTEN. </a:t>
            </a:r>
            <a:r>
              <a:rPr lang="sv-SE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Kap 1-18.</a:t>
            </a:r>
          </a:p>
          <a:p>
            <a:pPr marL="0" indent="0">
              <a:buNone/>
            </a:pPr>
            <a:r>
              <a:rPr lang="sv-SE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    1. Vistelsen i Egypten.</a:t>
            </a:r>
          </a:p>
          <a:p>
            <a:pPr marL="0" indent="0">
              <a:buNone/>
            </a:pPr>
            <a:r>
              <a:rPr lang="sv-SE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    2. Kallelsen till Mose.</a:t>
            </a:r>
          </a:p>
          <a:p>
            <a:pPr marL="0" indent="0">
              <a:buNone/>
            </a:pPr>
            <a:r>
              <a:rPr lang="sv-SE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    3. Uppbrottet från träldomslandet Egypten </a:t>
            </a:r>
            <a:r>
              <a:rPr lang="sv-SE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2 Mos 12:13.</a:t>
            </a:r>
            <a:endParaRPr lang="sv-SE" b="1" i="1" dirty="0">
              <a:solidFill>
                <a:srgbClr val="0070C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7089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E247EF6-FB7B-4422-C8C3-75046072C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2B942F1-3C62-5CF6-88CA-077D0E4E2B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   B. FÖRBUNDET VID SINAI. </a:t>
            </a:r>
            <a:r>
              <a:rPr lang="sv-SE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Kap 19-40.</a:t>
            </a:r>
            <a:endParaRPr lang="sv-SE" b="1" i="1" dirty="0">
              <a:solidFill>
                <a:srgbClr val="0070C0"/>
              </a:solidFill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sv-SE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       1. Mose tar emot lagen.</a:t>
            </a:r>
          </a:p>
          <a:p>
            <a:pPr marL="0" indent="0">
              <a:buNone/>
            </a:pPr>
            <a:r>
              <a:rPr lang="sv-SE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       2. Mose får instruktioner om hur tabernaklet (en tält-                      	helgedom) ska se ut.      </a:t>
            </a:r>
          </a:p>
        </p:txBody>
      </p:sp>
    </p:spTree>
    <p:extLst>
      <p:ext uri="{BB962C8B-B14F-4D97-AF65-F5344CB8AC3E}">
        <p14:creationId xmlns:p14="http://schemas.microsoft.com/office/powerpoint/2010/main" val="1974938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CF9C79A-12D6-978C-D0B0-2B4BD3E94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4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TREDJE MOSEBOK – DET HELIGA FOLKET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BA00FBA-F6FC-781E-4A07-E9AFC475D9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b="1" i="1" dirty="0" err="1">
                <a:solidFill>
                  <a:srgbClr val="0070C0"/>
                </a:solidFill>
                <a:latin typeface="Bookman Old Style" panose="02050604050505020204" pitchFamily="18" charset="0"/>
              </a:rPr>
              <a:t>Leviticus</a:t>
            </a:r>
            <a:r>
              <a:rPr lang="sv-SE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 (latin) = den levitiska boken.                                                                </a:t>
            </a:r>
            <a:r>
              <a:rPr lang="sv-SE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Gamla förbundets gudstjänstbok – en Handbok för tillbedjan.</a:t>
            </a:r>
          </a:p>
          <a:p>
            <a:pPr marL="0" indent="0">
              <a:buNone/>
            </a:pPr>
            <a:r>
              <a:rPr lang="sv-SE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   A. OFFERLAGAR. </a:t>
            </a:r>
            <a:r>
              <a:rPr lang="sv-SE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Kap 1-16.</a:t>
            </a:r>
          </a:p>
          <a:p>
            <a:pPr marL="0" indent="0">
              <a:buNone/>
            </a:pPr>
            <a:r>
              <a:rPr lang="sv-SE" b="1" i="1" dirty="0">
                <a:solidFill>
                  <a:srgbClr val="FF0000"/>
                </a:solidFill>
                <a:latin typeface="Bookman Old Style" panose="02050604050505020204" pitchFamily="18" charset="0"/>
              </a:rPr>
              <a:t>       </a:t>
            </a:r>
            <a:r>
              <a:rPr lang="sv-SE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1. Olika offer.</a:t>
            </a:r>
          </a:p>
          <a:p>
            <a:pPr marL="0" indent="0">
              <a:buNone/>
            </a:pPr>
            <a:r>
              <a:rPr lang="sv-SE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       2. Prästernas uppgifter.</a:t>
            </a:r>
          </a:p>
          <a:p>
            <a:pPr marL="0" indent="0">
              <a:buNone/>
            </a:pPr>
            <a:r>
              <a:rPr lang="sv-SE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       3. Renhetsföreskrifter 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952136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3FBAB57-36F6-2E6A-47D6-3B387E887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51EEE98-8858-8666-EBF4-E1ACB32A11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v-SE" dirty="0"/>
              <a:t>   </a:t>
            </a:r>
            <a:r>
              <a:rPr lang="sv-SE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B. HELIGHETSLAGAR. </a:t>
            </a:r>
            <a:r>
              <a:rPr lang="sv-SE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Kap 17-27.</a:t>
            </a:r>
          </a:p>
          <a:p>
            <a:pPr marL="0" indent="0">
              <a:buNone/>
            </a:pPr>
            <a:r>
              <a:rPr lang="sv-SE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      </a:t>
            </a:r>
            <a:r>
              <a:rPr lang="sv-SE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1. Lagar för vardagsliv och gudstjänstliv </a:t>
            </a:r>
            <a:r>
              <a:rPr lang="sv-SE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3 Mos 19:2.</a:t>
            </a:r>
          </a:p>
          <a:p>
            <a:pPr marL="0" indent="0">
              <a:buNone/>
            </a:pPr>
            <a:r>
              <a:rPr lang="sv-SE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          </a:t>
            </a:r>
            <a:r>
              <a:rPr lang="sv-SE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OBS! </a:t>
            </a:r>
            <a:r>
              <a:rPr lang="sv-SE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Skilj mellan de tio budorden, ceremonilagar och civillagar.</a:t>
            </a:r>
          </a:p>
          <a:p>
            <a:pPr marL="0" indent="0">
              <a:buNone/>
            </a:pPr>
            <a:r>
              <a:rPr lang="sv-SE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      2. Sju olika högtider.</a:t>
            </a:r>
          </a:p>
          <a:p>
            <a:pPr marL="0" indent="0">
              <a:buNone/>
            </a:pPr>
            <a:r>
              <a:rPr lang="sv-SE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           </a:t>
            </a:r>
            <a:r>
              <a:rPr lang="sv-SE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Påsken, Pingsten/Veckohögtiden, Sorgehögtiden, Basunklangens      	högtid/Nyårshögtiden, Den stora försoningsdagen/</a:t>
            </a:r>
            <a:r>
              <a:rPr lang="sv-SE" i="1" dirty="0" err="1">
                <a:solidFill>
                  <a:srgbClr val="0070C0"/>
                </a:solidFill>
                <a:latin typeface="Bookman Old Style" panose="02050604050505020204" pitchFamily="18" charset="0"/>
              </a:rPr>
              <a:t>Yom</a:t>
            </a:r>
            <a:r>
              <a:rPr lang="sv-SE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 </a:t>
            </a:r>
            <a:r>
              <a:rPr lang="sv-SE" i="1" dirty="0" err="1">
                <a:solidFill>
                  <a:srgbClr val="0070C0"/>
                </a:solidFill>
                <a:latin typeface="Bookman Old Style" panose="02050604050505020204" pitchFamily="18" charset="0"/>
              </a:rPr>
              <a:t>Kippur</a:t>
            </a:r>
            <a:r>
              <a:rPr lang="sv-SE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, 	Lövhyddohögtiden, Tempelinvigningens högtid/</a:t>
            </a:r>
            <a:r>
              <a:rPr lang="sv-SE" i="1" dirty="0" err="1">
                <a:solidFill>
                  <a:srgbClr val="0070C0"/>
                </a:solidFill>
                <a:latin typeface="Bookman Old Style" panose="02050604050505020204" pitchFamily="18" charset="0"/>
              </a:rPr>
              <a:t>Chanukka</a:t>
            </a:r>
            <a:r>
              <a:rPr lang="sv-SE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 och 			</a:t>
            </a:r>
            <a:r>
              <a:rPr lang="sv-SE" i="1" dirty="0" err="1">
                <a:solidFill>
                  <a:srgbClr val="0070C0"/>
                </a:solidFill>
                <a:latin typeface="Bookman Old Style" panose="02050604050505020204" pitchFamily="18" charset="0"/>
              </a:rPr>
              <a:t>Purimsfesten</a:t>
            </a:r>
            <a:r>
              <a:rPr lang="sv-SE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.</a:t>
            </a:r>
          </a:p>
          <a:p>
            <a:pPr marL="0" indent="0">
              <a:buNone/>
            </a:pPr>
            <a:r>
              <a:rPr lang="sv-SE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244175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9F47EA7-5478-5C57-96CF-A442C1F1F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400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FJÄRDE MOSEBOK – DEN LÅNGA VANDRINGEN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CAC02F6-D605-587D-C875-F62B9B47BC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   </a:t>
            </a:r>
            <a:r>
              <a:rPr lang="sv-SE" b="1" i="1" dirty="0" err="1">
                <a:solidFill>
                  <a:srgbClr val="0070C0"/>
                </a:solidFill>
                <a:latin typeface="Bookman Old Style" panose="02050604050505020204" pitchFamily="18" charset="0"/>
              </a:rPr>
              <a:t>Numeri</a:t>
            </a:r>
            <a:r>
              <a:rPr lang="sv-SE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 (latin) = tal, antal, räkningar.</a:t>
            </a:r>
          </a:p>
          <a:p>
            <a:pPr marL="0" indent="0">
              <a:buNone/>
            </a:pPr>
            <a:r>
              <a:rPr lang="sv-SE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  A. DET GAMLA SLÄKTET. </a:t>
            </a:r>
            <a:r>
              <a:rPr lang="sv-SE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Kap 1-20.</a:t>
            </a:r>
          </a:p>
          <a:p>
            <a:pPr marL="0" indent="0">
              <a:buNone/>
            </a:pPr>
            <a:r>
              <a:rPr lang="sv-SE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      </a:t>
            </a:r>
            <a:r>
              <a:rPr lang="sv-SE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1. Kvar vid Sinai.</a:t>
            </a:r>
          </a:p>
          <a:p>
            <a:pPr marL="0" indent="0">
              <a:buNone/>
            </a:pPr>
            <a:r>
              <a:rPr lang="sv-SE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      2. Vid </a:t>
            </a:r>
            <a:r>
              <a:rPr lang="sv-SE" b="1" i="1" dirty="0" err="1">
                <a:solidFill>
                  <a:srgbClr val="0070C0"/>
                </a:solidFill>
                <a:latin typeface="Bookman Old Style" panose="02050604050505020204" pitchFamily="18" charset="0"/>
              </a:rPr>
              <a:t>Kadesh</a:t>
            </a:r>
            <a:r>
              <a:rPr lang="sv-SE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 </a:t>
            </a:r>
            <a:r>
              <a:rPr lang="sv-SE" b="1" i="1" dirty="0" err="1">
                <a:solidFill>
                  <a:srgbClr val="0070C0"/>
                </a:solidFill>
                <a:latin typeface="Bookman Old Style" panose="02050604050505020204" pitchFamily="18" charset="0"/>
              </a:rPr>
              <a:t>Barnea</a:t>
            </a:r>
            <a:r>
              <a:rPr lang="sv-SE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 – det stora vägskälet.</a:t>
            </a:r>
          </a:p>
          <a:p>
            <a:pPr marL="0" indent="0">
              <a:buNone/>
            </a:pPr>
            <a:r>
              <a:rPr lang="sv-SE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           </a:t>
            </a:r>
            <a:r>
              <a:rPr lang="sv-SE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4 Mos 13:28-31, 14:6-9, 28-31.</a:t>
            </a:r>
          </a:p>
          <a:p>
            <a:pPr marL="0" indent="0">
              <a:buNone/>
            </a:pPr>
            <a:r>
              <a:rPr lang="sv-SE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      </a:t>
            </a:r>
            <a:r>
              <a:rPr lang="sv-SE" b="1" i="1" dirty="0">
                <a:solidFill>
                  <a:srgbClr val="0070C0"/>
                </a:solidFill>
                <a:latin typeface="Bookman Old Style" panose="02050604050505020204" pitchFamily="18" charset="0"/>
              </a:rPr>
              <a:t>3. Den långa vandringen – 38 år till i öknen.</a:t>
            </a:r>
            <a:r>
              <a:rPr lang="sv-SE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 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8988772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i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lery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TM10001114[[fn=Galleri]]</Template>
  <TotalTime>159</TotalTime>
  <Words>643</Words>
  <Application>Microsoft Office PowerPoint</Application>
  <PresentationFormat>Bredbild</PresentationFormat>
  <Paragraphs>76</Paragraphs>
  <Slides>15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15</vt:i4>
      </vt:variant>
    </vt:vector>
  </HeadingPairs>
  <TitlesOfParts>
    <vt:vector size="19" baseType="lpstr">
      <vt:lpstr>Arial</vt:lpstr>
      <vt:lpstr>Bookman Old Style</vt:lpstr>
      <vt:lpstr>Palatino Linotype</vt:lpstr>
      <vt:lpstr>Galleri</vt:lpstr>
      <vt:lpstr>LAGEN – EN GENOMGÅNG AV DE FEM MOSEBÖCKERNA</vt:lpstr>
      <vt:lpstr>PowerPoint-presentation</vt:lpstr>
      <vt:lpstr>FÖRSTA MOSEBOK – DEN STORA PLANEN</vt:lpstr>
      <vt:lpstr> </vt:lpstr>
      <vt:lpstr>ANDRA MOSEBOK – DEN UNDERBARA RÄDDNINGEN</vt:lpstr>
      <vt:lpstr>PowerPoint-presentation</vt:lpstr>
      <vt:lpstr>TREDJE MOSEBOK – DET HELIGA FOLKET</vt:lpstr>
      <vt:lpstr>PowerPoint-presentation</vt:lpstr>
      <vt:lpstr>FJÄRDE MOSEBOK – DEN LÅNGA VANDRINGEN</vt:lpstr>
      <vt:lpstr>PowerPoint-presentation</vt:lpstr>
      <vt:lpstr>FEMTE MOSEBOK – EN PÅMINNELSE OCH EN SAMMANFATTNING</vt:lpstr>
      <vt:lpstr>PowerPoint-presentation</vt:lpstr>
      <vt:lpstr>EVANGELIUM OM JESUS KRISTUS I MOSEBÖCKERNA</vt:lpstr>
      <vt:lpstr>ETT EXEMPEL FRÅN VARJE BOK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LAGEN – EN GENOMGÅNG AV DE FEM MOSEBÖCKERNA</dc:title>
  <dc:creator>Roine Swensson</dc:creator>
  <cp:lastModifiedBy>Roine Swensson</cp:lastModifiedBy>
  <cp:revision>4</cp:revision>
  <dcterms:created xsi:type="dcterms:W3CDTF">2024-01-31T12:15:26Z</dcterms:created>
  <dcterms:modified xsi:type="dcterms:W3CDTF">2024-01-31T14:54:46Z</dcterms:modified>
</cp:coreProperties>
</file>