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bg>
      <p:bgPr>
        <a:solidFill>
          <a:srgbClr val="003462"/>
        </a:solidFill>
      </p:bgPr>
    </p:bg>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b="1" sz="3600">
                <a:solidFill>
                  <a:srgbClr val="FFFFFF"/>
                </a:solidFill>
              </a:defRPr>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FFFFFF"/>
                </a:solidFill>
              </a:defRPr>
            </a:lvl1pPr>
          </a:lstStyle>
          <a:p>
            <a:pPr/>
            <a:r>
              <a:t>Presentation Title</a:t>
            </a:r>
          </a:p>
        </p:txBody>
      </p:sp>
      <p:sp>
        <p:nvSpPr>
          <p:cNvPr id="13" name="Body Level One…"/>
          <p:cNvSpPr txBox="1"/>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b="1" sz="5500">
                <a:solidFill>
                  <a:schemeClr val="accent1"/>
                </a:solidFill>
              </a:defRPr>
            </a:lvl1pPr>
            <a:lvl2pPr marL="0" indent="457200" defTabSz="825500">
              <a:lnSpc>
                <a:spcPct val="100000"/>
              </a:lnSpc>
              <a:spcBef>
                <a:spcPts val="0"/>
              </a:spcBef>
              <a:buSzTx/>
              <a:buNone/>
              <a:defRPr b="1" sz="5500">
                <a:solidFill>
                  <a:schemeClr val="accent1"/>
                </a:solidFill>
              </a:defRPr>
            </a:lvl2pPr>
            <a:lvl3pPr marL="0" indent="914400" defTabSz="825500">
              <a:lnSpc>
                <a:spcPct val="100000"/>
              </a:lnSpc>
              <a:spcBef>
                <a:spcPts val="0"/>
              </a:spcBef>
              <a:buSzTx/>
              <a:buNone/>
              <a:defRPr b="1" sz="5500">
                <a:solidFill>
                  <a:schemeClr val="accent1"/>
                </a:solidFill>
              </a:defRPr>
            </a:lvl3pPr>
            <a:lvl4pPr marL="0" indent="1371600" defTabSz="825500">
              <a:lnSpc>
                <a:spcPct val="100000"/>
              </a:lnSpc>
              <a:spcBef>
                <a:spcPts val="0"/>
              </a:spcBef>
              <a:buSzTx/>
              <a:buNone/>
              <a:defRPr b="1" sz="5500">
                <a:solidFill>
                  <a:schemeClr val="accent1"/>
                </a:solidFill>
              </a:defRPr>
            </a:lvl4pPr>
            <a:lvl5pPr marL="0" indent="1828800" defTabSz="825500">
              <a:lnSpc>
                <a:spcPct val="100000"/>
              </a:lnSpc>
              <a:spcBef>
                <a:spcPts val="0"/>
              </a:spcBef>
              <a:buSzTx/>
              <a:buNone/>
              <a:defRPr b="1" sz="5500">
                <a:solidFill>
                  <a:schemeClr val="accent1"/>
                </a:solidFill>
              </a:defRPr>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solidFill>
                  <a:schemeClr val="accent1">
                    <a:hueOff val="114395"/>
                    <a:lumOff val="-24975"/>
                  </a:schemeClr>
                </a:solidFill>
              </a:defRPr>
            </a:lvl1pPr>
            <a:lvl2pPr marL="0" indent="457200" algn="ctr">
              <a:lnSpc>
                <a:spcPct val="80000"/>
              </a:lnSpc>
              <a:spcBef>
                <a:spcPts val="0"/>
              </a:spcBef>
              <a:buSzTx/>
              <a:buNone/>
              <a:defRPr b="1" spc="-250" sz="25000">
                <a:solidFill>
                  <a:schemeClr val="accent1">
                    <a:hueOff val="114395"/>
                    <a:lumOff val="-24975"/>
                  </a:schemeClr>
                </a:solidFill>
              </a:defRPr>
            </a:lvl2pPr>
            <a:lvl3pPr marL="0" indent="914400" algn="ctr">
              <a:lnSpc>
                <a:spcPct val="80000"/>
              </a:lnSpc>
              <a:spcBef>
                <a:spcPts val="0"/>
              </a:spcBef>
              <a:buSzTx/>
              <a:buNone/>
              <a:defRPr b="1" spc="-250" sz="25000">
                <a:solidFill>
                  <a:schemeClr val="accent1">
                    <a:hueOff val="114395"/>
                    <a:lumOff val="-24975"/>
                  </a:schemeClr>
                </a:solidFill>
              </a:defRPr>
            </a:lvl3pPr>
            <a:lvl4pPr marL="0" indent="1371600" algn="ctr">
              <a:lnSpc>
                <a:spcPct val="80000"/>
              </a:lnSpc>
              <a:spcBef>
                <a:spcPts val="0"/>
              </a:spcBef>
              <a:buSzTx/>
              <a:buNone/>
              <a:defRPr b="1" spc="-250" sz="25000">
                <a:solidFill>
                  <a:schemeClr val="accent1">
                    <a:hueOff val="114395"/>
                    <a:lumOff val="-24975"/>
                  </a:schemeClr>
                </a:solidFill>
              </a:defRPr>
            </a:lvl4pPr>
            <a:lvl5pPr marL="0" indent="1828800" algn="ctr">
              <a:lnSpc>
                <a:spcPct val="80000"/>
              </a:lnSpc>
              <a:spcBef>
                <a:spcPts val="0"/>
              </a:spcBef>
              <a:buSzTx/>
              <a:buNone/>
              <a:defRPr b="1" spc="-250" sz="25000">
                <a:solidFill>
                  <a:schemeClr val="accent1">
                    <a:hueOff val="114395"/>
                    <a:lumOff val="-24975"/>
                  </a:schemeClr>
                </a:solidFill>
              </a:defRPr>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1pPr>
            <a:lvl2pPr marL="638923" indent="-12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2pPr>
            <a:lvl3pPr marL="638923" indent="4445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3pPr>
            <a:lvl4pPr marL="638923" indent="901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4pPr>
            <a:lvl5pPr marL="638923" indent="1358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617931575_1991x1322.jpg"/>
          <p:cNvSpPr/>
          <p:nvPr>
            <p:ph type="pic" sz="quarter" idx="21"/>
          </p:nvPr>
        </p:nvSpPr>
        <p:spPr>
          <a:xfrm>
            <a:off x="15436504" y="1270000"/>
            <a:ext cx="8167167" cy="5422900"/>
          </a:xfrm>
          <a:prstGeom prst="rect">
            <a:avLst/>
          </a:prstGeom>
        </p:spPr>
        <p:txBody>
          <a:bodyPr lIns="91439" tIns="45719" rIns="91439" bIns="45719">
            <a:noAutofit/>
          </a:bodyPr>
          <a:lstStyle/>
          <a:p>
            <a:pPr/>
          </a:p>
        </p:txBody>
      </p:sp>
      <p:sp>
        <p:nvSpPr>
          <p:cNvPr id="125" name="740627569_2880x1920.jpg"/>
          <p:cNvSpPr/>
          <p:nvPr>
            <p:ph type="pic" sz="quarter" idx="22"/>
          </p:nvPr>
        </p:nvSpPr>
        <p:spPr>
          <a:xfrm>
            <a:off x="15461772" y="7085972"/>
            <a:ext cx="8148414" cy="5432276"/>
          </a:xfrm>
          <a:prstGeom prst="rect">
            <a:avLst/>
          </a:prstGeom>
        </p:spPr>
        <p:txBody>
          <a:bodyPr lIns="91439" tIns="45719" rIns="91439" bIns="45719">
            <a:noAutofit/>
          </a:bodyPr>
          <a:lstStyle/>
          <a:p>
            <a:pPr/>
          </a:p>
        </p:txBody>
      </p:sp>
      <p:sp>
        <p:nvSpPr>
          <p:cNvPr id="126" name="996267730_2880x1920.jpg"/>
          <p:cNvSpPr/>
          <p:nvPr>
            <p:ph type="pic" idx="23"/>
          </p:nvPr>
        </p:nvSpPr>
        <p:spPr>
          <a:xfrm>
            <a:off x="-124635" y="1270000"/>
            <a:ext cx="16859219" cy="11239479"/>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996267730_2880x1920.jpg"/>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740627569_2880x1920.jpg"/>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FFFFFF"/>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solidFill>
                  <a:srgbClr val="FFFFFF"/>
                </a:solidFill>
              </a:defRPr>
            </a:lvl1pPr>
            <a:lvl2pPr marL="0" indent="457200" defTabSz="825500">
              <a:lnSpc>
                <a:spcPct val="100000"/>
              </a:lnSpc>
              <a:spcBef>
                <a:spcPts val="0"/>
              </a:spcBef>
              <a:buSzTx/>
              <a:buNone/>
              <a:defRPr b="1" sz="5500">
                <a:solidFill>
                  <a:srgbClr val="FFFFFF"/>
                </a:solidFill>
              </a:defRPr>
            </a:lvl2pPr>
            <a:lvl3pPr marL="0" indent="914400" defTabSz="825500">
              <a:lnSpc>
                <a:spcPct val="100000"/>
              </a:lnSpc>
              <a:spcBef>
                <a:spcPts val="0"/>
              </a:spcBef>
              <a:buSzTx/>
              <a:buNone/>
              <a:defRPr b="1" sz="5500">
                <a:solidFill>
                  <a:srgbClr val="FFFFFF"/>
                </a:solidFill>
              </a:defRPr>
            </a:lvl3pPr>
            <a:lvl4pPr marL="0" indent="1371600" defTabSz="825500">
              <a:lnSpc>
                <a:spcPct val="100000"/>
              </a:lnSpc>
              <a:spcBef>
                <a:spcPts val="0"/>
              </a:spcBef>
              <a:buSzTx/>
              <a:buNone/>
              <a:defRPr b="1" sz="5500">
                <a:solidFill>
                  <a:srgbClr val="FFFFFF"/>
                </a:solidFill>
              </a:defRPr>
            </a:lvl4pPr>
            <a:lvl5pPr marL="0" indent="1828800" defTabSz="825500">
              <a:lnSpc>
                <a:spcPct val="100000"/>
              </a:lnSpc>
              <a:spcBef>
                <a:spcPts val="0"/>
              </a:spcBef>
              <a:buSzTx/>
              <a:buNone/>
              <a:defRPr b="1" sz="5500">
                <a:solidFill>
                  <a:srgbClr val="FFFFFF"/>
                </a:solidFill>
              </a:defRPr>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136959463_1989x1321.jpg"/>
          <p:cNvSpPr/>
          <p:nvPr>
            <p:ph type="pic" idx="21"/>
          </p:nvPr>
        </p:nvSpPr>
        <p:spPr>
          <a:xfrm>
            <a:off x="9226574" y="1270000"/>
            <a:ext cx="16840152" cy="11184435"/>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617931575_1991x1322.jpg"/>
          <p:cNvSpPr/>
          <p:nvPr>
            <p:ph type="pic" idx="22"/>
          </p:nvPr>
        </p:nvSpPr>
        <p:spPr>
          <a:xfrm>
            <a:off x="8432800" y="1263848"/>
            <a:ext cx="16850011" cy="11188205"/>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solidFill>
          <a:srgbClr val="003462"/>
        </a:solidFill>
      </p:bgPr>
    </p:bg>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FFFFFF"/>
                </a:solidFill>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David Norberg - Sollentuna Pingst - VT 202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David Norberg - Sollentuna Pingst - VT 2024 </a:t>
            </a:r>
          </a:p>
        </p:txBody>
      </p:sp>
      <p:sp>
        <p:nvSpPr>
          <p:cNvPr id="152" name="Galaterbrevet"/>
          <p:cNvSpPr txBox="1"/>
          <p:nvPr>
            <p:ph type="ctrTitle"/>
          </p:nvPr>
        </p:nvSpPr>
        <p:spPr>
          <a:xfrm>
            <a:off x="1206498" y="2006268"/>
            <a:ext cx="21971004" cy="4648201"/>
          </a:xfrm>
          <a:prstGeom prst="rect">
            <a:avLst/>
          </a:prstGeom>
        </p:spPr>
        <p:txBody>
          <a:bodyPr/>
          <a:lstStyle/>
          <a:p>
            <a:pPr/>
            <a:r>
              <a:t>Galaterbrevet </a:t>
            </a:r>
          </a:p>
        </p:txBody>
      </p:sp>
      <p:sp>
        <p:nvSpPr>
          <p:cNvPr id="153" name="En introduktion"/>
          <p:cNvSpPr txBox="1"/>
          <p:nvPr>
            <p:ph type="subTitle" sz="quarter" idx="1"/>
          </p:nvPr>
        </p:nvSpPr>
        <p:spPr>
          <a:xfrm>
            <a:off x="1206500" y="6831341"/>
            <a:ext cx="21971000" cy="1905001"/>
          </a:xfrm>
          <a:prstGeom prst="rect">
            <a:avLst/>
          </a:prstGeom>
        </p:spPr>
        <p:txBody>
          <a:bodyPr/>
          <a:lstStyle/>
          <a:p>
            <a:pPr/>
            <a:r>
              <a:t>En introduktion </a:t>
            </a:r>
          </a:p>
        </p:txBody>
      </p:sp>
      <p:pic>
        <p:nvPicPr>
          <p:cNvPr id="154" name="St._Paul,_by_El_Greco.jpg" descr="St._Paul,_by_El_Greco.jpg"/>
          <p:cNvPicPr>
            <a:picLocks noChangeAspect="1"/>
          </p:cNvPicPr>
          <p:nvPr/>
        </p:nvPicPr>
        <p:blipFill>
          <a:blip r:embed="rId2">
            <a:extLst/>
          </a:blip>
          <a:stretch>
            <a:fillRect/>
          </a:stretch>
        </p:blipFill>
        <p:spPr>
          <a:xfrm>
            <a:off x="14406762" y="1760694"/>
            <a:ext cx="7842010" cy="10194612"/>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Bristfällig pneumatologi"/>
          <p:cNvSpPr txBox="1"/>
          <p:nvPr>
            <p:ph type="ctrTitle"/>
          </p:nvPr>
        </p:nvSpPr>
        <p:spPr>
          <a:xfrm>
            <a:off x="1206498" y="-1098012"/>
            <a:ext cx="21971004" cy="4648201"/>
          </a:xfrm>
          <a:prstGeom prst="rect">
            <a:avLst/>
          </a:prstGeom>
        </p:spPr>
        <p:txBody>
          <a:bodyPr/>
          <a:lstStyle>
            <a:lvl1pPr algn="ctr"/>
          </a:lstStyle>
          <a:p>
            <a:pPr/>
            <a:r>
              <a:t>Bristfällig pneumatologi </a:t>
            </a:r>
          </a:p>
        </p:txBody>
      </p:sp>
      <p:pic>
        <p:nvPicPr>
          <p:cNvPr id="192" name="Holy_Spirit_as_Dove_(detail).jpg" descr="Holy_Spirit_as_Dove_(detail).jpg"/>
          <p:cNvPicPr>
            <a:picLocks noChangeAspect="1"/>
          </p:cNvPicPr>
          <p:nvPr/>
        </p:nvPicPr>
        <p:blipFill>
          <a:blip r:embed="rId2">
            <a:extLst/>
          </a:blip>
          <a:stretch>
            <a:fillRect/>
          </a:stretch>
        </p:blipFill>
        <p:spPr>
          <a:xfrm>
            <a:off x="16514691" y="5153723"/>
            <a:ext cx="5752500" cy="5991284"/>
          </a:xfrm>
          <a:prstGeom prst="rect">
            <a:avLst/>
          </a:prstGeom>
          <a:ln w="12700">
            <a:miter lim="400000"/>
          </a:ln>
        </p:spPr>
      </p:pic>
      <p:sp>
        <p:nvSpPr>
          <p:cNvPr id="193" name="Gal 5:22-25…"/>
          <p:cNvSpPr txBox="1"/>
          <p:nvPr/>
        </p:nvSpPr>
        <p:spPr>
          <a:xfrm>
            <a:off x="3441094" y="5546652"/>
            <a:ext cx="10232782" cy="44942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5000">
                <a:solidFill>
                  <a:srgbClr val="000000"/>
                </a:solidFill>
                <a:latin typeface="Times New Roman"/>
                <a:ea typeface="Times New Roman"/>
                <a:cs typeface="Times New Roman"/>
                <a:sym typeface="Times New Roman"/>
              </a:defRPr>
            </a:pPr>
            <a:r>
              <a:t>Gal 5:22-25</a:t>
            </a:r>
          </a:p>
          <a:p>
            <a:pPr algn="l" defTabSz="457200">
              <a:defRPr sz="5000">
                <a:solidFill>
                  <a:srgbClr val="000000"/>
                </a:solidFill>
                <a:latin typeface="Times New Roman"/>
                <a:ea typeface="Times New Roman"/>
                <a:cs typeface="Times New Roman"/>
                <a:sym typeface="Times New Roman"/>
              </a:defRPr>
            </a:pPr>
            <a:r>
              <a:t>Men andens frukter är kärlek, glädje, frid, tålamod, vänlighet, godhet, trofasthet, ödmjukhet och självbehärskning. Mot sådant vänder sig inte lagen.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Bristfällig ecklesiologi"/>
          <p:cNvSpPr txBox="1"/>
          <p:nvPr>
            <p:ph type="ctrTitle"/>
          </p:nvPr>
        </p:nvSpPr>
        <p:spPr>
          <a:xfrm>
            <a:off x="5234951" y="-1429767"/>
            <a:ext cx="21971004" cy="4648201"/>
          </a:xfrm>
          <a:prstGeom prst="rect">
            <a:avLst/>
          </a:prstGeom>
        </p:spPr>
        <p:txBody>
          <a:bodyPr/>
          <a:lstStyle/>
          <a:p>
            <a:pPr/>
            <a:r>
              <a:t>Bristfällig ecklesiologi </a:t>
            </a:r>
          </a:p>
        </p:txBody>
      </p:sp>
      <p:pic>
        <p:nvPicPr>
          <p:cNvPr id="196" name="Simon_ushakov_last_supper_1685.jpg" descr="Simon_ushakov_last_supper_1685.jpg"/>
          <p:cNvPicPr>
            <a:picLocks noChangeAspect="1"/>
          </p:cNvPicPr>
          <p:nvPr/>
        </p:nvPicPr>
        <p:blipFill>
          <a:blip r:embed="rId2">
            <a:extLst/>
          </a:blip>
          <a:stretch>
            <a:fillRect/>
          </a:stretch>
        </p:blipFill>
        <p:spPr>
          <a:xfrm>
            <a:off x="15574435" y="5126662"/>
            <a:ext cx="7042329" cy="5098646"/>
          </a:xfrm>
          <a:prstGeom prst="rect">
            <a:avLst/>
          </a:prstGeom>
          <a:ln w="12700">
            <a:miter lim="400000"/>
          </a:ln>
        </p:spPr>
      </p:pic>
      <p:sp>
        <p:nvSpPr>
          <p:cNvPr id="197" name="Gal 3:26-28…"/>
          <p:cNvSpPr txBox="1"/>
          <p:nvPr/>
        </p:nvSpPr>
        <p:spPr>
          <a:xfrm>
            <a:off x="3328344" y="4323972"/>
            <a:ext cx="10097921" cy="67040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000">
                <a:solidFill>
                  <a:srgbClr val="000000"/>
                </a:solidFill>
                <a:latin typeface="Times New Roman"/>
                <a:ea typeface="Times New Roman"/>
                <a:cs typeface="Times New Roman"/>
                <a:sym typeface="Times New Roman"/>
              </a:defRPr>
            </a:pPr>
          </a:p>
          <a:p>
            <a:pPr algn="l" defTabSz="457200">
              <a:defRPr b="1" sz="5000">
                <a:solidFill>
                  <a:srgbClr val="000000"/>
                </a:solidFill>
                <a:latin typeface="Times New Roman"/>
                <a:ea typeface="Times New Roman"/>
                <a:cs typeface="Times New Roman"/>
                <a:sym typeface="Times New Roman"/>
              </a:defRPr>
            </a:pPr>
            <a:r>
              <a:t>Gal 3:26-28</a:t>
            </a:r>
          </a:p>
          <a:p>
            <a:pPr algn="l" defTabSz="457200">
              <a:defRPr sz="5000">
                <a:solidFill>
                  <a:srgbClr val="000000"/>
                </a:solidFill>
                <a:latin typeface="Times New Roman"/>
                <a:ea typeface="Times New Roman"/>
                <a:cs typeface="Times New Roman"/>
                <a:sym typeface="Times New Roman"/>
              </a:defRPr>
            </a:pPr>
            <a:r>
              <a:t>Alla är ni nämligen genom tron Guds söner, i Kristus Jesus. Är ni döpta in i Kristus har ni också iklätt er Kristus. Nu är ingen längre jude eller grek, slav eller fri, man eller kvinna. Alla är ni ett i Kristus Jesus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Bristfällig eskatologi"/>
          <p:cNvSpPr txBox="1"/>
          <p:nvPr>
            <p:ph type="ctrTitle"/>
          </p:nvPr>
        </p:nvSpPr>
        <p:spPr>
          <a:xfrm>
            <a:off x="5234951" y="-1429767"/>
            <a:ext cx="21971004" cy="4648201"/>
          </a:xfrm>
          <a:prstGeom prst="rect">
            <a:avLst/>
          </a:prstGeom>
        </p:spPr>
        <p:txBody>
          <a:bodyPr/>
          <a:lstStyle/>
          <a:p>
            <a:pPr/>
            <a:r>
              <a:t>Bristfällig eskatologi  </a:t>
            </a:r>
          </a:p>
        </p:txBody>
      </p:sp>
      <p:pic>
        <p:nvPicPr>
          <p:cNvPr id="200" name="Icon_second_coming.jpg" descr="Icon_second_coming.jpg"/>
          <p:cNvPicPr>
            <a:picLocks noChangeAspect="1"/>
          </p:cNvPicPr>
          <p:nvPr/>
        </p:nvPicPr>
        <p:blipFill>
          <a:blip r:embed="rId2">
            <a:extLst/>
          </a:blip>
          <a:srcRect l="3157" t="1193" r="3104" b="2487"/>
          <a:stretch>
            <a:fillRect/>
          </a:stretch>
        </p:blipFill>
        <p:spPr>
          <a:xfrm>
            <a:off x="16509057" y="4589992"/>
            <a:ext cx="5398517" cy="7118799"/>
          </a:xfrm>
          <a:prstGeom prst="rect">
            <a:avLst/>
          </a:prstGeom>
          <a:ln w="12700">
            <a:miter lim="400000"/>
          </a:ln>
        </p:spPr>
      </p:pic>
      <p:sp>
        <p:nvSpPr>
          <p:cNvPr id="201" name="Gal 6:14-15 Men jag vill aldrig någonsin berömma mig av annat än vår herre Jesu Kristi kors, genom vilket världen är korsfäst och död för mig och jag för världen. Omskärelsen har ingen betydelse och inte förhuden heller, det är fråga om en ny skapelse."/>
          <p:cNvSpPr txBox="1"/>
          <p:nvPr/>
        </p:nvSpPr>
        <p:spPr>
          <a:xfrm>
            <a:off x="3345246" y="5296985"/>
            <a:ext cx="11444615" cy="52308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000">
                <a:solidFill>
                  <a:srgbClr val="000000"/>
                </a:solidFill>
                <a:latin typeface="Times New Roman"/>
                <a:ea typeface="Times New Roman"/>
                <a:cs typeface="Times New Roman"/>
                <a:sym typeface="Times New Roman"/>
              </a:defRPr>
            </a:pPr>
            <a:r>
              <a:rPr b="1"/>
              <a:t>Gal 6:14-15</a:t>
            </a:r>
            <a:br/>
            <a:r>
              <a:t>Men jag vill aldrig någonsin berömma mig av annat än vår herre Jesu Kristi kors, genom vilket världen är korsfäst och död för mig och jag för världen. Omskärelsen har ingen betydelse och inte förhuden heller, det är fråga om en ny skapelse.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Paus"/>
          <p:cNvSpPr txBox="1"/>
          <p:nvPr>
            <p:ph type="ctrTitle"/>
          </p:nvPr>
        </p:nvSpPr>
        <p:spPr>
          <a:xfrm>
            <a:off x="3796540" y="2574991"/>
            <a:ext cx="16195815" cy="4648201"/>
          </a:xfrm>
          <a:prstGeom prst="rect">
            <a:avLst/>
          </a:prstGeom>
        </p:spPr>
        <p:txBody>
          <a:bodyPr/>
          <a:lstStyle>
            <a:lvl1pPr algn="ctr"/>
          </a:lstStyle>
          <a:p>
            <a:pPr/>
            <a:r>
              <a:t>Paus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Vad säger Paulus om  nåd, tro och frihet…"/>
          <p:cNvSpPr txBox="1"/>
          <p:nvPr>
            <p:ph type="ctrTitle"/>
          </p:nvPr>
        </p:nvSpPr>
        <p:spPr>
          <a:xfrm>
            <a:off x="1206498" y="2938886"/>
            <a:ext cx="21971004" cy="7506473"/>
          </a:xfrm>
          <a:prstGeom prst="rect">
            <a:avLst/>
          </a:prstGeom>
        </p:spPr>
        <p:txBody>
          <a:bodyPr/>
          <a:lstStyle/>
          <a:p>
            <a:pPr defTabSz="2170121">
              <a:defRPr spc="-356" sz="17800"/>
            </a:pPr>
            <a:r>
              <a:rPr>
                <a:solidFill>
                  <a:schemeClr val="accent1"/>
                </a:solidFill>
              </a:rPr>
              <a:t>Vad säger Paulus om</a:t>
            </a:r>
            <a:r>
              <a:t> </a:t>
            </a:r>
            <a:br/>
            <a:r>
              <a:t>nåd</a:t>
            </a:r>
            <a:r>
              <a:rPr>
                <a:solidFill>
                  <a:schemeClr val="accent1"/>
                </a:solidFill>
              </a:rPr>
              <a:t>,</a:t>
            </a:r>
            <a:r>
              <a:t> tro </a:t>
            </a:r>
            <a:r>
              <a:rPr>
                <a:solidFill>
                  <a:schemeClr val="accent1"/>
                </a:solidFill>
              </a:rPr>
              <a:t>och</a:t>
            </a:r>
            <a:r>
              <a:t> frihet </a:t>
            </a:r>
          </a:p>
          <a:p>
            <a:pPr defTabSz="2170121">
              <a:defRPr spc="-356" sz="17800">
                <a:solidFill>
                  <a:schemeClr val="accent1"/>
                </a:solidFill>
              </a:defRPr>
            </a:pPr>
            <a:r>
              <a:t>i Galaterbrevet?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Nåd = Charis = Gåva"/>
          <p:cNvSpPr txBox="1"/>
          <p:nvPr>
            <p:ph type="ctrTitle"/>
          </p:nvPr>
        </p:nvSpPr>
        <p:spPr>
          <a:xfrm>
            <a:off x="4855803" y="-1927400"/>
            <a:ext cx="21971004" cy="4648201"/>
          </a:xfrm>
          <a:prstGeom prst="rect">
            <a:avLst/>
          </a:prstGeom>
        </p:spPr>
        <p:txBody>
          <a:bodyPr/>
          <a:lstStyle/>
          <a:p>
            <a:pPr/>
            <a:r>
              <a:t>Nåd = Charis = Gåva  </a:t>
            </a:r>
          </a:p>
        </p:txBody>
      </p:sp>
      <p:sp>
        <p:nvSpPr>
          <p:cNvPr id="208" name="Gal 2:21…"/>
          <p:cNvSpPr txBox="1"/>
          <p:nvPr/>
        </p:nvSpPr>
        <p:spPr>
          <a:xfrm>
            <a:off x="4073109" y="4419801"/>
            <a:ext cx="8607910" cy="608471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6800">
                <a:solidFill>
                  <a:srgbClr val="000000"/>
                </a:solidFill>
                <a:latin typeface="Times New Roman"/>
                <a:ea typeface="Times New Roman"/>
                <a:cs typeface="Times New Roman"/>
                <a:sym typeface="Times New Roman"/>
              </a:defRPr>
            </a:pPr>
            <a:r>
              <a:t>Gal 2:21</a:t>
            </a:r>
          </a:p>
          <a:p>
            <a:pPr algn="l" defTabSz="457200">
              <a:defRPr sz="6800">
                <a:solidFill>
                  <a:srgbClr val="000000"/>
                </a:solidFill>
                <a:latin typeface="Times New Roman"/>
                <a:ea typeface="Times New Roman"/>
                <a:cs typeface="Times New Roman"/>
                <a:sym typeface="Times New Roman"/>
              </a:defRPr>
            </a:pPr>
            <a:r>
              <a:t>Jag kastar inte bort Guds nåd; om lagen kunde ge rättfärdighet hade ju Kristus inte behövt dö.</a:t>
            </a:r>
          </a:p>
        </p:txBody>
      </p:sp>
      <p:sp>
        <p:nvSpPr>
          <p:cNvPr id="209" name="Gift"/>
          <p:cNvSpPr/>
          <p:nvPr/>
        </p:nvSpPr>
        <p:spPr>
          <a:xfrm>
            <a:off x="15236843" y="3106543"/>
            <a:ext cx="6362646" cy="750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9366" y="0"/>
                  <a:pt x="8196" y="977"/>
                  <a:pt x="8164" y="2187"/>
                </a:cubicBezTo>
                <a:cubicBezTo>
                  <a:pt x="7271" y="1693"/>
                  <a:pt x="6060" y="1770"/>
                  <a:pt x="5266" y="2427"/>
                </a:cubicBezTo>
                <a:cubicBezTo>
                  <a:pt x="4820" y="2796"/>
                  <a:pt x="4570" y="3288"/>
                  <a:pt x="4562" y="3816"/>
                </a:cubicBezTo>
                <a:cubicBezTo>
                  <a:pt x="4555" y="4344"/>
                  <a:pt x="4789" y="4843"/>
                  <a:pt x="5224" y="5221"/>
                </a:cubicBezTo>
                <a:cubicBezTo>
                  <a:pt x="5498" y="5460"/>
                  <a:pt x="5856" y="5665"/>
                  <a:pt x="6249" y="5839"/>
                </a:cubicBezTo>
                <a:cubicBezTo>
                  <a:pt x="4508" y="5606"/>
                  <a:pt x="2878" y="5234"/>
                  <a:pt x="1483" y="4723"/>
                </a:cubicBezTo>
                <a:lnTo>
                  <a:pt x="1051" y="5568"/>
                </a:lnTo>
                <a:cubicBezTo>
                  <a:pt x="3664" y="6525"/>
                  <a:pt x="7127" y="7053"/>
                  <a:pt x="10801" y="7053"/>
                </a:cubicBezTo>
                <a:cubicBezTo>
                  <a:pt x="14475" y="7053"/>
                  <a:pt x="17936" y="6525"/>
                  <a:pt x="20549" y="5568"/>
                </a:cubicBezTo>
                <a:lnTo>
                  <a:pt x="20119" y="4723"/>
                </a:lnTo>
                <a:cubicBezTo>
                  <a:pt x="18724" y="5234"/>
                  <a:pt x="17092" y="5606"/>
                  <a:pt x="15351" y="5839"/>
                </a:cubicBezTo>
                <a:cubicBezTo>
                  <a:pt x="15744" y="5665"/>
                  <a:pt x="16104" y="5460"/>
                  <a:pt x="16378" y="5221"/>
                </a:cubicBezTo>
                <a:cubicBezTo>
                  <a:pt x="16813" y="4843"/>
                  <a:pt x="17047" y="4344"/>
                  <a:pt x="17040" y="3816"/>
                </a:cubicBezTo>
                <a:cubicBezTo>
                  <a:pt x="17032" y="3288"/>
                  <a:pt x="16782" y="2796"/>
                  <a:pt x="16336" y="2427"/>
                </a:cubicBezTo>
                <a:cubicBezTo>
                  <a:pt x="15542" y="1770"/>
                  <a:pt x="14331" y="1693"/>
                  <a:pt x="13438" y="2187"/>
                </a:cubicBezTo>
                <a:cubicBezTo>
                  <a:pt x="13406" y="977"/>
                  <a:pt x="12236" y="0"/>
                  <a:pt x="10801" y="0"/>
                </a:cubicBezTo>
                <a:close/>
                <a:moveTo>
                  <a:pt x="10801" y="862"/>
                </a:moveTo>
                <a:cubicBezTo>
                  <a:pt x="11695" y="862"/>
                  <a:pt x="12421" y="1480"/>
                  <a:pt x="12421" y="2238"/>
                </a:cubicBezTo>
                <a:cubicBezTo>
                  <a:pt x="12421" y="3233"/>
                  <a:pt x="11465" y="4664"/>
                  <a:pt x="10801" y="5507"/>
                </a:cubicBezTo>
                <a:cubicBezTo>
                  <a:pt x="10137" y="4664"/>
                  <a:pt x="9179" y="3233"/>
                  <a:pt x="9179" y="2238"/>
                </a:cubicBezTo>
                <a:cubicBezTo>
                  <a:pt x="9179" y="1480"/>
                  <a:pt x="9907" y="862"/>
                  <a:pt x="10801" y="862"/>
                </a:cubicBezTo>
                <a:close/>
                <a:moveTo>
                  <a:pt x="6908" y="2787"/>
                </a:moveTo>
                <a:cubicBezTo>
                  <a:pt x="7240" y="2790"/>
                  <a:pt x="7550" y="2904"/>
                  <a:pt x="7782" y="3105"/>
                </a:cubicBezTo>
                <a:cubicBezTo>
                  <a:pt x="8413" y="3654"/>
                  <a:pt x="8808" y="4852"/>
                  <a:pt x="9002" y="5677"/>
                </a:cubicBezTo>
                <a:cubicBezTo>
                  <a:pt x="8035" y="5492"/>
                  <a:pt x="6633" y="5127"/>
                  <a:pt x="6001" y="4578"/>
                </a:cubicBezTo>
                <a:cubicBezTo>
                  <a:pt x="5770" y="4376"/>
                  <a:pt x="5644" y="4110"/>
                  <a:pt x="5648" y="3828"/>
                </a:cubicBezTo>
                <a:cubicBezTo>
                  <a:pt x="5652" y="3547"/>
                  <a:pt x="5786" y="3283"/>
                  <a:pt x="6024" y="3087"/>
                </a:cubicBezTo>
                <a:cubicBezTo>
                  <a:pt x="6261" y="2890"/>
                  <a:pt x="6577" y="2784"/>
                  <a:pt x="6908" y="2787"/>
                </a:cubicBezTo>
                <a:close/>
                <a:moveTo>
                  <a:pt x="14710" y="2787"/>
                </a:moveTo>
                <a:cubicBezTo>
                  <a:pt x="15023" y="2787"/>
                  <a:pt x="15337" y="2887"/>
                  <a:pt x="15578" y="3087"/>
                </a:cubicBezTo>
                <a:cubicBezTo>
                  <a:pt x="16069" y="3493"/>
                  <a:pt x="16077" y="4162"/>
                  <a:pt x="15599" y="4578"/>
                </a:cubicBezTo>
                <a:cubicBezTo>
                  <a:pt x="14968" y="5126"/>
                  <a:pt x="13566" y="5492"/>
                  <a:pt x="12598" y="5677"/>
                </a:cubicBezTo>
                <a:cubicBezTo>
                  <a:pt x="12792" y="4852"/>
                  <a:pt x="13190" y="3653"/>
                  <a:pt x="13820" y="3105"/>
                </a:cubicBezTo>
                <a:cubicBezTo>
                  <a:pt x="14063" y="2894"/>
                  <a:pt x="14387" y="2787"/>
                  <a:pt x="14710" y="2787"/>
                </a:cubicBezTo>
                <a:close/>
                <a:moveTo>
                  <a:pt x="0" y="7578"/>
                </a:moveTo>
                <a:lnTo>
                  <a:pt x="0" y="11099"/>
                </a:lnTo>
                <a:lnTo>
                  <a:pt x="9229" y="11099"/>
                </a:lnTo>
                <a:lnTo>
                  <a:pt x="9229" y="7578"/>
                </a:lnTo>
                <a:lnTo>
                  <a:pt x="0" y="7578"/>
                </a:lnTo>
                <a:close/>
                <a:moveTo>
                  <a:pt x="12371" y="7578"/>
                </a:moveTo>
                <a:lnTo>
                  <a:pt x="12371" y="11099"/>
                </a:lnTo>
                <a:lnTo>
                  <a:pt x="21600" y="11099"/>
                </a:lnTo>
                <a:lnTo>
                  <a:pt x="21600" y="7578"/>
                </a:lnTo>
                <a:lnTo>
                  <a:pt x="12371" y="7578"/>
                </a:lnTo>
                <a:close/>
                <a:moveTo>
                  <a:pt x="943" y="11779"/>
                </a:moveTo>
                <a:lnTo>
                  <a:pt x="943" y="21600"/>
                </a:lnTo>
                <a:lnTo>
                  <a:pt x="9229" y="21600"/>
                </a:lnTo>
                <a:lnTo>
                  <a:pt x="9229" y="11779"/>
                </a:lnTo>
                <a:lnTo>
                  <a:pt x="943" y="11779"/>
                </a:lnTo>
                <a:close/>
                <a:moveTo>
                  <a:pt x="12371" y="11779"/>
                </a:moveTo>
                <a:lnTo>
                  <a:pt x="12371" y="21600"/>
                </a:lnTo>
                <a:lnTo>
                  <a:pt x="20657" y="21600"/>
                </a:lnTo>
                <a:lnTo>
                  <a:pt x="20657" y="11779"/>
                </a:lnTo>
                <a:lnTo>
                  <a:pt x="12371" y="11779"/>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10" name="Rectangle"/>
          <p:cNvSpPr/>
          <p:nvPr/>
        </p:nvSpPr>
        <p:spPr>
          <a:xfrm>
            <a:off x="17783167" y="5729032"/>
            <a:ext cx="1270001" cy="1234898"/>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11" name="Rectangle"/>
          <p:cNvSpPr/>
          <p:nvPr/>
        </p:nvSpPr>
        <p:spPr>
          <a:xfrm>
            <a:off x="17783167" y="7206750"/>
            <a:ext cx="1270001" cy="3398684"/>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12" name="?"/>
          <p:cNvSpPr txBox="1"/>
          <p:nvPr/>
        </p:nvSpPr>
        <p:spPr>
          <a:xfrm>
            <a:off x="17592781" y="6844689"/>
            <a:ext cx="1650772" cy="445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100">
                <a:solidFill>
                  <a:srgbClr val="FFFFFF"/>
                </a:solidFill>
                <a:latin typeface="Avenir Next Regular"/>
                <a:ea typeface="Avenir Next Regular"/>
                <a:cs typeface="Avenir Next Regular"/>
                <a:sym typeface="Avenir Next Regular"/>
              </a:defRPr>
            </a:lvl1pPr>
          </a:lstStyle>
          <a:p>
            <a:pP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8" grpId="1"/>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Nåd = Charis = Gåva"/>
          <p:cNvSpPr txBox="1"/>
          <p:nvPr>
            <p:ph type="ctrTitle"/>
          </p:nvPr>
        </p:nvSpPr>
        <p:spPr>
          <a:xfrm>
            <a:off x="4855803" y="-1927400"/>
            <a:ext cx="21971004" cy="4648201"/>
          </a:xfrm>
          <a:prstGeom prst="rect">
            <a:avLst/>
          </a:prstGeom>
        </p:spPr>
        <p:txBody>
          <a:bodyPr/>
          <a:lstStyle/>
          <a:p>
            <a:pPr/>
            <a:r>
              <a:t>Nåd = Charis = Gåva  </a:t>
            </a:r>
          </a:p>
        </p:txBody>
      </p:sp>
      <p:sp>
        <p:nvSpPr>
          <p:cNvPr id="215" name="Gift"/>
          <p:cNvSpPr/>
          <p:nvPr/>
        </p:nvSpPr>
        <p:spPr>
          <a:xfrm>
            <a:off x="15236843" y="3106543"/>
            <a:ext cx="6362646" cy="7502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9366" y="0"/>
                  <a:pt x="8196" y="977"/>
                  <a:pt x="8164" y="2187"/>
                </a:cubicBezTo>
                <a:cubicBezTo>
                  <a:pt x="7271" y="1693"/>
                  <a:pt x="6060" y="1770"/>
                  <a:pt x="5266" y="2427"/>
                </a:cubicBezTo>
                <a:cubicBezTo>
                  <a:pt x="4820" y="2796"/>
                  <a:pt x="4570" y="3288"/>
                  <a:pt x="4562" y="3816"/>
                </a:cubicBezTo>
                <a:cubicBezTo>
                  <a:pt x="4555" y="4344"/>
                  <a:pt x="4789" y="4843"/>
                  <a:pt x="5224" y="5221"/>
                </a:cubicBezTo>
                <a:cubicBezTo>
                  <a:pt x="5498" y="5460"/>
                  <a:pt x="5856" y="5665"/>
                  <a:pt x="6249" y="5839"/>
                </a:cubicBezTo>
                <a:cubicBezTo>
                  <a:pt x="4508" y="5606"/>
                  <a:pt x="2878" y="5234"/>
                  <a:pt x="1483" y="4723"/>
                </a:cubicBezTo>
                <a:lnTo>
                  <a:pt x="1051" y="5568"/>
                </a:lnTo>
                <a:cubicBezTo>
                  <a:pt x="3664" y="6525"/>
                  <a:pt x="7127" y="7053"/>
                  <a:pt x="10801" y="7053"/>
                </a:cubicBezTo>
                <a:cubicBezTo>
                  <a:pt x="14475" y="7053"/>
                  <a:pt x="17936" y="6525"/>
                  <a:pt x="20549" y="5568"/>
                </a:cubicBezTo>
                <a:lnTo>
                  <a:pt x="20119" y="4723"/>
                </a:lnTo>
                <a:cubicBezTo>
                  <a:pt x="18724" y="5234"/>
                  <a:pt x="17092" y="5606"/>
                  <a:pt x="15351" y="5839"/>
                </a:cubicBezTo>
                <a:cubicBezTo>
                  <a:pt x="15744" y="5665"/>
                  <a:pt x="16104" y="5460"/>
                  <a:pt x="16378" y="5221"/>
                </a:cubicBezTo>
                <a:cubicBezTo>
                  <a:pt x="16813" y="4843"/>
                  <a:pt x="17047" y="4344"/>
                  <a:pt x="17040" y="3816"/>
                </a:cubicBezTo>
                <a:cubicBezTo>
                  <a:pt x="17032" y="3288"/>
                  <a:pt x="16782" y="2796"/>
                  <a:pt x="16336" y="2427"/>
                </a:cubicBezTo>
                <a:cubicBezTo>
                  <a:pt x="15542" y="1770"/>
                  <a:pt x="14331" y="1693"/>
                  <a:pt x="13438" y="2187"/>
                </a:cubicBezTo>
                <a:cubicBezTo>
                  <a:pt x="13406" y="977"/>
                  <a:pt x="12236" y="0"/>
                  <a:pt x="10801" y="0"/>
                </a:cubicBezTo>
                <a:close/>
                <a:moveTo>
                  <a:pt x="10801" y="862"/>
                </a:moveTo>
                <a:cubicBezTo>
                  <a:pt x="11695" y="862"/>
                  <a:pt x="12421" y="1480"/>
                  <a:pt x="12421" y="2238"/>
                </a:cubicBezTo>
                <a:cubicBezTo>
                  <a:pt x="12421" y="3233"/>
                  <a:pt x="11465" y="4664"/>
                  <a:pt x="10801" y="5507"/>
                </a:cubicBezTo>
                <a:cubicBezTo>
                  <a:pt x="10137" y="4664"/>
                  <a:pt x="9179" y="3233"/>
                  <a:pt x="9179" y="2238"/>
                </a:cubicBezTo>
                <a:cubicBezTo>
                  <a:pt x="9179" y="1480"/>
                  <a:pt x="9907" y="862"/>
                  <a:pt x="10801" y="862"/>
                </a:cubicBezTo>
                <a:close/>
                <a:moveTo>
                  <a:pt x="6908" y="2787"/>
                </a:moveTo>
                <a:cubicBezTo>
                  <a:pt x="7240" y="2790"/>
                  <a:pt x="7550" y="2904"/>
                  <a:pt x="7782" y="3105"/>
                </a:cubicBezTo>
                <a:cubicBezTo>
                  <a:pt x="8413" y="3654"/>
                  <a:pt x="8808" y="4852"/>
                  <a:pt x="9002" y="5677"/>
                </a:cubicBezTo>
                <a:cubicBezTo>
                  <a:pt x="8035" y="5492"/>
                  <a:pt x="6633" y="5127"/>
                  <a:pt x="6001" y="4578"/>
                </a:cubicBezTo>
                <a:cubicBezTo>
                  <a:pt x="5770" y="4376"/>
                  <a:pt x="5644" y="4110"/>
                  <a:pt x="5648" y="3828"/>
                </a:cubicBezTo>
                <a:cubicBezTo>
                  <a:pt x="5652" y="3547"/>
                  <a:pt x="5786" y="3283"/>
                  <a:pt x="6024" y="3087"/>
                </a:cubicBezTo>
                <a:cubicBezTo>
                  <a:pt x="6261" y="2890"/>
                  <a:pt x="6577" y="2784"/>
                  <a:pt x="6908" y="2787"/>
                </a:cubicBezTo>
                <a:close/>
                <a:moveTo>
                  <a:pt x="14710" y="2787"/>
                </a:moveTo>
                <a:cubicBezTo>
                  <a:pt x="15023" y="2787"/>
                  <a:pt x="15337" y="2887"/>
                  <a:pt x="15578" y="3087"/>
                </a:cubicBezTo>
                <a:cubicBezTo>
                  <a:pt x="16069" y="3493"/>
                  <a:pt x="16077" y="4162"/>
                  <a:pt x="15599" y="4578"/>
                </a:cubicBezTo>
                <a:cubicBezTo>
                  <a:pt x="14968" y="5126"/>
                  <a:pt x="13566" y="5492"/>
                  <a:pt x="12598" y="5677"/>
                </a:cubicBezTo>
                <a:cubicBezTo>
                  <a:pt x="12792" y="4852"/>
                  <a:pt x="13190" y="3653"/>
                  <a:pt x="13820" y="3105"/>
                </a:cubicBezTo>
                <a:cubicBezTo>
                  <a:pt x="14063" y="2894"/>
                  <a:pt x="14387" y="2787"/>
                  <a:pt x="14710" y="2787"/>
                </a:cubicBezTo>
                <a:close/>
                <a:moveTo>
                  <a:pt x="0" y="7578"/>
                </a:moveTo>
                <a:lnTo>
                  <a:pt x="0" y="11099"/>
                </a:lnTo>
                <a:lnTo>
                  <a:pt x="9229" y="11099"/>
                </a:lnTo>
                <a:lnTo>
                  <a:pt x="9229" y="7578"/>
                </a:lnTo>
                <a:lnTo>
                  <a:pt x="0" y="7578"/>
                </a:lnTo>
                <a:close/>
                <a:moveTo>
                  <a:pt x="12371" y="7578"/>
                </a:moveTo>
                <a:lnTo>
                  <a:pt x="12371" y="11099"/>
                </a:lnTo>
                <a:lnTo>
                  <a:pt x="21600" y="11099"/>
                </a:lnTo>
                <a:lnTo>
                  <a:pt x="21600" y="7578"/>
                </a:lnTo>
                <a:lnTo>
                  <a:pt x="12371" y="7578"/>
                </a:lnTo>
                <a:close/>
                <a:moveTo>
                  <a:pt x="943" y="11779"/>
                </a:moveTo>
                <a:lnTo>
                  <a:pt x="943" y="21600"/>
                </a:lnTo>
                <a:lnTo>
                  <a:pt x="9229" y="21600"/>
                </a:lnTo>
                <a:lnTo>
                  <a:pt x="9229" y="11779"/>
                </a:lnTo>
                <a:lnTo>
                  <a:pt x="943" y="11779"/>
                </a:lnTo>
                <a:close/>
                <a:moveTo>
                  <a:pt x="12371" y="11779"/>
                </a:moveTo>
                <a:lnTo>
                  <a:pt x="12371" y="21600"/>
                </a:lnTo>
                <a:lnTo>
                  <a:pt x="20657" y="21600"/>
                </a:lnTo>
                <a:lnTo>
                  <a:pt x="20657" y="11779"/>
                </a:lnTo>
                <a:lnTo>
                  <a:pt x="12371" y="11779"/>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16" name="Rectangle"/>
          <p:cNvSpPr/>
          <p:nvPr/>
        </p:nvSpPr>
        <p:spPr>
          <a:xfrm>
            <a:off x="17783167" y="5729032"/>
            <a:ext cx="1270001" cy="1234898"/>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17" name="Rectangle"/>
          <p:cNvSpPr/>
          <p:nvPr/>
        </p:nvSpPr>
        <p:spPr>
          <a:xfrm>
            <a:off x="17783167" y="7195918"/>
            <a:ext cx="1269999" cy="3409516"/>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18" name="?"/>
          <p:cNvSpPr txBox="1"/>
          <p:nvPr/>
        </p:nvSpPr>
        <p:spPr>
          <a:xfrm>
            <a:off x="17592780" y="6671826"/>
            <a:ext cx="1650772" cy="445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100">
                <a:solidFill>
                  <a:srgbClr val="FFFFFF"/>
                </a:solidFill>
                <a:latin typeface="Avenir Next Regular"/>
                <a:ea typeface="Avenir Next Regular"/>
                <a:cs typeface="Avenir Next Regular"/>
                <a:sym typeface="Avenir Next Regular"/>
              </a:defRPr>
            </a:lvl1pPr>
          </a:lstStyle>
          <a:p>
            <a:pPr/>
            <a:r>
              <a:t>?</a:t>
            </a:r>
          </a:p>
        </p:txBody>
      </p:sp>
      <p:sp>
        <p:nvSpPr>
          <p:cNvPr id="219" name="Den går att kasta bort…"/>
          <p:cNvSpPr txBox="1"/>
          <p:nvPr/>
        </p:nvSpPr>
        <p:spPr>
          <a:xfrm>
            <a:off x="2394083" y="6248441"/>
            <a:ext cx="11511687" cy="300873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444499" indent="-444499" algn="l">
              <a:buSzPct val="100000"/>
              <a:buAutoNum type="arabicPeriod" startAt="1"/>
              <a:defRPr sz="3900">
                <a:solidFill>
                  <a:srgbClr val="FFFFFF"/>
                </a:solidFill>
              </a:defRPr>
            </a:pPr>
            <a:r>
              <a:t>  Den går att kasta bort </a:t>
            </a:r>
          </a:p>
          <a:p>
            <a:pPr>
              <a:defRPr sz="3900">
                <a:solidFill>
                  <a:srgbClr val="FFFFFF"/>
                </a:solidFill>
              </a:defRPr>
            </a:pPr>
          </a:p>
          <a:p>
            <a:pPr>
              <a:defRPr sz="3900">
                <a:solidFill>
                  <a:srgbClr val="FFFFFF"/>
                </a:solidFill>
              </a:defRPr>
            </a:pPr>
          </a:p>
          <a:p>
            <a:pPr>
              <a:defRPr sz="3900">
                <a:solidFill>
                  <a:srgbClr val="FFFFFF"/>
                </a:solidFill>
              </a:defRPr>
            </a:pPr>
          </a:p>
          <a:p>
            <a:pPr algn="l"/>
            <a:r>
              <a:rPr sz="3900">
                <a:solidFill>
                  <a:srgbClr val="FFFFFF"/>
                </a:solidFill>
              </a:rPr>
              <a:t>2.  Den ger något som lagen inte kan - rättfärdighet</a:t>
            </a:r>
            <a:r>
              <a:t>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Gift"/>
          <p:cNvSpPr/>
          <p:nvPr/>
        </p:nvSpPr>
        <p:spPr>
          <a:xfrm>
            <a:off x="9033543" y="2676555"/>
            <a:ext cx="6362647" cy="750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9366" y="0"/>
                  <a:pt x="8196" y="977"/>
                  <a:pt x="8164" y="2187"/>
                </a:cubicBezTo>
                <a:cubicBezTo>
                  <a:pt x="7271" y="1693"/>
                  <a:pt x="6060" y="1770"/>
                  <a:pt x="5266" y="2427"/>
                </a:cubicBezTo>
                <a:cubicBezTo>
                  <a:pt x="4820" y="2796"/>
                  <a:pt x="4570" y="3288"/>
                  <a:pt x="4562" y="3816"/>
                </a:cubicBezTo>
                <a:cubicBezTo>
                  <a:pt x="4555" y="4344"/>
                  <a:pt x="4789" y="4843"/>
                  <a:pt x="5224" y="5221"/>
                </a:cubicBezTo>
                <a:cubicBezTo>
                  <a:pt x="5498" y="5460"/>
                  <a:pt x="5856" y="5665"/>
                  <a:pt x="6249" y="5839"/>
                </a:cubicBezTo>
                <a:cubicBezTo>
                  <a:pt x="4508" y="5606"/>
                  <a:pt x="2878" y="5234"/>
                  <a:pt x="1483" y="4723"/>
                </a:cubicBezTo>
                <a:lnTo>
                  <a:pt x="1051" y="5568"/>
                </a:lnTo>
                <a:cubicBezTo>
                  <a:pt x="3664" y="6525"/>
                  <a:pt x="7127" y="7053"/>
                  <a:pt x="10801" y="7053"/>
                </a:cubicBezTo>
                <a:cubicBezTo>
                  <a:pt x="14475" y="7053"/>
                  <a:pt x="17936" y="6525"/>
                  <a:pt x="20549" y="5568"/>
                </a:cubicBezTo>
                <a:lnTo>
                  <a:pt x="20119" y="4723"/>
                </a:lnTo>
                <a:cubicBezTo>
                  <a:pt x="18724" y="5234"/>
                  <a:pt x="17092" y="5606"/>
                  <a:pt x="15351" y="5839"/>
                </a:cubicBezTo>
                <a:cubicBezTo>
                  <a:pt x="15744" y="5665"/>
                  <a:pt x="16104" y="5460"/>
                  <a:pt x="16378" y="5221"/>
                </a:cubicBezTo>
                <a:cubicBezTo>
                  <a:pt x="16813" y="4843"/>
                  <a:pt x="17047" y="4344"/>
                  <a:pt x="17040" y="3816"/>
                </a:cubicBezTo>
                <a:cubicBezTo>
                  <a:pt x="17032" y="3288"/>
                  <a:pt x="16782" y="2796"/>
                  <a:pt x="16336" y="2427"/>
                </a:cubicBezTo>
                <a:cubicBezTo>
                  <a:pt x="15542" y="1770"/>
                  <a:pt x="14331" y="1693"/>
                  <a:pt x="13438" y="2187"/>
                </a:cubicBezTo>
                <a:cubicBezTo>
                  <a:pt x="13406" y="977"/>
                  <a:pt x="12236" y="0"/>
                  <a:pt x="10801" y="0"/>
                </a:cubicBezTo>
                <a:close/>
                <a:moveTo>
                  <a:pt x="10801" y="862"/>
                </a:moveTo>
                <a:cubicBezTo>
                  <a:pt x="11695" y="862"/>
                  <a:pt x="12421" y="1480"/>
                  <a:pt x="12421" y="2238"/>
                </a:cubicBezTo>
                <a:cubicBezTo>
                  <a:pt x="12421" y="3233"/>
                  <a:pt x="11465" y="4664"/>
                  <a:pt x="10801" y="5507"/>
                </a:cubicBezTo>
                <a:cubicBezTo>
                  <a:pt x="10137" y="4664"/>
                  <a:pt x="9179" y="3233"/>
                  <a:pt x="9179" y="2238"/>
                </a:cubicBezTo>
                <a:cubicBezTo>
                  <a:pt x="9179" y="1480"/>
                  <a:pt x="9907" y="862"/>
                  <a:pt x="10801" y="862"/>
                </a:cubicBezTo>
                <a:close/>
                <a:moveTo>
                  <a:pt x="6908" y="2787"/>
                </a:moveTo>
                <a:cubicBezTo>
                  <a:pt x="7240" y="2790"/>
                  <a:pt x="7550" y="2904"/>
                  <a:pt x="7782" y="3105"/>
                </a:cubicBezTo>
                <a:cubicBezTo>
                  <a:pt x="8413" y="3654"/>
                  <a:pt x="8808" y="4852"/>
                  <a:pt x="9002" y="5677"/>
                </a:cubicBezTo>
                <a:cubicBezTo>
                  <a:pt x="8035" y="5492"/>
                  <a:pt x="6633" y="5127"/>
                  <a:pt x="6001" y="4578"/>
                </a:cubicBezTo>
                <a:cubicBezTo>
                  <a:pt x="5770" y="4376"/>
                  <a:pt x="5644" y="4110"/>
                  <a:pt x="5648" y="3828"/>
                </a:cubicBezTo>
                <a:cubicBezTo>
                  <a:pt x="5652" y="3547"/>
                  <a:pt x="5786" y="3283"/>
                  <a:pt x="6024" y="3087"/>
                </a:cubicBezTo>
                <a:cubicBezTo>
                  <a:pt x="6261" y="2890"/>
                  <a:pt x="6577" y="2784"/>
                  <a:pt x="6908" y="2787"/>
                </a:cubicBezTo>
                <a:close/>
                <a:moveTo>
                  <a:pt x="14710" y="2787"/>
                </a:moveTo>
                <a:cubicBezTo>
                  <a:pt x="15023" y="2787"/>
                  <a:pt x="15337" y="2887"/>
                  <a:pt x="15578" y="3087"/>
                </a:cubicBezTo>
                <a:cubicBezTo>
                  <a:pt x="16069" y="3493"/>
                  <a:pt x="16077" y="4162"/>
                  <a:pt x="15599" y="4578"/>
                </a:cubicBezTo>
                <a:cubicBezTo>
                  <a:pt x="14968" y="5126"/>
                  <a:pt x="13566" y="5492"/>
                  <a:pt x="12598" y="5677"/>
                </a:cubicBezTo>
                <a:cubicBezTo>
                  <a:pt x="12792" y="4852"/>
                  <a:pt x="13190" y="3653"/>
                  <a:pt x="13820" y="3105"/>
                </a:cubicBezTo>
                <a:cubicBezTo>
                  <a:pt x="14063" y="2894"/>
                  <a:pt x="14387" y="2787"/>
                  <a:pt x="14710" y="2787"/>
                </a:cubicBezTo>
                <a:close/>
                <a:moveTo>
                  <a:pt x="0" y="7578"/>
                </a:moveTo>
                <a:lnTo>
                  <a:pt x="0" y="11099"/>
                </a:lnTo>
                <a:lnTo>
                  <a:pt x="9229" y="11099"/>
                </a:lnTo>
                <a:lnTo>
                  <a:pt x="9229" y="7578"/>
                </a:lnTo>
                <a:lnTo>
                  <a:pt x="0" y="7578"/>
                </a:lnTo>
                <a:close/>
                <a:moveTo>
                  <a:pt x="12371" y="7578"/>
                </a:moveTo>
                <a:lnTo>
                  <a:pt x="12371" y="11099"/>
                </a:lnTo>
                <a:lnTo>
                  <a:pt x="21600" y="11099"/>
                </a:lnTo>
                <a:lnTo>
                  <a:pt x="21600" y="7578"/>
                </a:lnTo>
                <a:lnTo>
                  <a:pt x="12371" y="7578"/>
                </a:lnTo>
                <a:close/>
                <a:moveTo>
                  <a:pt x="943" y="11779"/>
                </a:moveTo>
                <a:lnTo>
                  <a:pt x="943" y="21600"/>
                </a:lnTo>
                <a:lnTo>
                  <a:pt x="9229" y="21600"/>
                </a:lnTo>
                <a:lnTo>
                  <a:pt x="9229" y="11779"/>
                </a:lnTo>
                <a:lnTo>
                  <a:pt x="943" y="11779"/>
                </a:lnTo>
                <a:close/>
                <a:moveTo>
                  <a:pt x="12371" y="11779"/>
                </a:moveTo>
                <a:lnTo>
                  <a:pt x="12371" y="21600"/>
                </a:lnTo>
                <a:lnTo>
                  <a:pt x="20657" y="21600"/>
                </a:lnTo>
                <a:lnTo>
                  <a:pt x="20657" y="11779"/>
                </a:lnTo>
                <a:lnTo>
                  <a:pt x="12371" y="11779"/>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22" name="Rectangle"/>
          <p:cNvSpPr/>
          <p:nvPr/>
        </p:nvSpPr>
        <p:spPr>
          <a:xfrm>
            <a:off x="11579867" y="5310811"/>
            <a:ext cx="1269999" cy="1223131"/>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23" name="Rectangle"/>
          <p:cNvSpPr/>
          <p:nvPr/>
        </p:nvSpPr>
        <p:spPr>
          <a:xfrm>
            <a:off x="11579867" y="6765930"/>
            <a:ext cx="1269999" cy="3409515"/>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24" name="?"/>
          <p:cNvSpPr txBox="1"/>
          <p:nvPr/>
        </p:nvSpPr>
        <p:spPr>
          <a:xfrm>
            <a:off x="11389480" y="6241837"/>
            <a:ext cx="1650772" cy="445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100">
                <a:solidFill>
                  <a:srgbClr val="FFFFFF"/>
                </a:solidFill>
                <a:latin typeface="Avenir Next Regular"/>
                <a:ea typeface="Avenir Next Regular"/>
                <a:cs typeface="Avenir Next Regular"/>
                <a:sym typeface="Avenir Next Regular"/>
              </a:defRPr>
            </a:lvl1pPr>
          </a:lstStyle>
          <a:p>
            <a:pPr/>
            <a:r>
              <a:t>?</a:t>
            </a:r>
          </a:p>
        </p:txBody>
      </p:sp>
      <p:sp>
        <p:nvSpPr>
          <p:cNvPr id="225" name="Line"/>
          <p:cNvSpPr/>
          <p:nvPr/>
        </p:nvSpPr>
        <p:spPr>
          <a:xfrm>
            <a:off x="16388907" y="9910115"/>
            <a:ext cx="4882101" cy="2953321"/>
          </a:xfrm>
          <a:prstGeom prst="line">
            <a:avLst/>
          </a:prstGeom>
          <a:ln w="292100">
            <a:solidFill>
              <a:schemeClr val="accent1"/>
            </a:solidFill>
            <a:miter lim="400000"/>
          </a:ln>
        </p:spPr>
        <p:txBody>
          <a:bodyPr lIns="50800" tIns="50800" rIns="50800" bIns="50800" anchor="ctr"/>
          <a:lstStyle/>
          <a:p>
            <a:pPr/>
          </a:p>
        </p:txBody>
      </p:sp>
      <p:sp>
        <p:nvSpPr>
          <p:cNvPr id="226" name="Line"/>
          <p:cNvSpPr/>
          <p:nvPr/>
        </p:nvSpPr>
        <p:spPr>
          <a:xfrm flipV="1">
            <a:off x="3475479" y="9919022"/>
            <a:ext cx="4549872" cy="2935507"/>
          </a:xfrm>
          <a:prstGeom prst="line">
            <a:avLst/>
          </a:prstGeom>
          <a:ln w="292100">
            <a:solidFill>
              <a:schemeClr val="accent1"/>
            </a:solidFill>
            <a:miter lim="400000"/>
          </a:ln>
        </p:spPr>
        <p:txBody>
          <a:bodyPr lIns="50800" tIns="50800" rIns="50800" bIns="50800" anchor="ctr"/>
          <a:lstStyle/>
          <a:p>
            <a:pPr/>
          </a:p>
        </p:txBody>
      </p:sp>
      <p:sp>
        <p:nvSpPr>
          <p:cNvPr id="227" name="Lagisk"/>
          <p:cNvSpPr txBox="1"/>
          <p:nvPr/>
        </p:nvSpPr>
        <p:spPr>
          <a:xfrm>
            <a:off x="1478848" y="9358853"/>
            <a:ext cx="2958034" cy="12299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7700">
                <a:solidFill>
                  <a:srgbClr val="FFFFFF"/>
                </a:solidFill>
              </a:defRPr>
            </a:lvl1pPr>
          </a:lstStyle>
          <a:p>
            <a:pPr/>
            <a:r>
              <a:t>Lagisk</a:t>
            </a:r>
          </a:p>
        </p:txBody>
      </p:sp>
      <p:sp>
        <p:nvSpPr>
          <p:cNvPr id="228" name="Laglöshet"/>
          <p:cNvSpPr txBox="1"/>
          <p:nvPr/>
        </p:nvSpPr>
        <p:spPr>
          <a:xfrm>
            <a:off x="19361060" y="9358853"/>
            <a:ext cx="4388702" cy="12299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7700">
                <a:solidFill>
                  <a:srgbClr val="FFFFFF"/>
                </a:solidFill>
              </a:defRPr>
            </a:lvl1pPr>
          </a:lstStyle>
          <a:p>
            <a:pPr/>
            <a:r>
              <a:t>Laglöshet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2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7" grpId="1"/>
      <p:bldP build="whole" bldLvl="1" animBg="1" rev="0" advAuto="0" spid="228" grpId="2"/>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Guds Barmhärtighet = tålamod, förlåtelse, kärlek"/>
          <p:cNvSpPr txBox="1"/>
          <p:nvPr>
            <p:ph type="ctrTitle"/>
          </p:nvPr>
        </p:nvSpPr>
        <p:spPr>
          <a:xfrm>
            <a:off x="3333257" y="2136600"/>
            <a:ext cx="17717486" cy="4123362"/>
          </a:xfrm>
          <a:prstGeom prst="rect">
            <a:avLst/>
          </a:prstGeom>
        </p:spPr>
        <p:txBody>
          <a:bodyPr/>
          <a:lstStyle/>
          <a:p>
            <a:pPr/>
            <a:r>
              <a:t>Guds Barmhärtighet = tålamod, förlåtelse, kärlek</a:t>
            </a:r>
          </a:p>
        </p:txBody>
      </p:sp>
      <p:sp>
        <p:nvSpPr>
          <p:cNvPr id="231" name="Guds nåd?"/>
          <p:cNvSpPr txBox="1"/>
          <p:nvPr/>
        </p:nvSpPr>
        <p:spPr>
          <a:xfrm>
            <a:off x="3333257" y="6087684"/>
            <a:ext cx="17717486" cy="41233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a:lnSpc>
                <a:spcPct val="80000"/>
              </a:lnSpc>
              <a:defRPr b="1" spc="-232" sz="11600">
                <a:solidFill>
                  <a:srgbClr val="FFFFFF"/>
                </a:solidFill>
              </a:defRPr>
            </a:lvl1pPr>
          </a:lstStyle>
          <a:p>
            <a:pPr/>
            <a:r>
              <a:t>Guds nåd?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Gift"/>
          <p:cNvSpPr/>
          <p:nvPr/>
        </p:nvSpPr>
        <p:spPr>
          <a:xfrm>
            <a:off x="9033543" y="2676555"/>
            <a:ext cx="6362647" cy="750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9366" y="0"/>
                  <a:pt x="8196" y="977"/>
                  <a:pt x="8164" y="2187"/>
                </a:cubicBezTo>
                <a:cubicBezTo>
                  <a:pt x="7271" y="1693"/>
                  <a:pt x="6060" y="1770"/>
                  <a:pt x="5266" y="2427"/>
                </a:cubicBezTo>
                <a:cubicBezTo>
                  <a:pt x="4820" y="2796"/>
                  <a:pt x="4570" y="3288"/>
                  <a:pt x="4562" y="3816"/>
                </a:cubicBezTo>
                <a:cubicBezTo>
                  <a:pt x="4555" y="4344"/>
                  <a:pt x="4789" y="4843"/>
                  <a:pt x="5224" y="5221"/>
                </a:cubicBezTo>
                <a:cubicBezTo>
                  <a:pt x="5498" y="5460"/>
                  <a:pt x="5856" y="5665"/>
                  <a:pt x="6249" y="5839"/>
                </a:cubicBezTo>
                <a:cubicBezTo>
                  <a:pt x="4508" y="5606"/>
                  <a:pt x="2878" y="5234"/>
                  <a:pt x="1483" y="4723"/>
                </a:cubicBezTo>
                <a:lnTo>
                  <a:pt x="1051" y="5568"/>
                </a:lnTo>
                <a:cubicBezTo>
                  <a:pt x="3664" y="6525"/>
                  <a:pt x="7127" y="7053"/>
                  <a:pt x="10801" y="7053"/>
                </a:cubicBezTo>
                <a:cubicBezTo>
                  <a:pt x="14475" y="7053"/>
                  <a:pt x="17936" y="6525"/>
                  <a:pt x="20549" y="5568"/>
                </a:cubicBezTo>
                <a:lnTo>
                  <a:pt x="20119" y="4723"/>
                </a:lnTo>
                <a:cubicBezTo>
                  <a:pt x="18724" y="5234"/>
                  <a:pt x="17092" y="5606"/>
                  <a:pt x="15351" y="5839"/>
                </a:cubicBezTo>
                <a:cubicBezTo>
                  <a:pt x="15744" y="5665"/>
                  <a:pt x="16104" y="5460"/>
                  <a:pt x="16378" y="5221"/>
                </a:cubicBezTo>
                <a:cubicBezTo>
                  <a:pt x="16813" y="4843"/>
                  <a:pt x="17047" y="4344"/>
                  <a:pt x="17040" y="3816"/>
                </a:cubicBezTo>
                <a:cubicBezTo>
                  <a:pt x="17032" y="3288"/>
                  <a:pt x="16782" y="2796"/>
                  <a:pt x="16336" y="2427"/>
                </a:cubicBezTo>
                <a:cubicBezTo>
                  <a:pt x="15542" y="1770"/>
                  <a:pt x="14331" y="1693"/>
                  <a:pt x="13438" y="2187"/>
                </a:cubicBezTo>
                <a:cubicBezTo>
                  <a:pt x="13406" y="977"/>
                  <a:pt x="12236" y="0"/>
                  <a:pt x="10801" y="0"/>
                </a:cubicBezTo>
                <a:close/>
                <a:moveTo>
                  <a:pt x="10801" y="862"/>
                </a:moveTo>
                <a:cubicBezTo>
                  <a:pt x="11695" y="862"/>
                  <a:pt x="12421" y="1480"/>
                  <a:pt x="12421" y="2238"/>
                </a:cubicBezTo>
                <a:cubicBezTo>
                  <a:pt x="12421" y="3233"/>
                  <a:pt x="11465" y="4664"/>
                  <a:pt x="10801" y="5507"/>
                </a:cubicBezTo>
                <a:cubicBezTo>
                  <a:pt x="10137" y="4664"/>
                  <a:pt x="9179" y="3233"/>
                  <a:pt x="9179" y="2238"/>
                </a:cubicBezTo>
                <a:cubicBezTo>
                  <a:pt x="9179" y="1480"/>
                  <a:pt x="9907" y="862"/>
                  <a:pt x="10801" y="862"/>
                </a:cubicBezTo>
                <a:close/>
                <a:moveTo>
                  <a:pt x="6908" y="2787"/>
                </a:moveTo>
                <a:cubicBezTo>
                  <a:pt x="7240" y="2790"/>
                  <a:pt x="7550" y="2904"/>
                  <a:pt x="7782" y="3105"/>
                </a:cubicBezTo>
                <a:cubicBezTo>
                  <a:pt x="8413" y="3654"/>
                  <a:pt x="8808" y="4852"/>
                  <a:pt x="9002" y="5677"/>
                </a:cubicBezTo>
                <a:cubicBezTo>
                  <a:pt x="8035" y="5492"/>
                  <a:pt x="6633" y="5127"/>
                  <a:pt x="6001" y="4578"/>
                </a:cubicBezTo>
                <a:cubicBezTo>
                  <a:pt x="5770" y="4376"/>
                  <a:pt x="5644" y="4110"/>
                  <a:pt x="5648" y="3828"/>
                </a:cubicBezTo>
                <a:cubicBezTo>
                  <a:pt x="5652" y="3547"/>
                  <a:pt x="5786" y="3283"/>
                  <a:pt x="6024" y="3087"/>
                </a:cubicBezTo>
                <a:cubicBezTo>
                  <a:pt x="6261" y="2890"/>
                  <a:pt x="6577" y="2784"/>
                  <a:pt x="6908" y="2787"/>
                </a:cubicBezTo>
                <a:close/>
                <a:moveTo>
                  <a:pt x="14710" y="2787"/>
                </a:moveTo>
                <a:cubicBezTo>
                  <a:pt x="15023" y="2787"/>
                  <a:pt x="15337" y="2887"/>
                  <a:pt x="15578" y="3087"/>
                </a:cubicBezTo>
                <a:cubicBezTo>
                  <a:pt x="16069" y="3493"/>
                  <a:pt x="16077" y="4162"/>
                  <a:pt x="15599" y="4578"/>
                </a:cubicBezTo>
                <a:cubicBezTo>
                  <a:pt x="14968" y="5126"/>
                  <a:pt x="13566" y="5492"/>
                  <a:pt x="12598" y="5677"/>
                </a:cubicBezTo>
                <a:cubicBezTo>
                  <a:pt x="12792" y="4852"/>
                  <a:pt x="13190" y="3653"/>
                  <a:pt x="13820" y="3105"/>
                </a:cubicBezTo>
                <a:cubicBezTo>
                  <a:pt x="14063" y="2894"/>
                  <a:pt x="14387" y="2787"/>
                  <a:pt x="14710" y="2787"/>
                </a:cubicBezTo>
                <a:close/>
                <a:moveTo>
                  <a:pt x="0" y="7578"/>
                </a:moveTo>
                <a:lnTo>
                  <a:pt x="0" y="11099"/>
                </a:lnTo>
                <a:lnTo>
                  <a:pt x="9229" y="11099"/>
                </a:lnTo>
                <a:lnTo>
                  <a:pt x="9229" y="7578"/>
                </a:lnTo>
                <a:lnTo>
                  <a:pt x="0" y="7578"/>
                </a:lnTo>
                <a:close/>
                <a:moveTo>
                  <a:pt x="12371" y="7578"/>
                </a:moveTo>
                <a:lnTo>
                  <a:pt x="12371" y="11099"/>
                </a:lnTo>
                <a:lnTo>
                  <a:pt x="21600" y="11099"/>
                </a:lnTo>
                <a:lnTo>
                  <a:pt x="21600" y="7578"/>
                </a:lnTo>
                <a:lnTo>
                  <a:pt x="12371" y="7578"/>
                </a:lnTo>
                <a:close/>
                <a:moveTo>
                  <a:pt x="943" y="11779"/>
                </a:moveTo>
                <a:lnTo>
                  <a:pt x="943" y="21600"/>
                </a:lnTo>
                <a:lnTo>
                  <a:pt x="9229" y="21600"/>
                </a:lnTo>
                <a:lnTo>
                  <a:pt x="9229" y="11779"/>
                </a:lnTo>
                <a:lnTo>
                  <a:pt x="943" y="11779"/>
                </a:lnTo>
                <a:close/>
                <a:moveTo>
                  <a:pt x="12371" y="11779"/>
                </a:moveTo>
                <a:lnTo>
                  <a:pt x="12371" y="21600"/>
                </a:lnTo>
                <a:lnTo>
                  <a:pt x="20657" y="21600"/>
                </a:lnTo>
                <a:lnTo>
                  <a:pt x="20657" y="11779"/>
                </a:lnTo>
                <a:lnTo>
                  <a:pt x="12371" y="11779"/>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34" name="Rectangle"/>
          <p:cNvSpPr/>
          <p:nvPr/>
        </p:nvSpPr>
        <p:spPr>
          <a:xfrm>
            <a:off x="11579867" y="5310811"/>
            <a:ext cx="1269999" cy="1223131"/>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35" name="Rectangle"/>
          <p:cNvSpPr/>
          <p:nvPr/>
        </p:nvSpPr>
        <p:spPr>
          <a:xfrm>
            <a:off x="11579867" y="6765930"/>
            <a:ext cx="1269999" cy="3409515"/>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36" name="Ett heligt liv"/>
          <p:cNvSpPr txBox="1"/>
          <p:nvPr/>
        </p:nvSpPr>
        <p:spPr>
          <a:xfrm>
            <a:off x="9864858" y="7829337"/>
            <a:ext cx="4700017" cy="1282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800">
                <a:solidFill>
                  <a:srgbClr val="FFFFFF"/>
                </a:solidFill>
                <a:latin typeface="Avenir Next Regular"/>
                <a:ea typeface="Avenir Next Regular"/>
                <a:cs typeface="Avenir Next Regular"/>
                <a:sym typeface="Avenir Next Regular"/>
              </a:defRPr>
            </a:lvl1pPr>
          </a:lstStyle>
          <a:p>
            <a:pPr/>
            <a:r>
              <a:t>Ett heligt liv</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6"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Author and Date"/>
          <p:cNvSpPr txBox="1"/>
          <p:nvPr>
            <p:ph type="body" idx="21"/>
          </p:nvPr>
        </p:nvSpPr>
        <p:spPr>
          <a:prstGeom prst="rect">
            <a:avLst/>
          </a:prstGeom>
        </p:spPr>
        <p:txBody>
          <a:bodyPr/>
          <a:lstStyle/>
          <a:p>
            <a:pPr/>
          </a:p>
        </p:txBody>
      </p:sp>
      <p:sp>
        <p:nvSpPr>
          <p:cNvPr id="157" name="Antika brev"/>
          <p:cNvSpPr txBox="1"/>
          <p:nvPr>
            <p:ph type="ctrTitle"/>
          </p:nvPr>
        </p:nvSpPr>
        <p:spPr>
          <a:xfrm>
            <a:off x="12985496" y="-13479"/>
            <a:ext cx="13035619" cy="2497312"/>
          </a:xfrm>
          <a:prstGeom prst="rect">
            <a:avLst/>
          </a:prstGeom>
        </p:spPr>
        <p:txBody>
          <a:bodyPr/>
          <a:lstStyle/>
          <a:p>
            <a:pPr/>
            <a:r>
              <a:t>Antika brev </a:t>
            </a:r>
          </a:p>
        </p:txBody>
      </p:sp>
      <p:sp>
        <p:nvSpPr>
          <p:cNvPr id="158" name="- Preskript “Från… till…”…"/>
          <p:cNvSpPr txBox="1"/>
          <p:nvPr>
            <p:ph type="subTitle" sz="quarter" idx="1"/>
          </p:nvPr>
        </p:nvSpPr>
        <p:spPr>
          <a:xfrm>
            <a:off x="11082905" y="3654846"/>
            <a:ext cx="11069953" cy="2908797"/>
          </a:xfrm>
          <a:prstGeom prst="rect">
            <a:avLst/>
          </a:prstGeom>
        </p:spPr>
        <p:txBody>
          <a:bodyPr/>
          <a:lstStyle/>
          <a:p>
            <a:pPr/>
            <a:r>
              <a:t>- Preskript “Från… till…”</a:t>
            </a:r>
          </a:p>
          <a:p>
            <a:pPr/>
            <a:r>
              <a:t>- Inledningsfras (Tacksägelse)</a:t>
            </a:r>
          </a:p>
        </p:txBody>
      </p:sp>
      <p:pic>
        <p:nvPicPr>
          <p:cNvPr id="159" name="440px-Paul-epitre-galates-2-3es.jpg" descr="440px-Paul-epitre-galates-2-3es.jpg"/>
          <p:cNvPicPr>
            <a:picLocks noChangeAspect="1"/>
          </p:cNvPicPr>
          <p:nvPr/>
        </p:nvPicPr>
        <p:blipFill>
          <a:blip r:embed="rId2">
            <a:extLst/>
          </a:blip>
          <a:stretch>
            <a:fillRect/>
          </a:stretch>
        </p:blipFill>
        <p:spPr>
          <a:xfrm>
            <a:off x="-83563" y="19141"/>
            <a:ext cx="9594658" cy="13716001"/>
          </a:xfrm>
          <a:prstGeom prst="rect">
            <a:avLst/>
          </a:prstGeom>
          <a:ln w="12700">
            <a:miter lim="400000"/>
          </a:ln>
        </p:spPr>
      </p:pic>
      <p:sp>
        <p:nvSpPr>
          <p:cNvPr id="160" name="Brevkropp:…"/>
          <p:cNvSpPr txBox="1"/>
          <p:nvPr/>
        </p:nvSpPr>
        <p:spPr>
          <a:xfrm>
            <a:off x="11082905" y="5924370"/>
            <a:ext cx="12053334" cy="587596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lgn="l" defTabSz="825500">
              <a:defRPr b="1" sz="5500">
                <a:solidFill>
                  <a:schemeClr val="accent1"/>
                </a:solidFill>
              </a:defRPr>
            </a:pPr>
            <a:r>
              <a:t>Brevkropp: </a:t>
            </a:r>
          </a:p>
          <a:p>
            <a:pPr lvl="5" marL="3746500" indent="-698500" algn="l" defTabSz="825500">
              <a:buSzPct val="123000"/>
              <a:buChar char="-"/>
              <a:defRPr b="1" sz="5500">
                <a:solidFill>
                  <a:schemeClr val="accent1"/>
                </a:solidFill>
              </a:defRPr>
            </a:pPr>
            <a:r>
              <a:t>Undervisning </a:t>
            </a:r>
          </a:p>
          <a:p>
            <a:pPr lvl="5" marL="3746500" indent="-698500" algn="l" defTabSz="825500">
              <a:buSzPct val="123000"/>
              <a:buChar char="-"/>
              <a:defRPr b="1" sz="5500">
                <a:solidFill>
                  <a:schemeClr val="accent1"/>
                </a:solidFill>
              </a:defRPr>
            </a:pPr>
            <a:r>
              <a:t>Information </a:t>
            </a:r>
          </a:p>
          <a:p>
            <a:pPr lvl="5" marL="3746500" indent="-698500" algn="l" defTabSz="825500">
              <a:buSzPct val="123000"/>
              <a:buChar char="-"/>
              <a:defRPr b="1" sz="5500">
                <a:solidFill>
                  <a:schemeClr val="accent1"/>
                </a:solidFill>
              </a:defRPr>
            </a:pPr>
            <a:r>
              <a:t>Moraliska uppmaningar</a:t>
            </a:r>
          </a:p>
        </p:txBody>
      </p:sp>
      <p:sp>
        <p:nvSpPr>
          <p:cNvPr id="161" name="- Postskript (Hälsning + välgångsönskan)"/>
          <p:cNvSpPr txBox="1"/>
          <p:nvPr/>
        </p:nvSpPr>
        <p:spPr>
          <a:xfrm>
            <a:off x="11296176" y="9866554"/>
            <a:ext cx="11069952" cy="290879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defTabSz="825500">
              <a:defRPr b="1" sz="5500">
                <a:solidFill>
                  <a:schemeClr val="accent1"/>
                </a:solidFill>
              </a:defRPr>
            </a:lvl1pPr>
          </a:lstStyle>
          <a:p>
            <a:pPr/>
            <a:r>
              <a:t>- Postskript (Hälsning + välgångsönskan)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Nåd i NTs brev"/>
          <p:cNvSpPr txBox="1"/>
          <p:nvPr>
            <p:ph type="ctrTitle"/>
          </p:nvPr>
        </p:nvSpPr>
        <p:spPr>
          <a:xfrm>
            <a:off x="6159126" y="-2472426"/>
            <a:ext cx="21971004" cy="4648201"/>
          </a:xfrm>
          <a:prstGeom prst="rect">
            <a:avLst/>
          </a:prstGeom>
        </p:spPr>
        <p:txBody>
          <a:bodyPr/>
          <a:lstStyle/>
          <a:p>
            <a:pPr/>
            <a:r>
              <a:t>Nåd i NTs brev</a:t>
            </a:r>
          </a:p>
        </p:txBody>
      </p:sp>
      <p:sp>
        <p:nvSpPr>
          <p:cNvPr id="239" name="2 Tim 1:9…"/>
          <p:cNvSpPr txBox="1"/>
          <p:nvPr/>
        </p:nvSpPr>
        <p:spPr>
          <a:xfrm>
            <a:off x="2268285" y="1322833"/>
            <a:ext cx="19847430" cy="23025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3000">
                <a:solidFill>
                  <a:srgbClr val="000000"/>
                </a:solidFill>
                <a:latin typeface="Times New Roman"/>
                <a:ea typeface="Times New Roman"/>
                <a:cs typeface="Times New Roman"/>
                <a:sym typeface="Times New Roman"/>
              </a:defRPr>
            </a:pPr>
          </a:p>
          <a:p>
            <a:pPr algn="l" defTabSz="457200">
              <a:defRPr b="1" sz="4000">
                <a:solidFill>
                  <a:srgbClr val="000000"/>
                </a:solidFill>
                <a:latin typeface="Times New Roman"/>
                <a:ea typeface="Times New Roman"/>
                <a:cs typeface="Times New Roman"/>
                <a:sym typeface="Times New Roman"/>
              </a:defRPr>
            </a:pPr>
            <a:r>
              <a:t>2 Tim 1:9 </a:t>
            </a:r>
          </a:p>
          <a:p>
            <a:pPr algn="l" defTabSz="457200">
              <a:defRPr sz="4000">
                <a:solidFill>
                  <a:srgbClr val="000000"/>
                </a:solidFill>
                <a:latin typeface="Times New Roman"/>
                <a:ea typeface="Times New Roman"/>
                <a:cs typeface="Times New Roman"/>
                <a:sym typeface="Times New Roman"/>
              </a:defRPr>
            </a:pPr>
            <a:r>
              <a:t>Han har räddat oss och kallat oss med en helig kallelse, inte på grund av våra gärningar utan genom sitt beslut och sin nåd, som hann skänkte oss i Kristus Jesus redan före tidens början.</a:t>
            </a:r>
          </a:p>
        </p:txBody>
      </p:sp>
      <p:sp>
        <p:nvSpPr>
          <p:cNvPr id="240" name="2 Kor 12:9…"/>
          <p:cNvSpPr txBox="1"/>
          <p:nvPr/>
        </p:nvSpPr>
        <p:spPr>
          <a:xfrm>
            <a:off x="2275285" y="3963731"/>
            <a:ext cx="19095626" cy="18707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4000">
                <a:solidFill>
                  <a:srgbClr val="000000"/>
                </a:solidFill>
                <a:latin typeface="Times New Roman"/>
                <a:ea typeface="Times New Roman"/>
                <a:cs typeface="Times New Roman"/>
                <a:sym typeface="Times New Roman"/>
              </a:defRPr>
            </a:pPr>
            <a:r>
              <a:t>2 Kor 12:9 </a:t>
            </a:r>
          </a:p>
          <a:p>
            <a:pPr algn="l" defTabSz="457200">
              <a:defRPr sz="4000">
                <a:solidFill>
                  <a:srgbClr val="000000"/>
                </a:solidFill>
                <a:latin typeface="Times New Roman"/>
                <a:ea typeface="Times New Roman"/>
                <a:cs typeface="Times New Roman"/>
                <a:sym typeface="Times New Roman"/>
              </a:defRPr>
            </a:pPr>
            <a:r>
              <a:t>Men han svarade: “Min nåd är allt du behöver.” Ja, i svagheten blir kraften störst. Därför vill jag helst skryta med min svaghet, så att Kristi kraft kan omsluta mig. </a:t>
            </a:r>
          </a:p>
        </p:txBody>
      </p:sp>
      <p:sp>
        <p:nvSpPr>
          <p:cNvPr id="241" name="Ef 2:8…"/>
          <p:cNvSpPr txBox="1"/>
          <p:nvPr/>
        </p:nvSpPr>
        <p:spPr>
          <a:xfrm>
            <a:off x="2275285" y="6172829"/>
            <a:ext cx="19095626" cy="24676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4000">
                <a:solidFill>
                  <a:srgbClr val="000000"/>
                </a:solidFill>
                <a:latin typeface="Times New Roman"/>
                <a:ea typeface="Times New Roman"/>
                <a:cs typeface="Times New Roman"/>
                <a:sym typeface="Times New Roman"/>
              </a:defRPr>
            </a:pPr>
            <a:r>
              <a:t>Ef 2:8 </a:t>
            </a:r>
          </a:p>
          <a:p>
            <a:pPr algn="l" defTabSz="457200">
              <a:defRPr sz="4000">
                <a:solidFill>
                  <a:srgbClr val="000000"/>
                </a:solidFill>
                <a:latin typeface="Times New Roman"/>
                <a:ea typeface="Times New Roman"/>
                <a:cs typeface="Times New Roman"/>
                <a:sym typeface="Times New Roman"/>
              </a:defRPr>
            </a:pPr>
            <a:r>
              <a:t>Ty av nåd är ni frälsa genom tron, inte av er själva, Guds gåva är det. Det beror inte på gärningar, ingen skall kunna berömma sig.Vi är hans verk, skapade genom Kristus Jesus till att göra de goda gärningar som Gud från början har bestämt oss till. </a:t>
            </a:r>
          </a:p>
        </p:txBody>
      </p:sp>
      <p:sp>
        <p:nvSpPr>
          <p:cNvPr id="242" name="1 Pet 5:10…"/>
          <p:cNvSpPr txBox="1"/>
          <p:nvPr/>
        </p:nvSpPr>
        <p:spPr>
          <a:xfrm>
            <a:off x="2294872" y="8978827"/>
            <a:ext cx="19252154" cy="18707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4000">
                <a:solidFill>
                  <a:srgbClr val="000000"/>
                </a:solidFill>
                <a:latin typeface="Times New Roman"/>
                <a:ea typeface="Times New Roman"/>
                <a:cs typeface="Times New Roman"/>
                <a:sym typeface="Times New Roman"/>
              </a:defRPr>
            </a:pPr>
            <a:r>
              <a:t>1 Pet 5:10 </a:t>
            </a:r>
          </a:p>
          <a:p>
            <a:pPr algn="l" defTabSz="457200">
              <a:defRPr sz="4000">
                <a:solidFill>
                  <a:srgbClr val="000000"/>
                </a:solidFill>
                <a:latin typeface="Times New Roman"/>
                <a:ea typeface="Times New Roman"/>
                <a:cs typeface="Times New Roman"/>
                <a:sym typeface="Times New Roman"/>
              </a:defRPr>
            </a:pPr>
            <a:r>
              <a:t>Men om ni nu får lika en kort tid skall Gud, som skänker all nåd och har kallat er till sin eviga härlighet genom Kristus, upprätta er, stödja er och ge er fasthet. </a:t>
            </a:r>
          </a:p>
        </p:txBody>
      </p:sp>
      <p:sp>
        <p:nvSpPr>
          <p:cNvPr id="243" name="Titus 2:11-12…"/>
          <p:cNvSpPr txBox="1"/>
          <p:nvPr/>
        </p:nvSpPr>
        <p:spPr>
          <a:xfrm>
            <a:off x="2282578" y="11113564"/>
            <a:ext cx="20846533" cy="20879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4000">
                <a:solidFill>
                  <a:srgbClr val="000000"/>
                </a:solidFill>
                <a:latin typeface="Times New Roman"/>
                <a:ea typeface="Times New Roman"/>
                <a:cs typeface="Times New Roman"/>
                <a:sym typeface="Times New Roman"/>
              </a:defRPr>
            </a:pPr>
            <a:r>
              <a:t>Titus 2:11-12 </a:t>
            </a:r>
          </a:p>
          <a:p>
            <a:pPr algn="l" defTabSz="457200">
              <a:defRPr sz="1400">
                <a:solidFill>
                  <a:srgbClr val="000000"/>
                </a:solidFill>
                <a:latin typeface="Times New Roman"/>
                <a:ea typeface="Times New Roman"/>
                <a:cs typeface="Times New Roman"/>
                <a:sym typeface="Times New Roman"/>
              </a:defRPr>
            </a:pPr>
            <a:r>
              <a:rPr sz="4000"/>
              <a:t>Ty Guds nåd har blivit synlig som en räddning för alla människor. Den lär oss att säga nej till ett Gudlöst liv och denna världens begär och att leva anständigt,  rättrådigt och fromt i den tid som nu är.</a:t>
            </a: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4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3" grpId="5"/>
      <p:bldP build="whole" bldLvl="1" animBg="1" rev="0" advAuto="0" spid="241" grpId="3"/>
      <p:bldP build="whole" bldLvl="1" animBg="1" rev="0" advAuto="0" spid="240" grpId="2"/>
      <p:bldP build="whole" bldLvl="1" animBg="1" rev="0" advAuto="0" spid="242" grpId="4"/>
      <p:bldP build="whole" bldLvl="1" animBg="1" rev="0" advAuto="0" spid="239"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Nåd = Kraft och möjlighet till att leva ett heligt liv"/>
          <p:cNvSpPr txBox="1"/>
          <p:nvPr>
            <p:ph type="ctrTitle"/>
          </p:nvPr>
        </p:nvSpPr>
        <p:spPr>
          <a:xfrm>
            <a:off x="4094092" y="3594100"/>
            <a:ext cx="17200621" cy="4648200"/>
          </a:xfrm>
          <a:prstGeom prst="rect">
            <a:avLst/>
          </a:prstGeom>
        </p:spPr>
        <p:txBody>
          <a:bodyPr/>
          <a:lstStyle>
            <a:lvl1pPr defTabSz="2389572">
              <a:defRPr spc="-227" sz="11368"/>
            </a:lvl1pPr>
          </a:lstStyle>
          <a:p>
            <a:pPr/>
            <a:r>
              <a:t>Nåd = Kraft och möjlighet till att leva ett heligt liv</a:t>
            </a:r>
          </a:p>
        </p:txBody>
      </p:sp>
      <p:sp>
        <p:nvSpPr>
          <p:cNvPr id="246" name="(Inte en ursäkt)"/>
          <p:cNvSpPr txBox="1"/>
          <p:nvPr/>
        </p:nvSpPr>
        <p:spPr>
          <a:xfrm>
            <a:off x="6075292" y="7073900"/>
            <a:ext cx="17200621" cy="4648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a:lnSpc>
                <a:spcPct val="80000"/>
              </a:lnSpc>
              <a:defRPr b="1" spc="-194" sz="9700">
                <a:solidFill>
                  <a:schemeClr val="accent1"/>
                </a:solidFill>
              </a:defRPr>
            </a:lvl1pPr>
          </a:lstStyle>
          <a:p>
            <a:pPr/>
            <a:r>
              <a:t>(Inte en ursäkt)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6" grpId="1"/>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Tro = Pistis = Tro/Trofasthet"/>
          <p:cNvSpPr txBox="1"/>
          <p:nvPr>
            <p:ph type="ctrTitle"/>
          </p:nvPr>
        </p:nvSpPr>
        <p:spPr>
          <a:xfrm>
            <a:off x="3306403" y="-1648000"/>
            <a:ext cx="21971004" cy="4648201"/>
          </a:xfrm>
          <a:prstGeom prst="rect">
            <a:avLst/>
          </a:prstGeom>
        </p:spPr>
        <p:txBody>
          <a:bodyPr/>
          <a:lstStyle/>
          <a:p>
            <a:pPr/>
            <a:r>
              <a:t>Tro = Pistis = Tro/Trofasthet  </a:t>
            </a:r>
          </a:p>
        </p:txBody>
      </p:sp>
      <p:sp>
        <p:nvSpPr>
          <p:cNvPr id="249" name="Övning: Pistis Christou"/>
          <p:cNvSpPr txBox="1"/>
          <p:nvPr/>
        </p:nvSpPr>
        <p:spPr>
          <a:xfrm>
            <a:off x="6328643" y="3862235"/>
            <a:ext cx="12497421" cy="15081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i="1" sz="10000">
                <a:solidFill>
                  <a:schemeClr val="accent1"/>
                </a:solidFill>
                <a:latin typeface="Times New Roman"/>
                <a:ea typeface="Times New Roman"/>
                <a:cs typeface="Times New Roman"/>
                <a:sym typeface="Times New Roman"/>
              </a:defRPr>
            </a:lvl1pPr>
          </a:lstStyle>
          <a:p>
            <a:pPr/>
            <a:r>
              <a:t>Övning: Pistis Christou </a:t>
            </a:r>
          </a:p>
        </p:txBody>
      </p:sp>
      <p:sp>
        <p:nvSpPr>
          <p:cNvPr id="250" name="Rättfärdig genom tron på Jesus Kristus? (B2000)"/>
          <p:cNvSpPr txBox="1"/>
          <p:nvPr/>
        </p:nvSpPr>
        <p:spPr>
          <a:xfrm>
            <a:off x="1412105" y="5978419"/>
            <a:ext cx="20893486" cy="125116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i="1" sz="8200">
                <a:solidFill>
                  <a:srgbClr val="FFFFFF"/>
                </a:solidFill>
                <a:latin typeface="Times New Roman"/>
                <a:ea typeface="Times New Roman"/>
                <a:cs typeface="Times New Roman"/>
                <a:sym typeface="Times New Roman"/>
              </a:defRPr>
            </a:lvl1pPr>
          </a:lstStyle>
          <a:p>
            <a:pPr/>
            <a:r>
              <a:t>Rättfärdig genom tron på Jesus Kristus? (B2000) </a:t>
            </a:r>
          </a:p>
        </p:txBody>
      </p:sp>
      <p:sp>
        <p:nvSpPr>
          <p:cNvPr id="251" name="Rättfärdig genom Jesu Kristi trofasthet?"/>
          <p:cNvSpPr txBox="1"/>
          <p:nvPr/>
        </p:nvSpPr>
        <p:spPr>
          <a:xfrm>
            <a:off x="1518822" y="9128019"/>
            <a:ext cx="16872806" cy="125116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i="1" sz="8200">
                <a:solidFill>
                  <a:srgbClr val="FFFFFF"/>
                </a:solidFill>
                <a:latin typeface="Times New Roman"/>
                <a:ea typeface="Times New Roman"/>
                <a:cs typeface="Times New Roman"/>
                <a:sym typeface="Times New Roman"/>
              </a:defRPr>
            </a:lvl1pPr>
          </a:lstStyle>
          <a:p>
            <a:pPr/>
            <a:r>
              <a:t>Rättfärdig genom Jesu Kristi trofasthet?</a:t>
            </a:r>
          </a:p>
        </p:txBody>
      </p:sp>
      <p:sp>
        <p:nvSpPr>
          <p:cNvPr id="252" name="Eller"/>
          <p:cNvSpPr txBox="1"/>
          <p:nvPr/>
        </p:nvSpPr>
        <p:spPr>
          <a:xfrm>
            <a:off x="10590057" y="7553219"/>
            <a:ext cx="2196592" cy="125116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i="1" sz="8200">
                <a:solidFill>
                  <a:srgbClr val="FFFFFF"/>
                </a:solidFill>
                <a:latin typeface="Times New Roman"/>
                <a:ea typeface="Times New Roman"/>
                <a:cs typeface="Times New Roman"/>
                <a:sym typeface="Times New Roman"/>
              </a:defRPr>
            </a:lvl1pPr>
          </a:lstStyle>
          <a:p>
            <a:pPr/>
            <a:r>
              <a:t>Eller</a:t>
            </a:r>
          </a:p>
        </p:txBody>
      </p:sp>
      <p:sp>
        <p:nvSpPr>
          <p:cNvPr id="253" name="Läs Gal 2:16 och fundera!"/>
          <p:cNvSpPr txBox="1"/>
          <p:nvPr/>
        </p:nvSpPr>
        <p:spPr>
          <a:xfrm>
            <a:off x="5747283" y="10987215"/>
            <a:ext cx="13660141" cy="15081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i="1" sz="10000">
                <a:solidFill>
                  <a:schemeClr val="accent1"/>
                </a:solidFill>
                <a:latin typeface="Times New Roman"/>
                <a:ea typeface="Times New Roman"/>
                <a:cs typeface="Times New Roman"/>
                <a:sym typeface="Times New Roman"/>
              </a:defRPr>
            </a:lvl1pPr>
          </a:lstStyle>
          <a:p>
            <a:pPr/>
            <a:r>
              <a:t>Läs Gal 2:16 och fundera!</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9" grpId="1"/>
      <p:bldP build="whole" bldLvl="1" animBg="1" rev="0" advAuto="0" spid="252" grpId="3"/>
      <p:bldP build="whole" bldLvl="1" animBg="1" rev="0" advAuto="0" spid="250" grpId="2"/>
      <p:bldP build="whole" bldLvl="1" animBg="1" rev="0" advAuto="0" spid="253" grpId="5"/>
      <p:bldP build="whole" bldLvl="1" animBg="1" rev="0" advAuto="0" spid="251" grpId="4"/>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Tro = Pistis = Tro/Trofasthet"/>
          <p:cNvSpPr txBox="1"/>
          <p:nvPr>
            <p:ph type="ctrTitle"/>
          </p:nvPr>
        </p:nvSpPr>
        <p:spPr>
          <a:xfrm>
            <a:off x="3306403" y="-1648000"/>
            <a:ext cx="21971004" cy="4648201"/>
          </a:xfrm>
          <a:prstGeom prst="rect">
            <a:avLst/>
          </a:prstGeom>
        </p:spPr>
        <p:txBody>
          <a:bodyPr/>
          <a:lstStyle/>
          <a:p>
            <a:pPr/>
            <a:r>
              <a:t>Tro = Pistis = Tro/Trofasthet  </a:t>
            </a:r>
          </a:p>
        </p:txBody>
      </p:sp>
      <p:sp>
        <p:nvSpPr>
          <p:cNvPr id="256" name="Gal 3:22 (Bibel 2000)…"/>
          <p:cNvSpPr txBox="1"/>
          <p:nvPr/>
        </p:nvSpPr>
        <p:spPr>
          <a:xfrm>
            <a:off x="2681795" y="4991887"/>
            <a:ext cx="19742871" cy="596742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b="1" sz="5000">
                <a:solidFill>
                  <a:srgbClr val="000000"/>
                </a:solidFill>
                <a:latin typeface="Times New Roman"/>
                <a:ea typeface="Times New Roman"/>
                <a:cs typeface="Times New Roman"/>
                <a:sym typeface="Times New Roman"/>
              </a:defRPr>
            </a:pPr>
            <a:r>
              <a:t>Gal 3:22 (Bibel 2000) </a:t>
            </a:r>
          </a:p>
          <a:p>
            <a:pPr algn="l" defTabSz="457200">
              <a:defRPr sz="5000">
                <a:solidFill>
                  <a:srgbClr val="000000"/>
                </a:solidFill>
                <a:latin typeface="Times New Roman"/>
                <a:ea typeface="Times New Roman"/>
                <a:cs typeface="Times New Roman"/>
                <a:sym typeface="Times New Roman"/>
              </a:defRPr>
            </a:pPr>
            <a:r>
              <a:t>…då kan löftet till dem som tror uppfyllas bara genom tron på Jesus Kristus. </a:t>
            </a:r>
          </a:p>
          <a:p>
            <a:pPr algn="l" defTabSz="457200">
              <a:defRPr sz="5000">
                <a:solidFill>
                  <a:srgbClr val="000000"/>
                </a:solidFill>
                <a:latin typeface="Times New Roman"/>
                <a:ea typeface="Times New Roman"/>
                <a:cs typeface="Times New Roman"/>
                <a:sym typeface="Times New Roman"/>
              </a:defRPr>
            </a:pPr>
            <a:br/>
          </a:p>
          <a:p>
            <a:pPr algn="l" defTabSz="457200">
              <a:defRPr sz="5000">
                <a:solidFill>
                  <a:srgbClr val="000000"/>
                </a:solidFill>
                <a:latin typeface="Times New Roman"/>
                <a:ea typeface="Times New Roman"/>
                <a:cs typeface="Times New Roman"/>
                <a:sym typeface="Times New Roman"/>
              </a:defRPr>
            </a:pPr>
          </a:p>
          <a:p>
            <a:pPr algn="l" defTabSz="457200">
              <a:defRPr b="1" sz="5000">
                <a:solidFill>
                  <a:srgbClr val="000000"/>
                </a:solidFill>
                <a:latin typeface="Times New Roman"/>
                <a:ea typeface="Times New Roman"/>
                <a:cs typeface="Times New Roman"/>
                <a:sym typeface="Times New Roman"/>
              </a:defRPr>
            </a:pPr>
            <a:r>
              <a:t>Gal 3:22 (alt.) </a:t>
            </a:r>
          </a:p>
          <a:p>
            <a:pPr algn="l" defTabSz="457200">
              <a:defRPr sz="5000">
                <a:solidFill>
                  <a:srgbClr val="000000"/>
                </a:solidFill>
                <a:latin typeface="Times New Roman"/>
                <a:ea typeface="Times New Roman"/>
                <a:cs typeface="Times New Roman"/>
                <a:sym typeface="Times New Roman"/>
              </a:defRPr>
            </a:pPr>
            <a:r>
              <a:t>…då kan löftet till dem som tror uppfyllas genom Jesu Kristi trofasthet. </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8" name="Tro = Tillit till Jesu Kristi trofasthet"/>
          <p:cNvSpPr txBox="1"/>
          <p:nvPr>
            <p:ph type="ctrTitle"/>
          </p:nvPr>
        </p:nvSpPr>
        <p:spPr>
          <a:xfrm>
            <a:off x="4094092" y="3848100"/>
            <a:ext cx="16195816" cy="4648200"/>
          </a:xfrm>
          <a:prstGeom prst="rect">
            <a:avLst/>
          </a:prstGeom>
        </p:spPr>
        <p:txBody>
          <a:bodyPr/>
          <a:lstStyle/>
          <a:p>
            <a:pPr/>
            <a:r>
              <a:t>Tro = Tillit till Jesu Kristi trofasthet </a:t>
            </a:r>
          </a:p>
        </p:txBody>
      </p:sp>
      <p:sp>
        <p:nvSpPr>
          <p:cNvPr id="259" name="(Inte en abstrakt tanke)"/>
          <p:cNvSpPr txBox="1"/>
          <p:nvPr/>
        </p:nvSpPr>
        <p:spPr>
          <a:xfrm>
            <a:off x="5632265" y="10463616"/>
            <a:ext cx="13119470" cy="157716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80000"/>
              </a:lnSpc>
              <a:defRPr b="1" spc="-194" sz="9700">
                <a:solidFill>
                  <a:schemeClr val="accent1"/>
                </a:solidFill>
              </a:defRPr>
            </a:lvl1pPr>
          </a:lstStyle>
          <a:p>
            <a:pPr/>
            <a:r>
              <a:t>(Inte en abstrakt tanke)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9" grpId="1"/>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Frihet = Eleutheria"/>
          <p:cNvSpPr txBox="1"/>
          <p:nvPr>
            <p:ph type="ctrTitle"/>
          </p:nvPr>
        </p:nvSpPr>
        <p:spPr>
          <a:xfrm>
            <a:off x="5742951" y="-1328167"/>
            <a:ext cx="21971004" cy="4648201"/>
          </a:xfrm>
          <a:prstGeom prst="rect">
            <a:avLst/>
          </a:prstGeom>
        </p:spPr>
        <p:txBody>
          <a:bodyPr/>
          <a:lstStyle/>
          <a:p>
            <a:pPr/>
            <a:r>
              <a:t>Frihet = Eleutheria  </a:t>
            </a:r>
          </a:p>
        </p:txBody>
      </p:sp>
      <p:sp>
        <p:nvSpPr>
          <p:cNvPr id="262" name="Gal 5:13-14…"/>
          <p:cNvSpPr txBox="1"/>
          <p:nvPr/>
        </p:nvSpPr>
        <p:spPr>
          <a:xfrm>
            <a:off x="2767567" y="7033676"/>
            <a:ext cx="20315180" cy="30210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5000">
                <a:solidFill>
                  <a:srgbClr val="000000"/>
                </a:solidFill>
                <a:latin typeface="Times New Roman"/>
                <a:ea typeface="Times New Roman"/>
                <a:cs typeface="Times New Roman"/>
                <a:sym typeface="Times New Roman"/>
              </a:defRPr>
            </a:pPr>
            <a:r>
              <a:t>Gal 5:13-14</a:t>
            </a:r>
          </a:p>
          <a:p>
            <a:pPr algn="l" defTabSz="457200">
              <a:defRPr sz="5000">
                <a:solidFill>
                  <a:srgbClr val="000000"/>
                </a:solidFill>
                <a:latin typeface="Times New Roman"/>
                <a:ea typeface="Times New Roman"/>
                <a:cs typeface="Times New Roman"/>
                <a:sym typeface="Times New Roman"/>
              </a:defRPr>
            </a:pPr>
            <a:r>
              <a:t>Ni är ju kallade till frihet, bröder. Låt bara inte den friheten ge köttet något tillfälle, utan tjäna varandra i kärlek. Hela lagen sammanfattas i detta enda bud: </a:t>
            </a:r>
            <a:r>
              <a:rPr>
                <a:solidFill>
                  <a:srgbClr val="001144"/>
                </a:solidFill>
              </a:rPr>
              <a:t>Du skall älska din nästa som dig själv.</a:t>
            </a:r>
          </a:p>
        </p:txBody>
      </p:sp>
      <p:sp>
        <p:nvSpPr>
          <p:cNvPr id="263" name="Gal 5:6 I ett liv med Kristus Jesus kommer det inte an på omskärelse eller förhud, utan på tron, som får sitt uttryck i kärlek."/>
          <p:cNvSpPr txBox="1"/>
          <p:nvPr/>
        </p:nvSpPr>
        <p:spPr>
          <a:xfrm>
            <a:off x="2759421" y="10443825"/>
            <a:ext cx="20331470" cy="30210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000">
                <a:solidFill>
                  <a:srgbClr val="000000"/>
                </a:solidFill>
                <a:latin typeface="Times New Roman"/>
                <a:ea typeface="Times New Roman"/>
                <a:cs typeface="Times New Roman"/>
                <a:sym typeface="Times New Roman"/>
              </a:defRPr>
            </a:pPr>
            <a:r>
              <a:rPr b="1"/>
              <a:t>Gal 5:6</a:t>
            </a:r>
            <a:br>
              <a:rPr b="1"/>
            </a:br>
            <a:r>
              <a:t>I ett liv med Kristus Jesus kommer det inte an på omskärelse eller förhud, utan på tron, som får sitt uttryck i kärlek.</a:t>
            </a:r>
          </a:p>
        </p:txBody>
      </p:sp>
      <p:sp>
        <p:nvSpPr>
          <p:cNvPr id="264" name="Gal 4:31-5:1…"/>
          <p:cNvSpPr txBox="1"/>
          <p:nvPr/>
        </p:nvSpPr>
        <p:spPr>
          <a:xfrm>
            <a:off x="2736172" y="3356828"/>
            <a:ext cx="20572569" cy="30845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5500">
                <a:solidFill>
                  <a:srgbClr val="000000"/>
                </a:solidFill>
                <a:latin typeface="Times New Roman"/>
                <a:ea typeface="Times New Roman"/>
                <a:cs typeface="Times New Roman"/>
                <a:sym typeface="Times New Roman"/>
              </a:defRPr>
            </a:pPr>
            <a:r>
              <a:t>Gal 4:31-5:1</a:t>
            </a:r>
          </a:p>
          <a:p>
            <a:pPr algn="l" defTabSz="457200">
              <a:defRPr sz="5000">
                <a:solidFill>
                  <a:srgbClr val="000000"/>
                </a:solidFill>
                <a:latin typeface="Times New Roman"/>
                <a:ea typeface="Times New Roman"/>
                <a:cs typeface="Times New Roman"/>
                <a:sym typeface="Times New Roman"/>
              </a:defRPr>
            </a:pPr>
            <a:r>
              <a:t>Alltså, bröder, är vi inte barn till en slavinna utan till den fria kvinnan. Till den friheten har Kristus befriat oss. Stå därför fasta, och låt ingen lägga på er slavoket igen.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6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3" grpId="3"/>
      <p:bldP build="whole" bldLvl="1" animBg="1" rev="0" advAuto="0" spid="264" grpId="1"/>
      <p:bldP build="whole" bldLvl="1" animBg="1" rev="0" advAuto="0" spid="262" grpId="2"/>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Frihet = Kärleksfyllt tjänande i gemenskap"/>
          <p:cNvSpPr txBox="1"/>
          <p:nvPr>
            <p:ph type="ctrTitle"/>
          </p:nvPr>
        </p:nvSpPr>
        <p:spPr>
          <a:xfrm>
            <a:off x="4355340" y="3568700"/>
            <a:ext cx="16195815" cy="4648200"/>
          </a:xfrm>
          <a:prstGeom prst="rect">
            <a:avLst/>
          </a:prstGeom>
        </p:spPr>
        <p:txBody>
          <a:bodyPr/>
          <a:lstStyle/>
          <a:p>
            <a:pPr/>
            <a:r>
              <a:t>Frihet = Kärleksfyllt tjänande i gemenskap</a:t>
            </a:r>
          </a:p>
        </p:txBody>
      </p:sp>
      <p:sp>
        <p:nvSpPr>
          <p:cNvPr id="267" name="(Inte frihet från… utan till)"/>
          <p:cNvSpPr txBox="1"/>
          <p:nvPr/>
        </p:nvSpPr>
        <p:spPr>
          <a:xfrm>
            <a:off x="6481343" y="10311216"/>
            <a:ext cx="14359993" cy="157716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80000"/>
              </a:lnSpc>
              <a:defRPr b="1" spc="-194" sz="9700">
                <a:solidFill>
                  <a:schemeClr val="accent1"/>
                </a:solidFill>
              </a:defRPr>
            </a:lvl1pPr>
          </a:lstStyle>
          <a:p>
            <a:pPr/>
            <a:r>
              <a:t>(Inte frihet från… utan till)</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7"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Tack!"/>
          <p:cNvSpPr txBox="1"/>
          <p:nvPr>
            <p:ph type="ctrTitle"/>
          </p:nvPr>
        </p:nvSpPr>
        <p:spPr>
          <a:xfrm>
            <a:off x="3796540" y="2574991"/>
            <a:ext cx="16195815" cy="4648201"/>
          </a:xfrm>
          <a:prstGeom prst="rect">
            <a:avLst/>
          </a:prstGeom>
        </p:spPr>
        <p:txBody>
          <a:bodyPr/>
          <a:lstStyle>
            <a:lvl1pPr algn="ctr"/>
          </a:lstStyle>
          <a:p>
            <a:pPr/>
            <a:r>
              <a:t>Tack!</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Paulus brev"/>
          <p:cNvSpPr txBox="1"/>
          <p:nvPr>
            <p:ph type="ctrTitle"/>
          </p:nvPr>
        </p:nvSpPr>
        <p:spPr>
          <a:xfrm>
            <a:off x="2415033" y="-1216496"/>
            <a:ext cx="21971004" cy="4648201"/>
          </a:xfrm>
          <a:prstGeom prst="rect">
            <a:avLst/>
          </a:prstGeom>
        </p:spPr>
        <p:txBody>
          <a:bodyPr/>
          <a:lstStyle/>
          <a:p>
            <a:pPr/>
            <a:r>
              <a:t>Paulus brev </a:t>
            </a:r>
          </a:p>
        </p:txBody>
      </p:sp>
      <p:sp>
        <p:nvSpPr>
          <p:cNvPr id="164" name="- Skickade med bud…"/>
          <p:cNvSpPr txBox="1"/>
          <p:nvPr>
            <p:ph type="subTitle" idx="1"/>
          </p:nvPr>
        </p:nvSpPr>
        <p:spPr>
          <a:xfrm>
            <a:off x="1206500" y="4620879"/>
            <a:ext cx="21971000" cy="7056973"/>
          </a:xfrm>
          <a:prstGeom prst="rect">
            <a:avLst/>
          </a:prstGeom>
        </p:spPr>
        <p:txBody>
          <a:bodyPr/>
          <a:lstStyle/>
          <a:p>
            <a:pPr/>
            <a:r>
              <a:t>- Skickade med bud </a:t>
            </a:r>
          </a:p>
          <a:p>
            <a:pPr/>
          </a:p>
          <a:p>
            <a:pPr/>
            <a:r>
              <a:t>- Ofta många avsändare </a:t>
            </a:r>
          </a:p>
          <a:p>
            <a:pPr/>
          </a:p>
          <a:p>
            <a:pPr/>
            <a:r>
              <a:t>- Använde sig av skrivare </a:t>
            </a:r>
          </a:p>
          <a:p>
            <a:pPr/>
          </a:p>
          <a:p>
            <a:pPr/>
            <a:r>
              <a:t>- Följer mall för antika brev  </a:t>
            </a:r>
          </a:p>
        </p:txBody>
      </p:sp>
      <p:pic>
        <p:nvPicPr>
          <p:cNvPr id="165" name="The_Apostle_Paul_-_Rembrandt.jpg" descr="The_Apostle_Paul_-_Rembrandt.jpg"/>
          <p:cNvPicPr>
            <a:picLocks noChangeAspect="1"/>
          </p:cNvPicPr>
          <p:nvPr/>
        </p:nvPicPr>
        <p:blipFill>
          <a:blip r:embed="rId2">
            <a:extLst/>
          </a:blip>
          <a:stretch>
            <a:fillRect/>
          </a:stretch>
        </p:blipFill>
        <p:spPr>
          <a:xfrm>
            <a:off x="14142784" y="1295272"/>
            <a:ext cx="8773866" cy="11125456"/>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Author and Date"/>
          <p:cNvSpPr txBox="1"/>
          <p:nvPr>
            <p:ph type="body" idx="21"/>
          </p:nvPr>
        </p:nvSpPr>
        <p:spPr>
          <a:prstGeom prst="rect">
            <a:avLst/>
          </a:prstGeom>
        </p:spPr>
        <p:txBody>
          <a:bodyPr/>
          <a:lstStyle/>
          <a:p>
            <a:pPr/>
          </a:p>
        </p:txBody>
      </p:sp>
      <p:sp>
        <p:nvSpPr>
          <p:cNvPr id="168" name="Antika brev"/>
          <p:cNvSpPr txBox="1"/>
          <p:nvPr>
            <p:ph type="ctrTitle"/>
          </p:nvPr>
        </p:nvSpPr>
        <p:spPr>
          <a:xfrm>
            <a:off x="12985496" y="-13479"/>
            <a:ext cx="13035619" cy="2497312"/>
          </a:xfrm>
          <a:prstGeom prst="rect">
            <a:avLst/>
          </a:prstGeom>
        </p:spPr>
        <p:txBody>
          <a:bodyPr/>
          <a:lstStyle/>
          <a:p>
            <a:pPr/>
            <a:r>
              <a:t>Antika brev </a:t>
            </a:r>
          </a:p>
        </p:txBody>
      </p:sp>
      <p:sp>
        <p:nvSpPr>
          <p:cNvPr id="169" name="- Preskript “Från… till…”…"/>
          <p:cNvSpPr txBox="1"/>
          <p:nvPr>
            <p:ph type="subTitle" sz="quarter" idx="1"/>
          </p:nvPr>
        </p:nvSpPr>
        <p:spPr>
          <a:xfrm>
            <a:off x="11082905" y="3654846"/>
            <a:ext cx="11069953" cy="2908797"/>
          </a:xfrm>
          <a:prstGeom prst="rect">
            <a:avLst/>
          </a:prstGeom>
        </p:spPr>
        <p:txBody>
          <a:bodyPr/>
          <a:lstStyle/>
          <a:p>
            <a:pPr/>
            <a:r>
              <a:t>- Preskript “Från… till…”</a:t>
            </a:r>
          </a:p>
          <a:p>
            <a:pPr/>
            <a:r>
              <a:t>- Inledningsfras (Tacksägelse)</a:t>
            </a:r>
          </a:p>
        </p:txBody>
      </p:sp>
      <p:pic>
        <p:nvPicPr>
          <p:cNvPr id="170" name="440px-Paul-epitre-galates-2-3es.jpg" descr="440px-Paul-epitre-galates-2-3es.jpg"/>
          <p:cNvPicPr>
            <a:picLocks noChangeAspect="1"/>
          </p:cNvPicPr>
          <p:nvPr/>
        </p:nvPicPr>
        <p:blipFill>
          <a:blip r:embed="rId2">
            <a:extLst/>
          </a:blip>
          <a:stretch>
            <a:fillRect/>
          </a:stretch>
        </p:blipFill>
        <p:spPr>
          <a:xfrm>
            <a:off x="-83563" y="19141"/>
            <a:ext cx="9594658" cy="13716001"/>
          </a:xfrm>
          <a:prstGeom prst="rect">
            <a:avLst/>
          </a:prstGeom>
          <a:ln w="12700">
            <a:miter lim="400000"/>
          </a:ln>
        </p:spPr>
      </p:pic>
      <p:sp>
        <p:nvSpPr>
          <p:cNvPr id="171" name="Brevkropp:…"/>
          <p:cNvSpPr txBox="1"/>
          <p:nvPr/>
        </p:nvSpPr>
        <p:spPr>
          <a:xfrm>
            <a:off x="11082905" y="5924370"/>
            <a:ext cx="12053334" cy="587596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lgn="l" defTabSz="825500">
              <a:defRPr b="1" sz="5500">
                <a:solidFill>
                  <a:schemeClr val="accent1"/>
                </a:solidFill>
              </a:defRPr>
            </a:pPr>
            <a:r>
              <a:t>Brevkropp: </a:t>
            </a:r>
          </a:p>
          <a:p>
            <a:pPr lvl="5" marL="3746500" indent="-698500" algn="l" defTabSz="825500">
              <a:buSzPct val="123000"/>
              <a:buChar char="-"/>
              <a:defRPr b="1" sz="5500">
                <a:solidFill>
                  <a:schemeClr val="accent1"/>
                </a:solidFill>
              </a:defRPr>
            </a:pPr>
            <a:r>
              <a:t>Undervisning </a:t>
            </a:r>
          </a:p>
          <a:p>
            <a:pPr lvl="5" marL="3746500" indent="-698500" algn="l" defTabSz="825500">
              <a:buSzPct val="123000"/>
              <a:buChar char="-"/>
              <a:defRPr b="1" sz="5500">
                <a:solidFill>
                  <a:schemeClr val="accent1"/>
                </a:solidFill>
              </a:defRPr>
            </a:pPr>
            <a:r>
              <a:t>Information </a:t>
            </a:r>
          </a:p>
          <a:p>
            <a:pPr lvl="5" marL="3746500" indent="-698500" algn="l" defTabSz="825500">
              <a:buSzPct val="123000"/>
              <a:buChar char="-"/>
              <a:defRPr b="1" sz="5500">
                <a:solidFill>
                  <a:schemeClr val="accent1"/>
                </a:solidFill>
              </a:defRPr>
            </a:pPr>
            <a:r>
              <a:t>Moraliska uppmaningar</a:t>
            </a:r>
          </a:p>
        </p:txBody>
      </p:sp>
      <p:sp>
        <p:nvSpPr>
          <p:cNvPr id="172" name="- Postskript (Hälsning + välgångsönskan)"/>
          <p:cNvSpPr txBox="1"/>
          <p:nvPr/>
        </p:nvSpPr>
        <p:spPr>
          <a:xfrm>
            <a:off x="11296176" y="9866554"/>
            <a:ext cx="11069952" cy="290879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defTabSz="825500">
              <a:defRPr b="1" sz="5500">
                <a:solidFill>
                  <a:schemeClr val="accent1"/>
                </a:solidFill>
              </a:defRPr>
            </a:lvl1pPr>
          </a:lstStyle>
          <a:p>
            <a:pPr/>
            <a:r>
              <a:t>- Postskript (Hälsning + välgångsönskan)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Galaterbrevet: Preskript"/>
          <p:cNvSpPr txBox="1"/>
          <p:nvPr>
            <p:ph type="ctrTitle"/>
          </p:nvPr>
        </p:nvSpPr>
        <p:spPr>
          <a:xfrm>
            <a:off x="3433995" y="-1927400"/>
            <a:ext cx="21971004" cy="4648201"/>
          </a:xfrm>
          <a:prstGeom prst="rect">
            <a:avLst/>
          </a:prstGeom>
        </p:spPr>
        <p:txBody>
          <a:bodyPr/>
          <a:lstStyle/>
          <a:p>
            <a:pPr/>
            <a:r>
              <a:t>Galaterbrevet: Preskript </a:t>
            </a:r>
          </a:p>
        </p:txBody>
      </p:sp>
      <p:sp>
        <p:nvSpPr>
          <p:cNvPr id="175" name="Från Paulus, apostel, utsänd inte av människor eller genom någon människa utan av Jesus Kristus och Gud fadern som uppväckt honom från de döda. Jag och alla bröderna här hälsar församlingarna i Galatien.  Nåd och frid från Gud, vår fader, och herren Jesu"/>
          <p:cNvSpPr txBox="1"/>
          <p:nvPr/>
        </p:nvSpPr>
        <p:spPr>
          <a:xfrm>
            <a:off x="3646516" y="3563610"/>
            <a:ext cx="16615942" cy="85793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800">
                <a:solidFill>
                  <a:srgbClr val="000000"/>
                </a:solidFill>
                <a:latin typeface="Times New Roman"/>
                <a:ea typeface="Times New Roman"/>
                <a:cs typeface="Times New Roman"/>
                <a:sym typeface="Times New Roman"/>
              </a:defRPr>
            </a:pPr>
            <a:r>
              <a:t>Från Paulus, apostel, utsänd inte av människor eller genom någon människa utan av Jesus Kristus och Gud fadern som uppväckt honom från de döda. Jag och alla bröderna här hälsar församlingarna i Galatien.</a:t>
            </a:r>
            <a:br/>
            <a:br/>
            <a:r>
              <a:t>Nåd och frid från Gud, vår fader, och herren Jesus Kristus, som offrade sig för våra synder för att rädda oss ur den nuvarande onda tidsåldern, efter vår Guds och faders vilja. Hans är härligheten i evigheters evighet, amen.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Galaterbrevet: Postskript"/>
          <p:cNvSpPr txBox="1"/>
          <p:nvPr>
            <p:ph type="ctrTitle"/>
          </p:nvPr>
        </p:nvSpPr>
        <p:spPr>
          <a:xfrm>
            <a:off x="3433995" y="-1927400"/>
            <a:ext cx="21971004" cy="4648201"/>
          </a:xfrm>
          <a:prstGeom prst="rect">
            <a:avLst/>
          </a:prstGeom>
        </p:spPr>
        <p:txBody>
          <a:bodyPr/>
          <a:lstStyle/>
          <a:p>
            <a:pPr/>
            <a:r>
              <a:t>Galaterbrevet: Postskript </a:t>
            </a:r>
          </a:p>
        </p:txBody>
      </p:sp>
      <p:sp>
        <p:nvSpPr>
          <p:cNvPr id="178" name="Se här med vilka stora bokstäver jag skriver till er med egen hand: de som vill skaffa sig anseende genom något yttre söker tvinga er till omskärelse, bara för att de inte vill bli förföljda för Kristi kors. Dessa som håller på omskärelsen bryr sig inte "/>
          <p:cNvSpPr txBox="1"/>
          <p:nvPr/>
        </p:nvSpPr>
        <p:spPr>
          <a:xfrm>
            <a:off x="1658780" y="3742736"/>
            <a:ext cx="21066441" cy="831584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sz="5200">
                <a:solidFill>
                  <a:srgbClr val="000000"/>
                </a:solidFill>
                <a:latin typeface="Times New Roman"/>
                <a:ea typeface="Times New Roman"/>
                <a:cs typeface="Times New Roman"/>
                <a:sym typeface="Times New Roman"/>
              </a:defRPr>
            </a:lvl1pPr>
          </a:lstStyle>
          <a:p>
            <a:pPr/>
            <a:r>
              <a:t>Se här med vilka stora bokstäver jag skriver till er med egen hand: de som vill skaffa sig anseende genom något yttre söker tvinga er till omskärelse, bara för att de inte vill bli förföljda för Kristi kors. Dessa som håller på omskärelsen bryr sig inte själva så mycket om lagen, men de vill att ni skall omskäras, så att de kan berömma sig av det som har skett med er kropp. Men jag vill aldrig någonsin berömma mig av annat än vår herre Jesu Kristi kors, genom vilket världen är korsfäst och död för mig och jag för världen. Omskärelsen har ingen betydelse och inte förhuden heller, det är fråga om en ny skapelse. Frid och förbarmande åt dem som vill leva efter denna ordning, åt Guds Israel. I fortsättningen får ingen ställa till besvär för mig, jag bär Jesu märken på min kropp. Nåd från vår herre Jesus Kristus åt er ande, bröder. Amen.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Galaterbrevet: Brevkropp"/>
          <p:cNvSpPr txBox="1"/>
          <p:nvPr>
            <p:ph type="ctrTitle"/>
          </p:nvPr>
        </p:nvSpPr>
        <p:spPr>
          <a:xfrm>
            <a:off x="3433995" y="-1927400"/>
            <a:ext cx="21971004" cy="4648201"/>
          </a:xfrm>
          <a:prstGeom prst="rect">
            <a:avLst/>
          </a:prstGeom>
        </p:spPr>
        <p:txBody>
          <a:bodyPr/>
          <a:lstStyle/>
          <a:p>
            <a:pPr/>
            <a:r>
              <a:t>Galaterbrevet: Brevkropp  </a:t>
            </a:r>
          </a:p>
        </p:txBody>
      </p:sp>
      <p:sp>
        <p:nvSpPr>
          <p:cNvPr id="181" name="- Problemförklaring: Rivaliserande lärare…"/>
          <p:cNvSpPr txBox="1"/>
          <p:nvPr>
            <p:ph type="subTitle" idx="1"/>
          </p:nvPr>
        </p:nvSpPr>
        <p:spPr>
          <a:xfrm>
            <a:off x="2083281" y="4431305"/>
            <a:ext cx="21971001" cy="7056972"/>
          </a:xfrm>
          <a:prstGeom prst="rect">
            <a:avLst/>
          </a:prstGeom>
        </p:spPr>
        <p:txBody>
          <a:bodyPr/>
          <a:lstStyle/>
          <a:p>
            <a:pPr/>
            <a:r>
              <a:t>- Problemförklaring: Rivaliserande lärare </a:t>
            </a:r>
          </a:p>
          <a:p>
            <a:pPr/>
            <a:r>
              <a:t>- Paulus lägger ut sin egen omvändelse </a:t>
            </a:r>
          </a:p>
          <a:p>
            <a:pPr/>
            <a:r>
              <a:t>- Händelsen i Antiochia: Petrus hyckleri </a:t>
            </a:r>
          </a:p>
          <a:p>
            <a:pPr/>
            <a:r>
              <a:t>- Argument från skriften emot att följa renhetslagar i Torah </a:t>
            </a:r>
          </a:p>
          <a:p>
            <a:pPr/>
            <a:r>
              <a:t>- Personliga vädjanden </a:t>
            </a:r>
          </a:p>
          <a:p>
            <a:pPr/>
            <a:r>
              <a:t>- Personliga råd </a:t>
            </a:r>
          </a:p>
          <a:p>
            <a:pPr/>
            <a:r>
              <a:t>- Ande-fylld rättfärdighet: Andens frukter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Galaterbrevet: Brevkropp"/>
          <p:cNvSpPr txBox="1"/>
          <p:nvPr>
            <p:ph type="ctrTitle"/>
          </p:nvPr>
        </p:nvSpPr>
        <p:spPr>
          <a:xfrm>
            <a:off x="3433995" y="-1927400"/>
            <a:ext cx="21971004" cy="4648201"/>
          </a:xfrm>
          <a:prstGeom prst="rect">
            <a:avLst/>
          </a:prstGeom>
        </p:spPr>
        <p:txBody>
          <a:bodyPr/>
          <a:lstStyle/>
          <a:p>
            <a:pPr/>
            <a:r>
              <a:t>Galaterbrevet: Brevkropp  </a:t>
            </a:r>
          </a:p>
        </p:txBody>
      </p:sp>
      <p:sp>
        <p:nvSpPr>
          <p:cNvPr id="184" name="Jag är förvånad över att ni så snart överger honom som har kallat er genom sin nåd, för ett annat evangelium – fast det inte finns något annat; det är bara några som ställer till förvirring bland er och söker förvränga evangeliet om Kristus. Men om någon"/>
          <p:cNvSpPr txBox="1"/>
          <p:nvPr/>
        </p:nvSpPr>
        <p:spPr>
          <a:xfrm>
            <a:off x="2147905" y="3444636"/>
            <a:ext cx="20425477" cy="81772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000">
                <a:solidFill>
                  <a:srgbClr val="000000"/>
                </a:solidFill>
                <a:latin typeface="Times New Roman"/>
                <a:ea typeface="Times New Roman"/>
                <a:cs typeface="Times New Roman"/>
                <a:sym typeface="Times New Roman"/>
              </a:defRPr>
            </a:pPr>
            <a:r>
              <a:t>Jag är förvånad över att ni så snart överger honom som har kallat er genom sin nåd, för ett annat evangelium – fast det inte finns något annat; det är bara några som ställer till förvirring bland er och söker förvränga evangeliet om Kristus. Men om någon, vore det så jag själv eller en ängel från himlen, skulle förkunna ett annat evangelium än det jag har förkunnat för er – förbannelse över honom! Vad jag redan har sagt säger jag nu en gång till: om någon förkunnar ett annat evangelium för er än det ni har fått – förbannelse över honom!</a:t>
            </a:r>
            <a:r>
              <a:rPr baseline="31999">
                <a:solidFill>
                  <a:srgbClr val="1515EA"/>
                </a:solidFill>
              </a:rPr>
              <a:t> </a:t>
            </a:r>
            <a:r>
              <a:t>Är det människor jag nu vill vinna för mig – eller Gud? Söker jag vara människor till lags? Om jag ännu ville vara människor till lags skulle jag inte vara Kristi tjänare. </a:t>
            </a:r>
            <a:br/>
          </a:p>
        </p:txBody>
      </p:sp>
      <p:sp>
        <p:nvSpPr>
          <p:cNvPr id="185" name="Gal 1:6-10"/>
          <p:cNvSpPr txBox="1"/>
          <p:nvPr/>
        </p:nvSpPr>
        <p:spPr>
          <a:xfrm>
            <a:off x="9769554" y="7938982"/>
            <a:ext cx="21971004" cy="4648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a:lnSpc>
                <a:spcPct val="80000"/>
              </a:lnSpc>
              <a:defRPr b="1" spc="-79" sz="4000">
                <a:solidFill>
                  <a:srgbClr val="FFFFFF"/>
                </a:solidFill>
              </a:defRPr>
            </a:lvl1pPr>
          </a:lstStyle>
          <a:p>
            <a:pPr/>
            <a:r>
              <a:t>Gal 1:6-10</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Bristfällig kristologi"/>
          <p:cNvSpPr txBox="1"/>
          <p:nvPr>
            <p:ph type="ctrTitle"/>
          </p:nvPr>
        </p:nvSpPr>
        <p:spPr>
          <a:xfrm>
            <a:off x="1206498" y="-1192799"/>
            <a:ext cx="21971004" cy="4648201"/>
          </a:xfrm>
          <a:prstGeom prst="rect">
            <a:avLst/>
          </a:prstGeom>
        </p:spPr>
        <p:txBody>
          <a:bodyPr/>
          <a:lstStyle>
            <a:lvl1pPr algn="ctr"/>
          </a:lstStyle>
          <a:p>
            <a:pPr/>
            <a:r>
              <a:t>Bristfällig kristologi </a:t>
            </a:r>
          </a:p>
        </p:txBody>
      </p:sp>
      <p:pic>
        <p:nvPicPr>
          <p:cNvPr id="188" name="Crucifixion_by_Rembrandt_(1631,_S.Vincent_du_Mas-d'Agenais).jpg" descr="Crucifixion_by_Rembrandt_(1631,_S.Vincent_du_Mas-d'Agenais).jpg"/>
          <p:cNvPicPr>
            <a:picLocks noChangeAspect="1"/>
          </p:cNvPicPr>
          <p:nvPr/>
        </p:nvPicPr>
        <p:blipFill>
          <a:blip r:embed="rId2">
            <a:extLst/>
          </a:blip>
          <a:stretch>
            <a:fillRect/>
          </a:stretch>
        </p:blipFill>
        <p:spPr>
          <a:xfrm>
            <a:off x="17537523" y="4967441"/>
            <a:ext cx="4531734" cy="6363848"/>
          </a:xfrm>
          <a:prstGeom prst="rect">
            <a:avLst/>
          </a:prstGeom>
          <a:ln w="12700">
            <a:miter lim="400000"/>
          </a:ln>
        </p:spPr>
      </p:pic>
      <p:sp>
        <p:nvSpPr>
          <p:cNvPr id="189" name="Gal 2:20-21…"/>
          <p:cNvSpPr txBox="1"/>
          <p:nvPr/>
        </p:nvSpPr>
        <p:spPr>
          <a:xfrm>
            <a:off x="3342025" y="5902252"/>
            <a:ext cx="12131972" cy="44942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1" sz="5000">
                <a:solidFill>
                  <a:srgbClr val="000000"/>
                </a:solidFill>
                <a:latin typeface="Times New Roman"/>
                <a:ea typeface="Times New Roman"/>
                <a:cs typeface="Times New Roman"/>
                <a:sym typeface="Times New Roman"/>
              </a:defRPr>
            </a:pPr>
            <a:r>
              <a:t>Gal 2:20-21 </a:t>
            </a:r>
          </a:p>
          <a:p>
            <a:pPr algn="l" defTabSz="457200">
              <a:defRPr sz="5000">
                <a:solidFill>
                  <a:srgbClr val="000000"/>
                </a:solidFill>
                <a:latin typeface="Times New Roman"/>
                <a:ea typeface="Times New Roman"/>
                <a:cs typeface="Times New Roman"/>
                <a:sym typeface="Times New Roman"/>
              </a:defRPr>
            </a:pPr>
            <a:r>
              <a:t>…Så långt jag ännu lever här i världen lever jag i tron på Guds son, som har älskat mig och offrat sig för mig. Jag kastar inte bort Guds nåd; om lagen kunde ge rättfärdighet hade ju Kristus inte behövt dö.</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