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sv-SE"/>
              <a:t>Klicka här för att ändra mall för rubrikformat</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sv-SE"/>
              <a:t>Klicka här för att ändra mall för rubrikformat</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48A87A34-81AB-432B-8DAE-1953F412C126}"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447191" y="2824269"/>
            <a:ext cx="4645152" cy="264445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12362" y="2821491"/>
            <a:ext cx="4645152" cy="263737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8A87A34-81AB-432B-8DAE-1953F412C126}"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B0F411-8EDB-534A-700F-6B26F04854F7}"/>
              </a:ext>
            </a:extLst>
          </p:cNvPr>
          <p:cNvSpPr>
            <a:spLocks noGrp="1"/>
          </p:cNvSpPr>
          <p:nvPr>
            <p:ph type="ctrTitle"/>
          </p:nvPr>
        </p:nvSpPr>
        <p:spPr/>
        <p:txBody>
          <a:bodyPr>
            <a:normAutofit/>
          </a:bodyPr>
          <a:lstStyle/>
          <a:p>
            <a:pPr algn="ctr"/>
            <a:r>
              <a:rPr lang="sv-SE" sz="2800" b="1" i="1" dirty="0">
                <a:solidFill>
                  <a:srgbClr val="0070C0"/>
                </a:solidFill>
                <a:latin typeface="Bookman Old Style" panose="02050604050505020204" pitchFamily="18" charset="0"/>
              </a:rPr>
              <a:t>PROFETERNA – EN GENOMGÅNG AV GT:S PROFETISKA BÖCKER</a:t>
            </a:r>
          </a:p>
        </p:txBody>
      </p:sp>
      <p:sp>
        <p:nvSpPr>
          <p:cNvPr id="3" name="Underrubrik 2">
            <a:extLst>
              <a:ext uri="{FF2B5EF4-FFF2-40B4-BE49-F238E27FC236}">
                <a16:creationId xmlns:a16="http://schemas.microsoft.com/office/drawing/2014/main" id="{D946A2A7-0843-20AF-D9C2-402341843822}"/>
              </a:ext>
            </a:extLst>
          </p:cNvPr>
          <p:cNvSpPr>
            <a:spLocks noGrp="1"/>
          </p:cNvSpPr>
          <p:nvPr>
            <p:ph type="subTitle" idx="1"/>
          </p:nvPr>
        </p:nvSpPr>
        <p:spPr/>
        <p:txBody>
          <a:bodyPr>
            <a:normAutofit/>
          </a:bodyPr>
          <a:lstStyle/>
          <a:p>
            <a:pPr algn="ctr"/>
            <a:r>
              <a:rPr lang="sv-SE" sz="2400" b="1" dirty="0">
                <a:solidFill>
                  <a:srgbClr val="00B050"/>
                </a:solidFill>
                <a:latin typeface="Bookman Old Style" panose="02050604050505020204" pitchFamily="18" charset="0"/>
              </a:rPr>
              <a:t>BIBELSTUDIUM AV ROINE SWENSSON</a:t>
            </a:r>
          </a:p>
        </p:txBody>
      </p:sp>
    </p:spTree>
    <p:extLst>
      <p:ext uri="{BB962C8B-B14F-4D97-AF65-F5344CB8AC3E}">
        <p14:creationId xmlns:p14="http://schemas.microsoft.com/office/powerpoint/2010/main" val="1852810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4BFC38-8F31-620D-0B9F-6BAB4909E413}"/>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08302EAF-9C43-4BE5-6DD8-8CCB4CFFC8AF}"/>
              </a:ext>
            </a:extLst>
          </p:cNvPr>
          <p:cNvSpPr>
            <a:spLocks noGrp="1"/>
          </p:cNvSpPr>
          <p:nvPr>
            <p:ph idx="1"/>
          </p:nvPr>
        </p:nvSpPr>
        <p:spPr/>
        <p:txBody>
          <a:bodyPr/>
          <a:lstStyle/>
          <a:p>
            <a:pPr marL="0" indent="0">
              <a:buNone/>
            </a:pPr>
            <a:r>
              <a:rPr lang="sv-SE" b="1" i="1" dirty="0">
                <a:solidFill>
                  <a:srgbClr val="0070C0"/>
                </a:solidFill>
                <a:latin typeface="Bookman Old Style" panose="02050604050505020204" pitchFamily="18" charset="0"/>
              </a:rPr>
              <a:t>B. EFTER JERUSALEMS FALL </a:t>
            </a:r>
            <a:r>
              <a:rPr lang="sv-SE" b="1" dirty="0">
                <a:solidFill>
                  <a:srgbClr val="FF0000"/>
                </a:solidFill>
                <a:latin typeface="Bookman Old Style" panose="02050604050505020204" pitchFamily="18" charset="0"/>
              </a:rPr>
              <a:t>Kap 40-52.</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1. Förhållandena i Juda.</a:t>
            </a:r>
          </a:p>
          <a:p>
            <a:pPr marL="0" indent="0">
              <a:buNone/>
            </a:pPr>
            <a:r>
              <a:rPr lang="sv-SE" b="1" i="1" dirty="0">
                <a:solidFill>
                  <a:srgbClr val="0070C0"/>
                </a:solidFill>
                <a:latin typeface="Bookman Old Style" panose="02050604050505020204" pitchFamily="18" charset="0"/>
              </a:rPr>
              <a:t>    2. Landsflykten till Egypten.</a:t>
            </a:r>
          </a:p>
          <a:p>
            <a:pPr marL="0" indent="0">
              <a:buNone/>
            </a:pPr>
            <a:r>
              <a:rPr lang="sv-SE" b="1" i="1" dirty="0">
                <a:solidFill>
                  <a:srgbClr val="0070C0"/>
                </a:solidFill>
                <a:latin typeface="Bookman Old Style" panose="02050604050505020204" pitchFamily="18" charset="0"/>
              </a:rPr>
              <a:t>    3. Profetior om främmande folk.</a:t>
            </a:r>
          </a:p>
        </p:txBody>
      </p:sp>
    </p:spTree>
    <p:extLst>
      <p:ext uri="{BB962C8B-B14F-4D97-AF65-F5344CB8AC3E}">
        <p14:creationId xmlns:p14="http://schemas.microsoft.com/office/powerpoint/2010/main" val="3611881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DA1061-5516-D647-4421-A420FC5DFB64}"/>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42270EA8-DAD8-B5FB-1DFA-5A5E08FFD1A3}"/>
              </a:ext>
            </a:extLst>
          </p:cNvPr>
          <p:cNvSpPr>
            <a:spLocks noGrp="1"/>
          </p:cNvSpPr>
          <p:nvPr>
            <p:ph idx="1"/>
          </p:nvPr>
        </p:nvSpPr>
        <p:spPr/>
        <p:txBody>
          <a:bodyPr/>
          <a:lstStyle/>
          <a:p>
            <a:pPr marL="0" indent="0">
              <a:buNone/>
            </a:pPr>
            <a:r>
              <a:rPr lang="sv-SE" b="1" i="1" dirty="0">
                <a:solidFill>
                  <a:srgbClr val="0070C0"/>
                </a:solidFill>
                <a:latin typeface="Bookman Old Style" panose="02050604050505020204" pitchFamily="18" charset="0"/>
              </a:rPr>
              <a:t>   C. VÄLKÄNDA TEXTER I JEREMIA BOK.</a:t>
            </a:r>
          </a:p>
          <a:p>
            <a:pPr marL="0" indent="0">
              <a:buNone/>
            </a:pPr>
            <a:r>
              <a:rPr lang="sv-SE" b="1" i="1" dirty="0">
                <a:solidFill>
                  <a:srgbClr val="0070C0"/>
                </a:solidFill>
                <a:latin typeface="Bookman Old Style" panose="02050604050505020204" pitchFamily="18" charset="0"/>
              </a:rPr>
              <a:t>       1. Profetens kallelse och lidandet i denna uppgift </a:t>
            </a:r>
            <a:r>
              <a:rPr lang="sv-SE" b="1" dirty="0" err="1">
                <a:solidFill>
                  <a:srgbClr val="FF0000"/>
                </a:solidFill>
                <a:latin typeface="Bookman Old Style" panose="02050604050505020204" pitchFamily="18" charset="0"/>
              </a:rPr>
              <a:t>Jer</a:t>
            </a:r>
            <a:r>
              <a:rPr lang="sv-SE" b="1" dirty="0">
                <a:solidFill>
                  <a:srgbClr val="FF0000"/>
                </a:solidFill>
                <a:latin typeface="Bookman Old Style" panose="02050604050505020204" pitchFamily="18" charset="0"/>
              </a:rPr>
              <a:t> 1:4-10,             	20:7-9. </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2. Lerkärlet i krukmakarens hand </a:t>
            </a:r>
            <a:r>
              <a:rPr lang="sv-SE" b="1" dirty="0" err="1">
                <a:solidFill>
                  <a:srgbClr val="FF0000"/>
                </a:solidFill>
                <a:latin typeface="Bookman Old Style" panose="02050604050505020204" pitchFamily="18" charset="0"/>
              </a:rPr>
              <a:t>Jer</a:t>
            </a:r>
            <a:r>
              <a:rPr lang="sv-SE" b="1" dirty="0">
                <a:solidFill>
                  <a:srgbClr val="FF0000"/>
                </a:solidFill>
                <a:latin typeface="Bookman Old Style" panose="02050604050505020204" pitchFamily="18" charset="0"/>
              </a:rPr>
              <a:t> 18:1-6.</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3. Guds goda tankar om en framtid och ett hopp </a:t>
            </a:r>
            <a:r>
              <a:rPr lang="sv-SE" b="1" dirty="0" err="1">
                <a:solidFill>
                  <a:srgbClr val="FF0000"/>
                </a:solidFill>
                <a:latin typeface="Bookman Old Style" panose="02050604050505020204" pitchFamily="18" charset="0"/>
              </a:rPr>
              <a:t>Jer</a:t>
            </a:r>
            <a:r>
              <a:rPr lang="sv-SE" b="1" dirty="0">
                <a:solidFill>
                  <a:srgbClr val="FF0000"/>
                </a:solidFill>
                <a:latin typeface="Bookman Old Style" panose="02050604050505020204" pitchFamily="18" charset="0"/>
              </a:rPr>
              <a:t> 29:11-13.</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4. Ett nytt förbund </a:t>
            </a:r>
            <a:r>
              <a:rPr lang="sv-SE" b="1" dirty="0" err="1">
                <a:solidFill>
                  <a:srgbClr val="FF0000"/>
                </a:solidFill>
                <a:latin typeface="Bookman Old Style" panose="02050604050505020204" pitchFamily="18" charset="0"/>
              </a:rPr>
              <a:t>Jer</a:t>
            </a:r>
            <a:r>
              <a:rPr lang="sv-SE" b="1" dirty="0">
                <a:solidFill>
                  <a:srgbClr val="FF0000"/>
                </a:solidFill>
                <a:latin typeface="Bookman Old Style" panose="02050604050505020204" pitchFamily="18" charset="0"/>
              </a:rPr>
              <a:t> 31:31-34. </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OBS! </a:t>
            </a:r>
            <a:r>
              <a:rPr lang="sv-SE" b="1" dirty="0">
                <a:solidFill>
                  <a:srgbClr val="FF0000"/>
                </a:solidFill>
                <a:latin typeface="Bookman Old Style" panose="02050604050505020204" pitchFamily="18" charset="0"/>
              </a:rPr>
              <a:t>Kap 30-33 </a:t>
            </a:r>
            <a:r>
              <a:rPr lang="sv-SE" b="1" i="1" dirty="0">
                <a:solidFill>
                  <a:srgbClr val="0070C0"/>
                </a:solidFill>
                <a:latin typeface="Bookman Old Style" panose="02050604050505020204" pitchFamily="18" charset="0"/>
              </a:rPr>
              <a:t>handlar om en underbar återupprättelse.</a:t>
            </a: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   </a:t>
            </a:r>
          </a:p>
        </p:txBody>
      </p:sp>
    </p:spTree>
    <p:extLst>
      <p:ext uri="{BB962C8B-B14F-4D97-AF65-F5344CB8AC3E}">
        <p14:creationId xmlns:p14="http://schemas.microsoft.com/office/powerpoint/2010/main" val="3083926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0E94A7-06D0-D25D-E68F-81538B18AED1}"/>
              </a:ext>
            </a:extLst>
          </p:cNvPr>
          <p:cNvSpPr>
            <a:spLocks noGrp="1"/>
          </p:cNvSpPr>
          <p:nvPr>
            <p:ph type="title"/>
          </p:nvPr>
        </p:nvSpPr>
        <p:spPr/>
        <p:txBody>
          <a:bodyPr>
            <a:normAutofit/>
          </a:bodyPr>
          <a:lstStyle/>
          <a:p>
            <a:r>
              <a:rPr lang="sv-SE" sz="2400" b="1" i="1" dirty="0">
                <a:solidFill>
                  <a:srgbClr val="0070C0"/>
                </a:solidFill>
                <a:latin typeface="Bookman Old Style" panose="02050604050505020204" pitchFamily="18" charset="0"/>
              </a:rPr>
              <a:t>HESEKIEL – DEN STORA UPPRÄTTELSEN</a:t>
            </a:r>
          </a:p>
        </p:txBody>
      </p:sp>
      <p:sp>
        <p:nvSpPr>
          <p:cNvPr id="3" name="Platshållare för innehåll 2">
            <a:extLst>
              <a:ext uri="{FF2B5EF4-FFF2-40B4-BE49-F238E27FC236}">
                <a16:creationId xmlns:a16="http://schemas.microsoft.com/office/drawing/2014/main" id="{FD6F5810-6A3D-8CF6-A2B4-0FC1F70355DE}"/>
              </a:ext>
            </a:extLst>
          </p:cNvPr>
          <p:cNvSpPr>
            <a:spLocks noGrp="1"/>
          </p:cNvSpPr>
          <p:nvPr>
            <p:ph idx="1"/>
          </p:nvPr>
        </p:nvSpPr>
        <p:spPr/>
        <p:txBody>
          <a:bodyPr/>
          <a:lstStyle/>
          <a:p>
            <a:r>
              <a:rPr lang="sv-SE" b="1" i="1" dirty="0">
                <a:solidFill>
                  <a:srgbClr val="0070C0"/>
                </a:solidFill>
                <a:latin typeface="Bookman Old Style" panose="02050604050505020204" pitchFamily="18" charset="0"/>
              </a:rPr>
              <a:t>Hesekiel och hans fru var med ibland alla de 10 000 judar som år 597 f Kr fördes bort i fångenskap i Babel.                                       Deportationen skedde i tre omgångar: 606, 597 och 586 av Nebukadnessar.                                                                                               I Babel fick de bosätta sig vid floden </a:t>
            </a:r>
            <a:r>
              <a:rPr lang="sv-SE" b="1" i="1" dirty="0" err="1">
                <a:solidFill>
                  <a:srgbClr val="0070C0"/>
                </a:solidFill>
                <a:latin typeface="Bookman Old Style" panose="02050604050505020204" pitchFamily="18" charset="0"/>
              </a:rPr>
              <a:t>Kebar</a:t>
            </a:r>
            <a:r>
              <a:rPr lang="sv-SE" b="1" i="1" dirty="0">
                <a:solidFill>
                  <a:srgbClr val="0070C0"/>
                </a:solidFill>
                <a:latin typeface="Bookman Old Style" panose="02050604050505020204" pitchFamily="18" charset="0"/>
              </a:rPr>
              <a:t> – och där fick Hesekiel sin profetkallelse.                                                                                        Hans verksamhet var begränsad till sina landsflyktiga landsmän i Babel – men boken har fått stor betydelse för många i alla tider. </a:t>
            </a:r>
          </a:p>
          <a:p>
            <a:endParaRPr lang="sv-SE" b="1" i="1" dirty="0">
              <a:solidFill>
                <a:srgbClr val="0070C0"/>
              </a:solidFill>
              <a:latin typeface="Bookman Old Style" panose="02050604050505020204" pitchFamily="18" charset="0"/>
            </a:endParaRPr>
          </a:p>
          <a:p>
            <a:endParaRPr lang="sv-SE" b="1" i="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2217473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538C05-6EFD-6A9B-1951-53D8EDE58E32}"/>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D0A85B91-0C77-4888-DBB2-3B947EFD6938}"/>
              </a:ext>
            </a:extLst>
          </p:cNvPr>
          <p:cNvSpPr>
            <a:spLocks noGrp="1"/>
          </p:cNvSpPr>
          <p:nvPr>
            <p:ph idx="1"/>
          </p:nvPr>
        </p:nvSpPr>
        <p:spPr/>
        <p:txBody>
          <a:bodyPr/>
          <a:lstStyle/>
          <a:p>
            <a:r>
              <a:rPr lang="sv-SE" b="1" i="1" dirty="0">
                <a:solidFill>
                  <a:srgbClr val="0070C0"/>
                </a:solidFill>
                <a:latin typeface="Bookman Old Style" panose="02050604050505020204" pitchFamily="18" charset="0"/>
              </a:rPr>
              <a:t>A. DOMSBOKEN – FÖRE JERUSALEMS FALL ÅR 586 </a:t>
            </a:r>
            <a:r>
              <a:rPr lang="sv-SE" b="1" dirty="0">
                <a:solidFill>
                  <a:srgbClr val="FF0000"/>
                </a:solidFill>
                <a:latin typeface="Bookman Old Style" panose="02050604050505020204" pitchFamily="18" charset="0"/>
              </a:rPr>
              <a:t>Kap 1-32.</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1. Profetens kallelse.</a:t>
            </a:r>
          </a:p>
          <a:p>
            <a:pPr marL="0" indent="0">
              <a:buNone/>
            </a:pPr>
            <a:r>
              <a:rPr lang="sv-SE" b="1" i="1" dirty="0">
                <a:solidFill>
                  <a:srgbClr val="0070C0"/>
                </a:solidFill>
                <a:latin typeface="Bookman Old Style" panose="02050604050505020204" pitchFamily="18" charset="0"/>
              </a:rPr>
              <a:t>       2. Domsord och förutsägelser om Jerusalems fall.</a:t>
            </a:r>
          </a:p>
          <a:p>
            <a:pPr marL="0" indent="0">
              <a:buNone/>
            </a:pPr>
            <a:r>
              <a:rPr lang="sv-SE" b="1" i="1" dirty="0">
                <a:solidFill>
                  <a:srgbClr val="0070C0"/>
                </a:solidFill>
                <a:latin typeface="Bookman Old Style" panose="02050604050505020204" pitchFamily="18" charset="0"/>
              </a:rPr>
              <a:t>       3. Dom över omkringliggande folkslag. </a:t>
            </a:r>
          </a:p>
        </p:txBody>
      </p:sp>
    </p:spTree>
    <p:extLst>
      <p:ext uri="{BB962C8B-B14F-4D97-AF65-F5344CB8AC3E}">
        <p14:creationId xmlns:p14="http://schemas.microsoft.com/office/powerpoint/2010/main" val="1808084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1EC3C2-20AD-E3D5-E15B-1395EF8973AB}"/>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18691650-E7A6-C6C4-495B-F59183C2EAAB}"/>
              </a:ext>
            </a:extLst>
          </p:cNvPr>
          <p:cNvSpPr>
            <a:spLocks noGrp="1"/>
          </p:cNvSpPr>
          <p:nvPr>
            <p:ph idx="1"/>
          </p:nvPr>
        </p:nvSpPr>
        <p:spPr/>
        <p:txBody>
          <a:bodyPr/>
          <a:lstStyle/>
          <a:p>
            <a:r>
              <a:rPr lang="sv-SE" b="1" i="1" dirty="0">
                <a:solidFill>
                  <a:srgbClr val="0070C0"/>
                </a:solidFill>
                <a:latin typeface="Bookman Old Style" panose="02050604050505020204" pitchFamily="18" charset="0"/>
              </a:rPr>
              <a:t>B. TRÖSTEBOKEN – EFTER JERUSALEMS FALL </a:t>
            </a:r>
            <a:r>
              <a:rPr lang="sv-SE" b="1" dirty="0">
                <a:solidFill>
                  <a:srgbClr val="FF0000"/>
                </a:solidFill>
                <a:latin typeface="Bookman Old Style" panose="02050604050505020204" pitchFamily="18" charset="0"/>
              </a:rPr>
              <a:t>Kap 33-48.</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1. Judafolkets – Israels upprättelse efter den babyloniska 	fångenskapen.</a:t>
            </a:r>
          </a:p>
          <a:p>
            <a:pPr marL="0" indent="0">
              <a:buNone/>
            </a:pPr>
            <a:r>
              <a:rPr lang="sv-SE" b="1" i="1" dirty="0">
                <a:solidFill>
                  <a:srgbClr val="0070C0"/>
                </a:solidFill>
                <a:latin typeface="Bookman Old Style" panose="02050604050505020204" pitchFamily="18" charset="0"/>
              </a:rPr>
              <a:t>       2. Israels slutliga upprättelse i den yttersta tiden i samband 	med Jesu återkomst – en eskatologisk text.</a:t>
            </a:r>
          </a:p>
          <a:p>
            <a:pPr marL="0" indent="0">
              <a:buNone/>
            </a:pPr>
            <a:r>
              <a:rPr lang="sv-SE" b="1" i="1" dirty="0">
                <a:solidFill>
                  <a:srgbClr val="0070C0"/>
                </a:solidFill>
                <a:latin typeface="Bookman Old Style" panose="02050604050505020204" pitchFamily="18" charset="0"/>
              </a:rPr>
              <a:t>       3. Guds rikes upprättelse och fulländning på jorden </a:t>
            </a:r>
            <a:r>
              <a:rPr lang="sv-SE" b="1" dirty="0">
                <a:solidFill>
                  <a:srgbClr val="FF0000"/>
                </a:solidFill>
                <a:latin typeface="Bookman Old Style" panose="02050604050505020204" pitchFamily="18" charset="0"/>
              </a:rPr>
              <a:t>Hes 48:35, 	jmf Upp 21:3-4.</a:t>
            </a:r>
            <a:endParaRPr lang="sv-SE" b="1" i="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3543392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DC860D-9389-1D57-2E85-2D1D7FBB36B2}"/>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2DCE91FD-FE0A-708E-8676-3323C345ACB4}"/>
              </a:ext>
            </a:extLst>
          </p:cNvPr>
          <p:cNvSpPr>
            <a:spLocks noGrp="1"/>
          </p:cNvSpPr>
          <p:nvPr>
            <p:ph idx="1"/>
          </p:nvPr>
        </p:nvSpPr>
        <p:spPr/>
        <p:txBody>
          <a:bodyPr/>
          <a:lstStyle/>
          <a:p>
            <a:r>
              <a:rPr lang="sv-SE" b="1" i="1" dirty="0">
                <a:solidFill>
                  <a:srgbClr val="0070C0"/>
                </a:solidFill>
                <a:latin typeface="Bookman Old Style" panose="02050604050505020204" pitchFamily="18" charset="0"/>
              </a:rPr>
              <a:t>C. DE MÅNGA SVÅRTOLKADE SYNERNA, BILDERNA OCH    	SYMBOLERNA.</a:t>
            </a:r>
          </a:p>
          <a:p>
            <a:pPr marL="0" indent="0">
              <a:buNone/>
            </a:pPr>
            <a:r>
              <a:rPr lang="sv-SE" b="1" i="1" dirty="0">
                <a:solidFill>
                  <a:srgbClr val="0070C0"/>
                </a:solidFill>
                <a:latin typeface="Bookman Old Style" panose="02050604050505020204" pitchFamily="18" charset="0"/>
              </a:rPr>
              <a:t>       1. Fyra keruber.</a:t>
            </a:r>
          </a:p>
          <a:p>
            <a:pPr marL="0" indent="0">
              <a:buNone/>
            </a:pPr>
            <a:r>
              <a:rPr lang="sv-SE" b="1" i="1" dirty="0">
                <a:solidFill>
                  <a:srgbClr val="0070C0"/>
                </a:solidFill>
                <a:latin typeface="Bookman Old Style" panose="02050604050505020204" pitchFamily="18" charset="0"/>
              </a:rPr>
              <a:t>       2. En bokrulle som profeten fick äta upp.</a:t>
            </a:r>
          </a:p>
          <a:p>
            <a:pPr marL="0" indent="0">
              <a:buNone/>
            </a:pPr>
            <a:r>
              <a:rPr lang="sv-SE" b="1" i="1" dirty="0">
                <a:solidFill>
                  <a:srgbClr val="0070C0"/>
                </a:solidFill>
                <a:latin typeface="Bookman Old Style" panose="02050604050505020204" pitchFamily="18" charset="0"/>
              </a:rPr>
              <a:t>       3. Dalen med de torra benen.</a:t>
            </a:r>
          </a:p>
          <a:p>
            <a:pPr marL="0" indent="0">
              <a:buNone/>
            </a:pPr>
            <a:r>
              <a:rPr lang="sv-SE" b="1" i="1" dirty="0">
                <a:solidFill>
                  <a:srgbClr val="0070C0"/>
                </a:solidFill>
                <a:latin typeface="Bookman Old Style" panose="02050604050505020204" pitchFamily="18" charset="0"/>
              </a:rPr>
              <a:t>       4. Det nya templet.</a:t>
            </a:r>
          </a:p>
        </p:txBody>
      </p:sp>
    </p:spTree>
    <p:extLst>
      <p:ext uri="{BB962C8B-B14F-4D97-AF65-F5344CB8AC3E}">
        <p14:creationId xmlns:p14="http://schemas.microsoft.com/office/powerpoint/2010/main" val="3733239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3F1AD4-1958-4DB8-1700-CADAF1316608}"/>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616DC014-9CD3-12D8-8FAE-C88C83834CBF}"/>
              </a:ext>
            </a:extLst>
          </p:cNvPr>
          <p:cNvSpPr>
            <a:spLocks noGrp="1"/>
          </p:cNvSpPr>
          <p:nvPr>
            <p:ph idx="1"/>
          </p:nvPr>
        </p:nvSpPr>
        <p:spPr/>
        <p:txBody>
          <a:bodyPr>
            <a:normAutofit lnSpcReduction="10000"/>
          </a:bodyPr>
          <a:lstStyle/>
          <a:p>
            <a:pPr marL="0" indent="0">
              <a:buNone/>
            </a:pPr>
            <a:r>
              <a:rPr lang="sv-SE" b="1" i="1" dirty="0">
                <a:solidFill>
                  <a:srgbClr val="0070C0"/>
                </a:solidFill>
                <a:latin typeface="Bookman Old Style" panose="02050604050505020204" pitchFamily="18" charset="0"/>
              </a:rPr>
              <a:t>   D. VÄLKÄNDA TEXTER I HESEKIELS BOK.</a:t>
            </a:r>
          </a:p>
          <a:p>
            <a:pPr marL="0" indent="0">
              <a:buNone/>
            </a:pPr>
            <a:r>
              <a:rPr lang="sv-SE" b="1" i="1" dirty="0">
                <a:solidFill>
                  <a:srgbClr val="0070C0"/>
                </a:solidFill>
                <a:latin typeface="Bookman Old Style" panose="02050604050505020204" pitchFamily="18" charset="0"/>
              </a:rPr>
              <a:t>       1. Satans fall i den himmelska världen – och kungen i Tyrus 	fall </a:t>
            </a:r>
            <a:r>
              <a:rPr lang="sv-SE" b="1" dirty="0">
                <a:solidFill>
                  <a:srgbClr val="FF0000"/>
                </a:solidFill>
                <a:latin typeface="Bookman Old Style" panose="02050604050505020204" pitchFamily="18" charset="0"/>
              </a:rPr>
              <a:t>Hes 28:11-17, jmf </a:t>
            </a:r>
            <a:r>
              <a:rPr lang="sv-SE" b="1" dirty="0" err="1">
                <a:solidFill>
                  <a:srgbClr val="FF0000"/>
                </a:solidFill>
                <a:latin typeface="Bookman Old Style" panose="02050604050505020204" pitchFamily="18" charset="0"/>
              </a:rPr>
              <a:t>Jes</a:t>
            </a:r>
            <a:r>
              <a:rPr lang="sv-SE" b="1" dirty="0">
                <a:solidFill>
                  <a:srgbClr val="FF0000"/>
                </a:solidFill>
                <a:latin typeface="Bookman Old Style" panose="02050604050505020204" pitchFamily="18" charset="0"/>
              </a:rPr>
              <a:t> 14:12-15.</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2. Herren som den gode Herden – och principer för andligt  	ledarskap </a:t>
            </a:r>
            <a:r>
              <a:rPr lang="sv-SE" b="1" dirty="0">
                <a:solidFill>
                  <a:srgbClr val="FF0000"/>
                </a:solidFill>
                <a:latin typeface="Bookman Old Style" panose="02050604050505020204" pitchFamily="18" charset="0"/>
              </a:rPr>
              <a:t>Hes 34:11-31.</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3. De förtorkade benen som fick nytt liv </a:t>
            </a:r>
            <a:r>
              <a:rPr lang="sv-SE" b="1" dirty="0">
                <a:solidFill>
                  <a:srgbClr val="FF0000"/>
                </a:solidFill>
                <a:latin typeface="Bookman Old Style" panose="02050604050505020204" pitchFamily="18" charset="0"/>
              </a:rPr>
              <a:t>Hes 37:1-14.</a:t>
            </a:r>
          </a:p>
          <a:p>
            <a:pPr marL="0" indent="0">
              <a:buNone/>
            </a:pPr>
            <a:r>
              <a:rPr lang="sv-SE" b="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4. </a:t>
            </a:r>
            <a:r>
              <a:rPr lang="sv-SE" b="1" i="1" dirty="0" err="1">
                <a:solidFill>
                  <a:srgbClr val="0070C0"/>
                </a:solidFill>
                <a:latin typeface="Bookman Old Style" panose="02050604050505020204" pitchFamily="18" charset="0"/>
              </a:rPr>
              <a:t>Gogs</a:t>
            </a:r>
            <a:r>
              <a:rPr lang="sv-SE" b="1" i="1" dirty="0">
                <a:solidFill>
                  <a:srgbClr val="0070C0"/>
                </a:solidFill>
                <a:latin typeface="Bookman Old Style" panose="02050604050505020204" pitchFamily="18" charset="0"/>
              </a:rPr>
              <a:t> fälttåg och undergång </a:t>
            </a:r>
            <a:r>
              <a:rPr lang="sv-SE" b="1" dirty="0">
                <a:solidFill>
                  <a:srgbClr val="FF0000"/>
                </a:solidFill>
                <a:latin typeface="Bookman Old Style" panose="02050604050505020204" pitchFamily="18" charset="0"/>
              </a:rPr>
              <a:t>Hes kap 38-39.</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5. Tempelkällan och den dubbla strömmen </a:t>
            </a:r>
            <a:r>
              <a:rPr lang="sv-SE" b="1" dirty="0">
                <a:solidFill>
                  <a:srgbClr val="FF0000"/>
                </a:solidFill>
                <a:latin typeface="Bookman Old Style" panose="02050604050505020204" pitchFamily="18" charset="0"/>
              </a:rPr>
              <a:t>Hes 47:11-12.</a:t>
            </a:r>
            <a:endParaRPr lang="sv-SE" b="1" i="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3990031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5D1EA6-0E8E-A815-BFB2-A2E03B4B0E28}"/>
              </a:ext>
            </a:extLst>
          </p:cNvPr>
          <p:cNvSpPr>
            <a:spLocks noGrp="1"/>
          </p:cNvSpPr>
          <p:nvPr>
            <p:ph type="title"/>
          </p:nvPr>
        </p:nvSpPr>
        <p:spPr/>
        <p:txBody>
          <a:bodyPr>
            <a:normAutofit/>
          </a:bodyPr>
          <a:lstStyle/>
          <a:p>
            <a:r>
              <a:rPr lang="sv-SE" sz="2400" b="1" i="1" dirty="0">
                <a:solidFill>
                  <a:srgbClr val="0070C0"/>
                </a:solidFill>
                <a:latin typeface="Bookman Old Style" panose="02050604050505020204" pitchFamily="18" charset="0"/>
              </a:rPr>
              <a:t>DANIEL – DET EVIGA RIKET</a:t>
            </a:r>
          </a:p>
        </p:txBody>
      </p:sp>
      <p:sp>
        <p:nvSpPr>
          <p:cNvPr id="3" name="Platshållare för innehåll 2">
            <a:extLst>
              <a:ext uri="{FF2B5EF4-FFF2-40B4-BE49-F238E27FC236}">
                <a16:creationId xmlns:a16="http://schemas.microsoft.com/office/drawing/2014/main" id="{31DE82DD-B6EB-4292-56F4-DF248C043F1D}"/>
              </a:ext>
            </a:extLst>
          </p:cNvPr>
          <p:cNvSpPr>
            <a:spLocks noGrp="1"/>
          </p:cNvSpPr>
          <p:nvPr>
            <p:ph idx="1"/>
          </p:nvPr>
        </p:nvSpPr>
        <p:spPr/>
        <p:txBody>
          <a:bodyPr/>
          <a:lstStyle/>
          <a:p>
            <a:r>
              <a:rPr lang="sv-SE" b="1" i="1" dirty="0">
                <a:solidFill>
                  <a:srgbClr val="0070C0"/>
                </a:solidFill>
                <a:latin typeface="Bookman Old Style" panose="02050604050505020204" pitchFamily="18" charset="0"/>
              </a:rPr>
              <a:t>Daniel och många andra unga män fördes bort i fångenskap från Jerusalem till Babel vid den första deportationen 606 f Kr. Där fick Daniel och hans vänner en treårig utbildning och sedan en hög tjänst hos kungen Nebukadnessar.</a:t>
            </a:r>
          </a:p>
        </p:txBody>
      </p:sp>
    </p:spTree>
    <p:extLst>
      <p:ext uri="{BB962C8B-B14F-4D97-AF65-F5344CB8AC3E}">
        <p14:creationId xmlns:p14="http://schemas.microsoft.com/office/powerpoint/2010/main" val="1718560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9BA179-2BBF-D001-C5B5-90B178B98421}"/>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19AB6D2E-6BA2-65ED-1E00-BDD69D61120F}"/>
              </a:ext>
            </a:extLst>
          </p:cNvPr>
          <p:cNvSpPr>
            <a:spLocks noGrp="1"/>
          </p:cNvSpPr>
          <p:nvPr>
            <p:ph idx="1"/>
          </p:nvPr>
        </p:nvSpPr>
        <p:spPr/>
        <p:txBody>
          <a:bodyPr/>
          <a:lstStyle/>
          <a:p>
            <a:r>
              <a:rPr lang="sv-SE" b="1" i="1" dirty="0">
                <a:solidFill>
                  <a:srgbClr val="0070C0"/>
                </a:solidFill>
                <a:latin typeface="Bookman Old Style" panose="02050604050505020204" pitchFamily="18" charset="0"/>
              </a:rPr>
              <a:t>A. DANIELS HISTORIA </a:t>
            </a:r>
            <a:r>
              <a:rPr lang="sv-SE" b="1" dirty="0">
                <a:solidFill>
                  <a:srgbClr val="FF0000"/>
                </a:solidFill>
                <a:latin typeface="Bookman Old Style" panose="02050604050505020204" pitchFamily="18" charset="0"/>
              </a:rPr>
              <a:t>Kap 1-6.</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1. Daniels första tid i Babel – han var 14 år när han kom dit.</a:t>
            </a:r>
          </a:p>
          <a:p>
            <a:pPr marL="0" indent="0">
              <a:buNone/>
            </a:pPr>
            <a:r>
              <a:rPr lang="sv-SE" b="1" i="1" dirty="0">
                <a:solidFill>
                  <a:srgbClr val="0070C0"/>
                </a:solidFill>
                <a:latin typeface="Bookman Old Style" panose="02050604050505020204" pitchFamily="18" charset="0"/>
              </a:rPr>
              <a:t>       2. Daniel uttyder Nebukadnessars två drömmar.</a:t>
            </a:r>
          </a:p>
          <a:p>
            <a:pPr marL="0" indent="0">
              <a:buNone/>
            </a:pPr>
            <a:r>
              <a:rPr lang="sv-SE" b="1" i="1" dirty="0">
                <a:solidFill>
                  <a:srgbClr val="0070C0"/>
                </a:solidFill>
                <a:latin typeface="Bookman Old Style" panose="02050604050505020204" pitchFamily="18" charset="0"/>
              </a:rPr>
              <a:t>       3. </a:t>
            </a:r>
            <a:r>
              <a:rPr lang="sv-SE" b="1" i="1" dirty="0" err="1">
                <a:solidFill>
                  <a:srgbClr val="0070C0"/>
                </a:solidFill>
                <a:latin typeface="Bookman Old Style" panose="02050604050505020204" pitchFamily="18" charset="0"/>
              </a:rPr>
              <a:t>Shadrak</a:t>
            </a:r>
            <a:r>
              <a:rPr lang="sv-SE" b="1" i="1" dirty="0">
                <a:solidFill>
                  <a:srgbClr val="0070C0"/>
                </a:solidFill>
                <a:latin typeface="Bookman Old Style" panose="02050604050505020204" pitchFamily="18" charset="0"/>
              </a:rPr>
              <a:t>, </a:t>
            </a:r>
            <a:r>
              <a:rPr lang="sv-SE" b="1" i="1" dirty="0" err="1">
                <a:solidFill>
                  <a:srgbClr val="0070C0"/>
                </a:solidFill>
                <a:latin typeface="Bookman Old Style" panose="02050604050505020204" pitchFamily="18" charset="0"/>
              </a:rPr>
              <a:t>Meshak</a:t>
            </a:r>
            <a:r>
              <a:rPr lang="sv-SE" b="1" i="1" dirty="0">
                <a:solidFill>
                  <a:srgbClr val="0070C0"/>
                </a:solidFill>
                <a:latin typeface="Bookman Old Style" panose="02050604050505020204" pitchFamily="18" charset="0"/>
              </a:rPr>
              <a:t> och Abed-</a:t>
            </a:r>
            <a:r>
              <a:rPr lang="sv-SE" b="1" i="1" dirty="0" err="1">
                <a:solidFill>
                  <a:srgbClr val="0070C0"/>
                </a:solidFill>
                <a:latin typeface="Bookman Old Style" panose="02050604050505020204" pitchFamily="18" charset="0"/>
              </a:rPr>
              <a:t>Nego</a:t>
            </a:r>
            <a:r>
              <a:rPr lang="sv-SE" b="1" i="1" dirty="0">
                <a:solidFill>
                  <a:srgbClr val="0070C0"/>
                </a:solidFill>
                <a:latin typeface="Bookman Old Style" panose="02050604050505020204" pitchFamily="18" charset="0"/>
              </a:rPr>
              <a:t> i den brinnande ugnen.</a:t>
            </a:r>
          </a:p>
          <a:p>
            <a:pPr marL="0" indent="0">
              <a:buNone/>
            </a:pPr>
            <a:r>
              <a:rPr lang="sv-SE" b="1" i="1" dirty="0">
                <a:solidFill>
                  <a:srgbClr val="0070C0"/>
                </a:solidFill>
                <a:latin typeface="Bookman Old Style" panose="02050604050505020204" pitchFamily="18" charset="0"/>
              </a:rPr>
              <a:t>       4. Daniel i lejongropen – han var då över 80 år.</a:t>
            </a:r>
          </a:p>
        </p:txBody>
      </p:sp>
    </p:spTree>
    <p:extLst>
      <p:ext uri="{BB962C8B-B14F-4D97-AF65-F5344CB8AC3E}">
        <p14:creationId xmlns:p14="http://schemas.microsoft.com/office/powerpoint/2010/main" val="2017122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43319C-C462-8AF1-7234-4256AFBD9836}"/>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BA1452CD-E97A-5A22-174E-71BBD2D340CA}"/>
              </a:ext>
            </a:extLst>
          </p:cNvPr>
          <p:cNvSpPr>
            <a:spLocks noGrp="1"/>
          </p:cNvSpPr>
          <p:nvPr>
            <p:ph idx="1"/>
          </p:nvPr>
        </p:nvSpPr>
        <p:spPr/>
        <p:txBody>
          <a:bodyPr/>
          <a:lstStyle/>
          <a:p>
            <a:pPr marL="0" indent="0">
              <a:buNone/>
            </a:pPr>
            <a:r>
              <a:rPr lang="sv-SE" b="1" i="1" dirty="0">
                <a:solidFill>
                  <a:srgbClr val="0070C0"/>
                </a:solidFill>
                <a:latin typeface="Bookman Old Style" panose="02050604050505020204" pitchFamily="18" charset="0"/>
              </a:rPr>
              <a:t>   B. DANIELS SYNER </a:t>
            </a:r>
            <a:r>
              <a:rPr lang="sv-SE" b="1" dirty="0">
                <a:solidFill>
                  <a:srgbClr val="FF0000"/>
                </a:solidFill>
                <a:latin typeface="Bookman Old Style" panose="02050604050505020204" pitchFamily="18" charset="0"/>
              </a:rPr>
              <a:t>Kap 7-12.</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1. Synen om de fyra djuren – de fyra stora världsrikena.</a:t>
            </a:r>
          </a:p>
          <a:p>
            <a:pPr marL="0" indent="0">
              <a:buNone/>
            </a:pPr>
            <a:r>
              <a:rPr lang="sv-SE" b="1" i="1" dirty="0">
                <a:solidFill>
                  <a:srgbClr val="0070C0"/>
                </a:solidFill>
                <a:latin typeface="Bookman Old Style" panose="02050604050505020204" pitchFamily="18" charset="0"/>
              </a:rPr>
              <a:t>       2. Daniels bön för sitt folks befrielse </a:t>
            </a:r>
            <a:r>
              <a:rPr lang="sv-SE" b="1" dirty="0">
                <a:solidFill>
                  <a:srgbClr val="FF0000"/>
                </a:solidFill>
                <a:latin typeface="Bookman Old Style" panose="02050604050505020204" pitchFamily="18" charset="0"/>
              </a:rPr>
              <a:t>Dan 9:20-24.</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3. Flera ytterligare syner om den sista tiden </a:t>
            </a:r>
            <a:r>
              <a:rPr lang="sv-SE" b="1" dirty="0">
                <a:solidFill>
                  <a:srgbClr val="FF0000"/>
                </a:solidFill>
                <a:latin typeface="Bookman Old Style" panose="02050604050505020204" pitchFamily="18" charset="0"/>
              </a:rPr>
              <a:t>Dan 12:2-3, 13.</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OBS! Stora likheter med </a:t>
            </a:r>
            <a:r>
              <a:rPr lang="sv-SE" b="1" dirty="0">
                <a:solidFill>
                  <a:srgbClr val="FF0000"/>
                </a:solidFill>
                <a:latin typeface="Bookman Old Style" panose="02050604050505020204" pitchFamily="18" charset="0"/>
              </a:rPr>
              <a:t>Uppenbarelseboken.</a:t>
            </a:r>
            <a:r>
              <a:rPr lang="sv-SE" b="1" i="1" dirty="0">
                <a:solidFill>
                  <a:srgbClr val="0070C0"/>
                </a:solidFill>
                <a:latin typeface="Bookman Old Style" panose="02050604050505020204" pitchFamily="18" charset="0"/>
              </a:rPr>
              <a:t> </a:t>
            </a:r>
          </a:p>
        </p:txBody>
      </p:sp>
    </p:spTree>
    <p:extLst>
      <p:ext uri="{BB962C8B-B14F-4D97-AF65-F5344CB8AC3E}">
        <p14:creationId xmlns:p14="http://schemas.microsoft.com/office/powerpoint/2010/main" val="1370974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61F806-A001-9BCA-8AA9-E73AE6309914}"/>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685E7FB9-3B02-EBB3-6537-AE6820238A89}"/>
              </a:ext>
            </a:extLst>
          </p:cNvPr>
          <p:cNvSpPr>
            <a:spLocks noGrp="1"/>
          </p:cNvSpPr>
          <p:nvPr>
            <p:ph idx="1"/>
          </p:nvPr>
        </p:nvSpPr>
        <p:spPr/>
        <p:txBody>
          <a:bodyPr/>
          <a:lstStyle/>
          <a:p>
            <a:pPr marL="0" indent="0">
              <a:buNone/>
            </a:pPr>
            <a:r>
              <a:rPr lang="sv-SE" sz="2400" b="1" i="1" dirty="0">
                <a:solidFill>
                  <a:srgbClr val="0070C0"/>
                </a:solidFill>
                <a:latin typeface="Bookman Old Style" panose="02050604050505020204" pitchFamily="18" charset="0"/>
              </a:rPr>
              <a:t>   4 stora profeter och 12 små.</a:t>
            </a:r>
          </a:p>
          <a:p>
            <a:pPr marL="0" indent="0">
              <a:buNone/>
            </a:pPr>
            <a:r>
              <a:rPr lang="sv-SE" sz="2400" b="1" i="1" dirty="0">
                <a:solidFill>
                  <a:srgbClr val="0070C0"/>
                </a:solidFill>
                <a:latin typeface="Bookman Old Style" panose="02050604050505020204" pitchFamily="18" charset="0"/>
              </a:rPr>
              <a:t>   De var verksamma under tiden ca 800-400 år f. Kr.</a:t>
            </a:r>
            <a:endParaRPr lang="sv-SE" dirty="0"/>
          </a:p>
        </p:txBody>
      </p:sp>
    </p:spTree>
    <p:extLst>
      <p:ext uri="{BB962C8B-B14F-4D97-AF65-F5344CB8AC3E}">
        <p14:creationId xmlns:p14="http://schemas.microsoft.com/office/powerpoint/2010/main" val="2771641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0421A6-31AC-B0DA-8098-AB6CBD0F3CBF}"/>
              </a:ext>
            </a:extLst>
          </p:cNvPr>
          <p:cNvSpPr>
            <a:spLocks noGrp="1"/>
          </p:cNvSpPr>
          <p:nvPr>
            <p:ph type="title"/>
          </p:nvPr>
        </p:nvSpPr>
        <p:spPr/>
        <p:txBody>
          <a:bodyPr>
            <a:normAutofit/>
          </a:bodyPr>
          <a:lstStyle/>
          <a:p>
            <a:r>
              <a:rPr lang="sv-SE" sz="2400" b="1" i="1" dirty="0">
                <a:solidFill>
                  <a:srgbClr val="0070C0"/>
                </a:solidFill>
                <a:latin typeface="Bookman Old Style" panose="02050604050505020204" pitchFamily="18" charset="0"/>
              </a:rPr>
              <a:t>DE TOLV SMÅ PROFETERNA</a:t>
            </a:r>
          </a:p>
        </p:txBody>
      </p:sp>
      <p:sp>
        <p:nvSpPr>
          <p:cNvPr id="3" name="Platshållare för innehåll 2">
            <a:extLst>
              <a:ext uri="{FF2B5EF4-FFF2-40B4-BE49-F238E27FC236}">
                <a16:creationId xmlns:a16="http://schemas.microsoft.com/office/drawing/2014/main" id="{3AAEA7C2-817A-DEC0-D0AC-FE2E586459F5}"/>
              </a:ext>
            </a:extLst>
          </p:cNvPr>
          <p:cNvSpPr>
            <a:spLocks noGrp="1"/>
          </p:cNvSpPr>
          <p:nvPr>
            <p:ph idx="1"/>
          </p:nvPr>
        </p:nvSpPr>
        <p:spPr/>
        <p:txBody>
          <a:bodyPr/>
          <a:lstStyle/>
          <a:p>
            <a:pPr marL="0" indent="0">
              <a:buNone/>
            </a:pPr>
            <a:r>
              <a:rPr lang="sv-SE" b="1" i="1" dirty="0">
                <a:solidFill>
                  <a:srgbClr val="0070C0"/>
                </a:solidFill>
                <a:latin typeface="Bookman Old Style" panose="02050604050505020204" pitchFamily="18" charset="0"/>
              </a:rPr>
              <a:t>   A. VILKA ÄR DE – VAR OCH NÄR VAR DE VERKSAMMA?</a:t>
            </a:r>
          </a:p>
          <a:p>
            <a:pPr marL="0" indent="0">
              <a:buNone/>
            </a:pPr>
            <a:r>
              <a:rPr lang="sv-SE" b="1" i="1" dirty="0">
                <a:solidFill>
                  <a:srgbClr val="0070C0"/>
                </a:solidFill>
                <a:latin typeface="Bookman Old Style" panose="02050604050505020204" pitchFamily="18" charset="0"/>
              </a:rPr>
              <a:t>        Hosea		Israel – Nordriket		700-talet</a:t>
            </a:r>
          </a:p>
          <a:p>
            <a:pPr marL="0" indent="0">
              <a:buNone/>
            </a:pPr>
            <a:r>
              <a:rPr lang="sv-SE" b="1" i="1" dirty="0">
                <a:solidFill>
                  <a:srgbClr val="0070C0"/>
                </a:solidFill>
                <a:latin typeface="Bookman Old Style" panose="02050604050505020204" pitchFamily="18" charset="0"/>
              </a:rPr>
              <a:t>        Joel		Juda – </a:t>
            </a:r>
            <a:r>
              <a:rPr lang="sv-SE" b="1" i="1" dirty="0" err="1">
                <a:solidFill>
                  <a:srgbClr val="0070C0"/>
                </a:solidFill>
                <a:latin typeface="Bookman Old Style" panose="02050604050505020204" pitchFamily="18" charset="0"/>
              </a:rPr>
              <a:t>Sydriket</a:t>
            </a:r>
            <a:r>
              <a:rPr lang="sv-SE" b="1" i="1" dirty="0">
                <a:solidFill>
                  <a:srgbClr val="0070C0"/>
                </a:solidFill>
                <a:latin typeface="Bookman Old Style" panose="02050604050505020204" pitchFamily="18" charset="0"/>
              </a:rPr>
              <a:t>		?</a:t>
            </a:r>
          </a:p>
          <a:p>
            <a:pPr marL="0" indent="0">
              <a:buNone/>
            </a:pPr>
            <a:r>
              <a:rPr lang="sv-SE" b="1" i="1" dirty="0">
                <a:solidFill>
                  <a:srgbClr val="0070C0"/>
                </a:solidFill>
                <a:latin typeface="Bookman Old Style" panose="02050604050505020204" pitchFamily="18" charset="0"/>
              </a:rPr>
              <a:t>        Amos		Israel				700-talet</a:t>
            </a:r>
          </a:p>
          <a:p>
            <a:pPr marL="0" indent="0">
              <a:buNone/>
            </a:pPr>
            <a:r>
              <a:rPr lang="sv-SE" b="1" i="1" dirty="0">
                <a:solidFill>
                  <a:srgbClr val="0070C0"/>
                </a:solidFill>
                <a:latin typeface="Bookman Old Style" panose="02050604050505020204" pitchFamily="18" charset="0"/>
              </a:rPr>
              <a:t>        </a:t>
            </a:r>
            <a:r>
              <a:rPr lang="sv-SE" b="1" i="1" dirty="0" err="1">
                <a:solidFill>
                  <a:srgbClr val="0070C0"/>
                </a:solidFill>
                <a:latin typeface="Bookman Old Style" panose="02050604050505020204" pitchFamily="18" charset="0"/>
              </a:rPr>
              <a:t>Obadja</a:t>
            </a:r>
            <a:r>
              <a:rPr lang="sv-SE" b="1" i="1" dirty="0">
                <a:solidFill>
                  <a:srgbClr val="0070C0"/>
                </a:solidFill>
                <a:latin typeface="Bookman Old Style" panose="02050604050505020204" pitchFamily="18" charset="0"/>
              </a:rPr>
              <a:t>		Juda				?</a:t>
            </a:r>
          </a:p>
          <a:p>
            <a:pPr marL="0" indent="0">
              <a:buNone/>
            </a:pPr>
            <a:r>
              <a:rPr lang="sv-SE" b="1" i="1" dirty="0">
                <a:solidFill>
                  <a:srgbClr val="0070C0"/>
                </a:solidFill>
                <a:latin typeface="Bookman Old Style" panose="02050604050505020204" pitchFamily="18" charset="0"/>
              </a:rPr>
              <a:t>        Jona		Israel/</a:t>
            </a:r>
            <a:r>
              <a:rPr lang="sv-SE" b="1" i="1" dirty="0" err="1">
                <a:solidFill>
                  <a:srgbClr val="0070C0"/>
                </a:solidFill>
                <a:latin typeface="Bookman Old Style" panose="02050604050505020204" pitchFamily="18" charset="0"/>
              </a:rPr>
              <a:t>Nineve</a:t>
            </a:r>
            <a:r>
              <a:rPr lang="sv-SE" b="1" i="1" dirty="0">
                <a:solidFill>
                  <a:srgbClr val="0070C0"/>
                </a:solidFill>
                <a:latin typeface="Bookman Old Style" panose="02050604050505020204" pitchFamily="18" charset="0"/>
              </a:rPr>
              <a:t>			700-talet</a:t>
            </a:r>
          </a:p>
          <a:p>
            <a:pPr marL="0" indent="0">
              <a:buNone/>
            </a:pPr>
            <a:r>
              <a:rPr lang="sv-SE" b="1" i="1" dirty="0">
                <a:solidFill>
                  <a:srgbClr val="0070C0"/>
                </a:solidFill>
                <a:latin typeface="Bookman Old Style" panose="02050604050505020204" pitchFamily="18" charset="0"/>
              </a:rPr>
              <a:t>        Mika		Juda				700-talet	   </a:t>
            </a:r>
          </a:p>
        </p:txBody>
      </p:sp>
    </p:spTree>
    <p:extLst>
      <p:ext uri="{BB962C8B-B14F-4D97-AF65-F5344CB8AC3E}">
        <p14:creationId xmlns:p14="http://schemas.microsoft.com/office/powerpoint/2010/main" val="2275540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23793E-A6CC-E0EC-126C-F9B521AFACE7}"/>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E477F5F9-CE5E-9161-0443-A8551D8AE4C9}"/>
              </a:ext>
            </a:extLst>
          </p:cNvPr>
          <p:cNvSpPr>
            <a:spLocks noGrp="1"/>
          </p:cNvSpPr>
          <p:nvPr>
            <p:ph idx="1"/>
          </p:nvPr>
        </p:nvSpPr>
        <p:spPr/>
        <p:txBody>
          <a:bodyPr>
            <a:normAutofit fontScale="92500" lnSpcReduction="10000"/>
          </a:bodyPr>
          <a:lstStyle/>
          <a:p>
            <a:pPr marL="0" indent="0">
              <a:buNone/>
            </a:pPr>
            <a:r>
              <a:rPr lang="sv-SE" dirty="0"/>
              <a:t>    </a:t>
            </a:r>
            <a:r>
              <a:rPr lang="sv-SE" b="1" i="1" dirty="0">
                <a:solidFill>
                  <a:srgbClr val="0070C0"/>
                </a:solidFill>
                <a:latin typeface="Bookman Old Style" panose="02050604050505020204" pitchFamily="18" charset="0"/>
              </a:rPr>
              <a:t>Nahum		Juda			600-talet</a:t>
            </a:r>
          </a:p>
          <a:p>
            <a:pPr marL="0" indent="0">
              <a:buNone/>
            </a:pPr>
            <a:r>
              <a:rPr lang="sv-SE" b="1" i="1" dirty="0">
                <a:solidFill>
                  <a:srgbClr val="0070C0"/>
                </a:solidFill>
                <a:latin typeface="Bookman Old Style" panose="02050604050505020204" pitchFamily="18" charset="0"/>
              </a:rPr>
              <a:t>   Habackuk		Juda			600-talet</a:t>
            </a:r>
          </a:p>
          <a:p>
            <a:pPr marL="0" indent="0">
              <a:buNone/>
            </a:pPr>
            <a:r>
              <a:rPr lang="sv-SE" b="1" i="1" dirty="0">
                <a:solidFill>
                  <a:srgbClr val="0070C0"/>
                </a:solidFill>
                <a:latin typeface="Bookman Old Style" panose="02050604050505020204" pitchFamily="18" charset="0"/>
              </a:rPr>
              <a:t>   </a:t>
            </a:r>
            <a:r>
              <a:rPr lang="sv-SE" b="1" i="1" dirty="0" err="1">
                <a:solidFill>
                  <a:srgbClr val="0070C0"/>
                </a:solidFill>
                <a:latin typeface="Bookman Old Style" panose="02050604050505020204" pitchFamily="18" charset="0"/>
              </a:rPr>
              <a:t>Sefanja</a:t>
            </a:r>
            <a:r>
              <a:rPr lang="sv-SE" b="1" i="1" dirty="0">
                <a:solidFill>
                  <a:srgbClr val="0070C0"/>
                </a:solidFill>
                <a:latin typeface="Bookman Old Style" panose="02050604050505020204" pitchFamily="18" charset="0"/>
              </a:rPr>
              <a:t>		Juda			600-talet</a:t>
            </a:r>
          </a:p>
          <a:p>
            <a:pPr marL="0" indent="0">
              <a:buNone/>
            </a:pPr>
            <a:r>
              <a:rPr lang="sv-SE" b="1" i="1" dirty="0">
                <a:solidFill>
                  <a:srgbClr val="0070C0"/>
                </a:solidFill>
                <a:latin typeface="Bookman Old Style" panose="02050604050505020204" pitchFamily="18" charset="0"/>
              </a:rPr>
              <a:t>   </a:t>
            </a:r>
            <a:r>
              <a:rPr lang="sv-SE" b="1" i="1" dirty="0" err="1">
                <a:solidFill>
                  <a:srgbClr val="0070C0"/>
                </a:solidFill>
                <a:latin typeface="Bookman Old Style" panose="02050604050505020204" pitchFamily="18" charset="0"/>
              </a:rPr>
              <a:t>Haggai</a:t>
            </a:r>
            <a:r>
              <a:rPr lang="sv-SE" b="1" i="1" dirty="0">
                <a:solidFill>
                  <a:srgbClr val="0070C0"/>
                </a:solidFill>
                <a:latin typeface="Bookman Old Style" panose="02050604050505020204" pitchFamily="18" charset="0"/>
              </a:rPr>
              <a:t>		Juda			500-talet</a:t>
            </a:r>
          </a:p>
          <a:p>
            <a:pPr marL="0" indent="0">
              <a:buNone/>
            </a:pPr>
            <a:r>
              <a:rPr lang="sv-SE" b="1" i="1" dirty="0">
                <a:solidFill>
                  <a:srgbClr val="0070C0"/>
                </a:solidFill>
                <a:latin typeface="Bookman Old Style" panose="02050604050505020204" pitchFamily="18" charset="0"/>
              </a:rPr>
              <a:t>   Sakarja		Juda			500-talet</a:t>
            </a:r>
          </a:p>
          <a:p>
            <a:pPr marL="0" indent="0">
              <a:buNone/>
            </a:pPr>
            <a:r>
              <a:rPr lang="sv-SE" b="1" i="1" dirty="0">
                <a:solidFill>
                  <a:srgbClr val="0070C0"/>
                </a:solidFill>
                <a:latin typeface="Bookman Old Style" panose="02050604050505020204" pitchFamily="18" charset="0"/>
              </a:rPr>
              <a:t>   Malaki		Juda			400-talet</a:t>
            </a:r>
          </a:p>
          <a:p>
            <a:pPr marL="0" indent="0">
              <a:buNone/>
            </a:pPr>
            <a:r>
              <a:rPr lang="sv-SE" b="1" i="1" dirty="0">
                <a:solidFill>
                  <a:srgbClr val="0070C0"/>
                </a:solidFill>
                <a:latin typeface="Bookman Old Style" panose="02050604050505020204" pitchFamily="18" charset="0"/>
              </a:rPr>
              <a:t>   Summering: 9 profeter i Juda </a:t>
            </a:r>
            <a:r>
              <a:rPr lang="sv-SE" b="1" i="1" dirty="0" err="1">
                <a:solidFill>
                  <a:srgbClr val="0070C0"/>
                </a:solidFill>
                <a:latin typeface="Bookman Old Style" panose="02050604050505020204" pitchFamily="18" charset="0"/>
              </a:rPr>
              <a:t>Sydriket</a:t>
            </a:r>
            <a:r>
              <a:rPr lang="sv-SE" b="1" i="1" dirty="0">
                <a:solidFill>
                  <a:srgbClr val="0070C0"/>
                </a:solidFill>
                <a:latin typeface="Bookman Old Style" panose="02050604050505020204" pitchFamily="18" charset="0"/>
              </a:rPr>
              <a:t> och 3 profeter i                                                	Israel Nordriket.</a:t>
            </a:r>
            <a:endParaRPr lang="sv-SE" dirty="0"/>
          </a:p>
        </p:txBody>
      </p:sp>
    </p:spTree>
    <p:extLst>
      <p:ext uri="{BB962C8B-B14F-4D97-AF65-F5344CB8AC3E}">
        <p14:creationId xmlns:p14="http://schemas.microsoft.com/office/powerpoint/2010/main" val="1213618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C081F9-7E14-28D3-1FCE-10108927A9F6}"/>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39426DBD-5C75-F95D-44F9-CB4F5C009B31}"/>
              </a:ext>
            </a:extLst>
          </p:cNvPr>
          <p:cNvSpPr>
            <a:spLocks noGrp="1"/>
          </p:cNvSpPr>
          <p:nvPr>
            <p:ph idx="1"/>
          </p:nvPr>
        </p:nvSpPr>
        <p:spPr/>
        <p:txBody>
          <a:bodyPr>
            <a:normAutofit fontScale="92500" lnSpcReduction="10000"/>
          </a:bodyPr>
          <a:lstStyle/>
          <a:p>
            <a:pPr marL="0" indent="0">
              <a:buNone/>
            </a:pPr>
            <a:r>
              <a:rPr lang="sv-SE" b="1" i="1" dirty="0">
                <a:solidFill>
                  <a:srgbClr val="0070C0"/>
                </a:solidFill>
                <a:latin typeface="Bookman Old Style" panose="02050604050505020204" pitchFamily="18" charset="0"/>
              </a:rPr>
              <a:t>   B. NÅGRA EXEMPEL PÅ HISTORISKA SAMBAND MED ANDRA</a:t>
            </a:r>
          </a:p>
          <a:p>
            <a:pPr marL="0" indent="0">
              <a:buNone/>
            </a:pPr>
            <a:r>
              <a:rPr lang="sv-SE" b="1" i="1" dirty="0">
                <a:solidFill>
                  <a:srgbClr val="0070C0"/>
                </a:solidFill>
                <a:latin typeface="Bookman Old Style" panose="02050604050505020204" pitchFamily="18" charset="0"/>
              </a:rPr>
              <a:t>       BIBELBÖCKER I GT.</a:t>
            </a:r>
          </a:p>
          <a:p>
            <a:pPr marL="0" indent="0">
              <a:buNone/>
            </a:pPr>
            <a:r>
              <a:rPr lang="sv-SE" b="1" i="1" dirty="0">
                <a:solidFill>
                  <a:srgbClr val="0070C0"/>
                </a:solidFill>
                <a:latin typeface="Bookman Old Style" panose="02050604050505020204" pitchFamily="18" charset="0"/>
              </a:rPr>
              <a:t>       1. Hosea, Mika och Jesaja verkade under senare hälften av 700-    	talet. Hosea i Nordriket Israel och Mika och Jesaja i </a:t>
            </a:r>
            <a:r>
              <a:rPr lang="sv-SE" b="1" i="1" dirty="0" err="1">
                <a:solidFill>
                  <a:srgbClr val="0070C0"/>
                </a:solidFill>
                <a:latin typeface="Bookman Old Style" panose="02050604050505020204" pitchFamily="18" charset="0"/>
              </a:rPr>
              <a:t>Sydriket</a:t>
            </a:r>
            <a:r>
              <a:rPr lang="sv-SE" b="1" i="1" dirty="0">
                <a:solidFill>
                  <a:srgbClr val="0070C0"/>
                </a:solidFill>
                <a:latin typeface="Bookman Old Style" panose="02050604050505020204" pitchFamily="18" charset="0"/>
              </a:rPr>
              <a:t>	Juda.</a:t>
            </a:r>
          </a:p>
          <a:p>
            <a:pPr marL="0" indent="0">
              <a:buNone/>
            </a:pPr>
            <a:r>
              <a:rPr lang="sv-SE" b="1" i="1" dirty="0">
                <a:solidFill>
                  <a:srgbClr val="0070C0"/>
                </a:solidFill>
                <a:latin typeface="Bookman Old Style" panose="02050604050505020204" pitchFamily="18" charset="0"/>
              </a:rPr>
              <a:t>       2. </a:t>
            </a:r>
            <a:r>
              <a:rPr lang="sv-SE" b="1" i="1" dirty="0" err="1">
                <a:solidFill>
                  <a:srgbClr val="0070C0"/>
                </a:solidFill>
                <a:latin typeface="Bookman Old Style" panose="02050604050505020204" pitchFamily="18" charset="0"/>
              </a:rPr>
              <a:t>Haggai</a:t>
            </a:r>
            <a:r>
              <a:rPr lang="sv-SE" b="1" i="1" dirty="0">
                <a:solidFill>
                  <a:srgbClr val="0070C0"/>
                </a:solidFill>
                <a:latin typeface="Bookman Old Style" panose="02050604050505020204" pitchFamily="18" charset="0"/>
              </a:rPr>
              <a:t> och Sakarja verkade samtidigt som Esra bok skildrar   	tempelbygget i Jerusalem.</a:t>
            </a:r>
          </a:p>
          <a:p>
            <a:pPr marL="0" indent="0">
              <a:buNone/>
            </a:pPr>
            <a:r>
              <a:rPr lang="sv-SE" b="1" i="1" dirty="0">
                <a:solidFill>
                  <a:srgbClr val="0070C0"/>
                </a:solidFill>
                <a:latin typeface="Bookman Old Style" panose="02050604050505020204" pitchFamily="18" charset="0"/>
              </a:rPr>
              <a:t>       3. Malaki förmodligen samtidigt som Nehemja samlade folket till en 	andlig förnyelse.</a:t>
            </a:r>
          </a:p>
        </p:txBody>
      </p:sp>
    </p:spTree>
    <p:extLst>
      <p:ext uri="{BB962C8B-B14F-4D97-AF65-F5344CB8AC3E}">
        <p14:creationId xmlns:p14="http://schemas.microsoft.com/office/powerpoint/2010/main" val="114510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AAF936-E6BD-9EDC-723D-9768B624BCDA}"/>
              </a:ext>
            </a:extLst>
          </p:cNvPr>
          <p:cNvSpPr>
            <a:spLocks noGrp="1"/>
          </p:cNvSpPr>
          <p:nvPr>
            <p:ph type="title"/>
          </p:nvPr>
        </p:nvSpPr>
        <p:spPr/>
        <p:txBody>
          <a:bodyPr>
            <a:normAutofit/>
          </a:bodyPr>
          <a:lstStyle/>
          <a:p>
            <a:r>
              <a:rPr lang="sv-SE" sz="2400" b="1" i="1" dirty="0">
                <a:solidFill>
                  <a:srgbClr val="0070C0"/>
                </a:solidFill>
                <a:latin typeface="Bookman Old Style" panose="02050604050505020204" pitchFamily="18" charset="0"/>
              </a:rPr>
              <a:t>PROFETERNAS BUDSKAP (gäller även de fyra stora</a:t>
            </a:r>
            <a:br>
              <a:rPr lang="sv-SE" sz="2400" b="1" i="1" dirty="0">
                <a:solidFill>
                  <a:srgbClr val="0070C0"/>
                </a:solidFill>
                <a:latin typeface="Bookman Old Style" panose="02050604050505020204" pitchFamily="18" charset="0"/>
              </a:rPr>
            </a:br>
            <a:r>
              <a:rPr lang="sv-SE" sz="2400" b="1" i="1" dirty="0">
                <a:solidFill>
                  <a:srgbClr val="0070C0"/>
                </a:solidFill>
                <a:latin typeface="Bookman Old Style" panose="02050604050505020204" pitchFamily="18" charset="0"/>
              </a:rPr>
              <a:t>profeterna).</a:t>
            </a:r>
          </a:p>
        </p:txBody>
      </p:sp>
      <p:sp>
        <p:nvSpPr>
          <p:cNvPr id="3" name="Platshållare för innehåll 2">
            <a:extLst>
              <a:ext uri="{FF2B5EF4-FFF2-40B4-BE49-F238E27FC236}">
                <a16:creationId xmlns:a16="http://schemas.microsoft.com/office/drawing/2014/main" id="{1E286853-010C-F405-7F0E-9E41EB39C55B}"/>
              </a:ext>
            </a:extLst>
          </p:cNvPr>
          <p:cNvSpPr>
            <a:spLocks noGrp="1"/>
          </p:cNvSpPr>
          <p:nvPr>
            <p:ph idx="1"/>
          </p:nvPr>
        </p:nvSpPr>
        <p:spPr/>
        <p:txBody>
          <a:bodyPr>
            <a:normAutofit fontScale="92500" lnSpcReduction="10000"/>
          </a:bodyPr>
          <a:lstStyle/>
          <a:p>
            <a:pPr marL="0" indent="0">
              <a:buNone/>
            </a:pPr>
            <a:r>
              <a:rPr lang="sv-SE" b="1" i="1" dirty="0">
                <a:solidFill>
                  <a:srgbClr val="0070C0"/>
                </a:solidFill>
                <a:latin typeface="Bookman Old Style" panose="02050604050505020204" pitchFamily="18" charset="0"/>
              </a:rPr>
              <a:t>       1. Dom över synden och avguderiet.                                                           	Gäller både enskilda människor, Guds utvalda folk och andra 	nationer.</a:t>
            </a:r>
          </a:p>
          <a:p>
            <a:pPr marL="0" indent="0">
              <a:buNone/>
            </a:pPr>
            <a:r>
              <a:rPr lang="sv-SE" b="1" i="1" dirty="0">
                <a:solidFill>
                  <a:srgbClr val="0070C0"/>
                </a:solidFill>
                <a:latin typeface="Bookman Old Style" panose="02050604050505020204" pitchFamily="18" charset="0"/>
              </a:rPr>
              <a:t>       2. Vädjan om omvändelse.                                                                        	Domsorden syfte är att leda till omvändelse och att 	åstadkomma förändring.</a:t>
            </a:r>
          </a:p>
          <a:p>
            <a:pPr marL="0" indent="0">
              <a:buNone/>
            </a:pPr>
            <a:r>
              <a:rPr lang="sv-SE" b="1" i="1" dirty="0">
                <a:solidFill>
                  <a:srgbClr val="0070C0"/>
                </a:solidFill>
                <a:latin typeface="Bookman Old Style" panose="02050604050505020204" pitchFamily="18" charset="0"/>
              </a:rPr>
              <a:t>       3. Löfte om nåd.                                                                                          	För den som omvänder sig utlovas Guds nåd och förlåtelse.                </a:t>
            </a:r>
          </a:p>
          <a:p>
            <a:pPr marL="0" indent="0">
              <a:buNone/>
            </a:pPr>
            <a:r>
              <a:rPr lang="sv-SE" b="1" i="1" dirty="0">
                <a:solidFill>
                  <a:srgbClr val="0070C0"/>
                </a:solidFill>
                <a:latin typeface="Bookman Old Style" panose="02050604050505020204" pitchFamily="18" charset="0"/>
              </a:rPr>
              <a:t>       4. Visioner om framtiden.                        </a:t>
            </a:r>
          </a:p>
          <a:p>
            <a:pPr marL="0" indent="0">
              <a:buNone/>
            </a:pPr>
            <a:endParaRPr lang="sv-SE" b="1" i="1" dirty="0">
              <a:solidFill>
                <a:srgbClr val="0070C0"/>
              </a:solidFill>
              <a:latin typeface="Bookman Old Style" panose="02050604050505020204" pitchFamily="18" charset="0"/>
            </a:endParaRPr>
          </a:p>
          <a:p>
            <a:pPr marL="0" indent="0">
              <a:buNone/>
            </a:pPr>
            <a:endParaRPr lang="sv-SE" b="1" i="1" dirty="0">
              <a:solidFill>
                <a:srgbClr val="0070C0"/>
              </a:solidFill>
              <a:latin typeface="Bookman Old Style" panose="02050604050505020204" pitchFamily="18" charset="0"/>
            </a:endParaRPr>
          </a:p>
          <a:p>
            <a:pPr marL="0" indent="0">
              <a:buNone/>
            </a:pPr>
            <a:endParaRPr lang="sv-SE" b="1" i="1" dirty="0">
              <a:solidFill>
                <a:srgbClr val="0070C0"/>
              </a:solidFill>
              <a:latin typeface="Bookman Old Style" panose="02050604050505020204" pitchFamily="18" charset="0"/>
            </a:endParaRPr>
          </a:p>
          <a:p>
            <a:pPr marL="0" indent="0">
              <a:buNone/>
            </a:pPr>
            <a:endParaRPr lang="sv-SE" b="1" i="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1144050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16C07E-BC00-1AB7-827C-5A61E7F77443}"/>
              </a:ext>
            </a:extLst>
          </p:cNvPr>
          <p:cNvSpPr>
            <a:spLocks noGrp="1"/>
          </p:cNvSpPr>
          <p:nvPr>
            <p:ph type="title"/>
          </p:nvPr>
        </p:nvSpPr>
        <p:spPr/>
        <p:txBody>
          <a:bodyPr>
            <a:normAutofit/>
          </a:bodyPr>
          <a:lstStyle/>
          <a:p>
            <a:r>
              <a:rPr lang="sv-SE" sz="2400" b="1" i="1" dirty="0">
                <a:solidFill>
                  <a:srgbClr val="0070C0"/>
                </a:solidFill>
                <a:latin typeface="Bookman Old Style" panose="02050604050505020204" pitchFamily="18" charset="0"/>
              </a:rPr>
              <a:t>Profetiska tidsperspektiv</a:t>
            </a:r>
          </a:p>
        </p:txBody>
      </p:sp>
      <p:sp>
        <p:nvSpPr>
          <p:cNvPr id="3" name="Platshållare för innehåll 2">
            <a:extLst>
              <a:ext uri="{FF2B5EF4-FFF2-40B4-BE49-F238E27FC236}">
                <a16:creationId xmlns:a16="http://schemas.microsoft.com/office/drawing/2014/main" id="{842A678E-8193-6F53-0B1E-3211B812CB4F}"/>
              </a:ext>
            </a:extLst>
          </p:cNvPr>
          <p:cNvSpPr>
            <a:spLocks noGrp="1"/>
          </p:cNvSpPr>
          <p:nvPr>
            <p:ph idx="1"/>
          </p:nvPr>
        </p:nvSpPr>
        <p:spPr/>
        <p:txBody>
          <a:bodyPr>
            <a:normAutofit fontScale="85000" lnSpcReduction="20000"/>
          </a:bodyPr>
          <a:lstStyle/>
          <a:p>
            <a:pPr marL="0" indent="0">
              <a:buNone/>
            </a:pPr>
            <a:r>
              <a:rPr lang="sv-SE" dirty="0"/>
              <a:t>          </a:t>
            </a:r>
            <a:r>
              <a:rPr lang="sv-SE" b="1" i="1" dirty="0">
                <a:solidFill>
                  <a:srgbClr val="0070C0"/>
                </a:solidFill>
                <a:latin typeface="Bookman Old Style" panose="02050604050505020204" pitchFamily="18" charset="0"/>
              </a:rPr>
              <a:t>1. Den egna tiden – nuet.                                                                    	Profetiska kommentarer till handlingar och attityder hos 	                            	Guds folk eller hos riken runt omkring.</a:t>
            </a:r>
          </a:p>
          <a:p>
            <a:pPr marL="0" indent="0">
              <a:buNone/>
            </a:pPr>
            <a:r>
              <a:rPr lang="sv-SE" b="1" i="1" dirty="0">
                <a:solidFill>
                  <a:srgbClr val="0070C0"/>
                </a:solidFill>
                <a:latin typeface="Bookman Old Style" panose="02050604050505020204" pitchFamily="18" charset="0"/>
              </a:rPr>
              <a:t>        2. Fångenskap och återkomst.                                                                 	Profetiska förutsägelser om att folket ska förlora landet,                 	men också att de i framtiden ska få återvända.</a:t>
            </a:r>
          </a:p>
          <a:p>
            <a:pPr marL="0" indent="0">
              <a:buNone/>
            </a:pPr>
            <a:r>
              <a:rPr lang="sv-SE" b="1" i="1" dirty="0">
                <a:solidFill>
                  <a:srgbClr val="0070C0"/>
                </a:solidFill>
                <a:latin typeface="Bookman Old Style" panose="02050604050505020204" pitchFamily="18" charset="0"/>
              </a:rPr>
              <a:t>        3.  Messias - Jesus Kristus - första ankomst.</a:t>
            </a:r>
          </a:p>
          <a:p>
            <a:pPr marL="0" indent="0">
              <a:buNone/>
            </a:pPr>
            <a:r>
              <a:rPr lang="sv-SE" b="1" i="1" dirty="0">
                <a:solidFill>
                  <a:srgbClr val="0070C0"/>
                </a:solidFill>
                <a:latin typeface="Bookman Old Style" panose="02050604050505020204" pitchFamily="18" charset="0"/>
              </a:rPr>
              <a:t>        4.  Messias - Jesus Kristus - andra ankomst.</a:t>
            </a:r>
          </a:p>
          <a:p>
            <a:pPr marL="0" indent="0">
              <a:buNone/>
            </a:pPr>
            <a:r>
              <a:rPr lang="sv-SE" b="1" i="1" dirty="0">
                <a:solidFill>
                  <a:srgbClr val="0070C0"/>
                </a:solidFill>
                <a:latin typeface="Bookman Old Style" panose="02050604050505020204" pitchFamily="18" charset="0"/>
              </a:rPr>
              <a:t>        OBS! Det profetiska ”</a:t>
            </a:r>
            <a:r>
              <a:rPr lang="sv-SE" b="1" i="1" dirty="0" err="1">
                <a:solidFill>
                  <a:srgbClr val="0070C0"/>
                </a:solidFill>
                <a:latin typeface="Bookman Old Style" panose="02050604050505020204" pitchFamily="18" charset="0"/>
              </a:rPr>
              <a:t>fjäll-landskapet</a:t>
            </a:r>
            <a:r>
              <a:rPr lang="sv-SE" b="1" i="1" dirty="0">
                <a:solidFill>
                  <a:srgbClr val="0070C0"/>
                </a:solidFill>
                <a:latin typeface="Bookman Old Style" panose="02050604050505020204" pitchFamily="18" charset="0"/>
              </a:rPr>
              <a:t>” med flera olika toppar.</a:t>
            </a:r>
          </a:p>
          <a:p>
            <a:pPr marL="0" indent="0">
              <a:buNone/>
            </a:pPr>
            <a:r>
              <a:rPr lang="sv-SE" b="1" i="1" dirty="0">
                <a:solidFill>
                  <a:srgbClr val="0070C0"/>
                </a:solidFill>
                <a:latin typeface="Bookman Old Style" panose="02050604050505020204" pitchFamily="18" charset="0"/>
              </a:rPr>
              <a:t>        </a:t>
            </a:r>
            <a:endParaRPr lang="sv-SE" dirty="0"/>
          </a:p>
        </p:txBody>
      </p:sp>
    </p:spTree>
    <p:extLst>
      <p:ext uri="{BB962C8B-B14F-4D97-AF65-F5344CB8AC3E}">
        <p14:creationId xmlns:p14="http://schemas.microsoft.com/office/powerpoint/2010/main" val="1454096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D5D8F0-60EB-C64D-9C79-663DB2C52307}"/>
              </a:ext>
            </a:extLst>
          </p:cNvPr>
          <p:cNvSpPr>
            <a:spLocks noGrp="1"/>
          </p:cNvSpPr>
          <p:nvPr>
            <p:ph type="title"/>
          </p:nvPr>
        </p:nvSpPr>
        <p:spPr/>
        <p:txBody>
          <a:bodyPr>
            <a:normAutofit/>
          </a:bodyPr>
          <a:lstStyle/>
          <a:p>
            <a:br>
              <a:rPr lang="sv-SE" sz="2400" b="1" i="1" dirty="0">
                <a:solidFill>
                  <a:srgbClr val="0070C0"/>
                </a:solidFill>
                <a:latin typeface="Bookman Old Style" panose="02050604050505020204" pitchFamily="18" charset="0"/>
              </a:rPr>
            </a:br>
            <a:r>
              <a:rPr lang="sv-SE" sz="2400" b="1" i="1" dirty="0">
                <a:solidFill>
                  <a:srgbClr val="0070C0"/>
                </a:solidFill>
                <a:latin typeface="Bookman Old Style" panose="02050604050505020204" pitchFamily="18" charset="0"/>
              </a:rPr>
              <a:t>JESAJA – DEN EVANGELISKA FÖRKUNNELSEN</a:t>
            </a:r>
          </a:p>
        </p:txBody>
      </p:sp>
      <p:sp>
        <p:nvSpPr>
          <p:cNvPr id="3" name="Platshållare för innehåll 2">
            <a:extLst>
              <a:ext uri="{FF2B5EF4-FFF2-40B4-BE49-F238E27FC236}">
                <a16:creationId xmlns:a16="http://schemas.microsoft.com/office/drawing/2014/main" id="{00AEFAB8-ED7B-7AD5-899F-1B4D2095CC25}"/>
              </a:ext>
            </a:extLst>
          </p:cNvPr>
          <p:cNvSpPr>
            <a:spLocks noGrp="1"/>
          </p:cNvSpPr>
          <p:nvPr>
            <p:ph idx="1"/>
          </p:nvPr>
        </p:nvSpPr>
        <p:spPr/>
        <p:txBody>
          <a:bodyPr/>
          <a:lstStyle/>
          <a:p>
            <a:pPr marL="0" indent="0">
              <a:buNone/>
            </a:pPr>
            <a:r>
              <a:rPr lang="sv-SE" b="1" i="1" dirty="0">
                <a:solidFill>
                  <a:srgbClr val="0070C0"/>
                </a:solidFill>
                <a:latin typeface="Bookman Old Style" panose="02050604050505020204" pitchFamily="18" charset="0"/>
              </a:rPr>
              <a:t>Verksam under senare delen av 700-talet i Juda rike – </a:t>
            </a:r>
            <a:r>
              <a:rPr lang="sv-SE" b="1" i="1" dirty="0" err="1">
                <a:solidFill>
                  <a:srgbClr val="0070C0"/>
                </a:solidFill>
                <a:latin typeface="Bookman Old Style" panose="02050604050505020204" pitchFamily="18" charset="0"/>
              </a:rPr>
              <a:t>Sydriket</a:t>
            </a:r>
            <a:r>
              <a:rPr lang="sv-SE" b="1" i="1" dirty="0">
                <a:solidFill>
                  <a:srgbClr val="0070C0"/>
                </a:solidFill>
                <a:latin typeface="Bookman Old Style" panose="02050604050505020204" pitchFamily="18" charset="0"/>
              </a:rPr>
              <a:t> och      bodde i Jerusalem.</a:t>
            </a:r>
          </a:p>
          <a:p>
            <a:pPr marL="0" indent="0">
              <a:buNone/>
            </a:pPr>
            <a:r>
              <a:rPr lang="sv-SE" b="1" i="1" dirty="0">
                <a:solidFill>
                  <a:srgbClr val="0070C0"/>
                </a:solidFill>
                <a:latin typeface="Bookman Old Style" panose="02050604050505020204" pitchFamily="18" charset="0"/>
              </a:rPr>
              <a:t>Han kallats för GT:s evangelist – och är den bok i GT som oftast citeras eller refereras till i NT.</a:t>
            </a:r>
            <a:endParaRPr lang="sv-SE" dirty="0"/>
          </a:p>
        </p:txBody>
      </p:sp>
    </p:spTree>
    <p:extLst>
      <p:ext uri="{BB962C8B-B14F-4D97-AF65-F5344CB8AC3E}">
        <p14:creationId xmlns:p14="http://schemas.microsoft.com/office/powerpoint/2010/main" val="3286138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542650-9CC6-9DEE-6059-9C7941D44F7E}"/>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A7B72D9C-176C-C179-8EF4-CD71B2C9DBFF}"/>
              </a:ext>
            </a:extLst>
          </p:cNvPr>
          <p:cNvSpPr>
            <a:spLocks noGrp="1"/>
          </p:cNvSpPr>
          <p:nvPr>
            <p:ph idx="1"/>
          </p:nvPr>
        </p:nvSpPr>
        <p:spPr/>
        <p:txBody>
          <a:bodyPr/>
          <a:lstStyle/>
          <a:p>
            <a:pPr marL="0" indent="0">
              <a:buNone/>
            </a:pPr>
            <a:r>
              <a:rPr lang="sv-SE" b="1" i="1" dirty="0">
                <a:solidFill>
                  <a:srgbClr val="0070C0"/>
                </a:solidFill>
                <a:latin typeface="Bookman Old Style" panose="02050604050505020204" pitchFamily="18" charset="0"/>
              </a:rPr>
              <a:t>  A. DOMSBOKEN </a:t>
            </a:r>
            <a:r>
              <a:rPr lang="sv-SE" b="1" dirty="0">
                <a:solidFill>
                  <a:srgbClr val="FF0000"/>
                </a:solidFill>
                <a:latin typeface="Bookman Old Style" panose="02050604050505020204" pitchFamily="18" charset="0"/>
              </a:rPr>
              <a:t>Kap 1-39</a:t>
            </a:r>
            <a:r>
              <a:rPr lang="sv-SE" b="1" i="1" dirty="0">
                <a:solidFill>
                  <a:srgbClr val="FF0000"/>
                </a:solidFill>
                <a:latin typeface="Bookman Old Style" panose="02050604050505020204" pitchFamily="18" charset="0"/>
              </a:rPr>
              <a:t>.</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1. Dom över Juda rike.</a:t>
            </a:r>
          </a:p>
          <a:p>
            <a:pPr marL="0" indent="0">
              <a:buNone/>
            </a:pPr>
            <a:r>
              <a:rPr lang="sv-SE" b="1" i="1" dirty="0">
                <a:solidFill>
                  <a:srgbClr val="0070C0"/>
                </a:solidFill>
                <a:latin typeface="Bookman Old Style" panose="02050604050505020204" pitchFamily="18" charset="0"/>
              </a:rPr>
              <a:t>      2. Dom över omkringliggande nationer.</a:t>
            </a:r>
          </a:p>
          <a:p>
            <a:pPr marL="0" indent="0">
              <a:buNone/>
            </a:pPr>
            <a:r>
              <a:rPr lang="sv-SE" b="1" i="1" dirty="0">
                <a:solidFill>
                  <a:srgbClr val="0070C0"/>
                </a:solidFill>
                <a:latin typeface="Bookman Old Style" panose="02050604050505020204" pitchFamily="18" charset="0"/>
              </a:rPr>
              <a:t>      3. Dom över hela jorden.</a:t>
            </a:r>
          </a:p>
          <a:p>
            <a:pPr marL="0" indent="0">
              <a:buNone/>
            </a:pPr>
            <a:r>
              <a:rPr lang="sv-SE" b="1" i="1" dirty="0">
                <a:solidFill>
                  <a:srgbClr val="0070C0"/>
                </a:solidFill>
                <a:latin typeface="Bookman Old Style" panose="02050604050505020204" pitchFamily="18" charset="0"/>
              </a:rPr>
              <a:t>      4. Assyrien vid Jerusalems portar –kung </a:t>
            </a:r>
            <a:r>
              <a:rPr lang="sv-SE" b="1" i="1" dirty="0" err="1">
                <a:solidFill>
                  <a:srgbClr val="0070C0"/>
                </a:solidFill>
                <a:latin typeface="Bookman Old Style" panose="02050604050505020204" pitchFamily="18" charset="0"/>
              </a:rPr>
              <a:t>Hiskias</a:t>
            </a:r>
            <a:r>
              <a:rPr lang="sv-SE" b="1" i="1" dirty="0">
                <a:solidFill>
                  <a:srgbClr val="0070C0"/>
                </a:solidFill>
                <a:latin typeface="Bookman Old Style" panose="02050604050505020204" pitchFamily="18" charset="0"/>
              </a:rPr>
              <a:t> bön.</a:t>
            </a:r>
          </a:p>
        </p:txBody>
      </p:sp>
    </p:spTree>
    <p:extLst>
      <p:ext uri="{BB962C8B-B14F-4D97-AF65-F5344CB8AC3E}">
        <p14:creationId xmlns:p14="http://schemas.microsoft.com/office/powerpoint/2010/main" val="2715200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E6B154-D72D-C17E-7349-CE0B133E88E5}"/>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60D3E187-D900-D218-AF7B-52539B475A1D}"/>
              </a:ext>
            </a:extLst>
          </p:cNvPr>
          <p:cNvSpPr>
            <a:spLocks noGrp="1"/>
          </p:cNvSpPr>
          <p:nvPr>
            <p:ph idx="1"/>
          </p:nvPr>
        </p:nvSpPr>
        <p:spPr/>
        <p:txBody>
          <a:bodyPr>
            <a:normAutofit fontScale="92500" lnSpcReduction="20000"/>
          </a:bodyPr>
          <a:lstStyle/>
          <a:p>
            <a:pPr marL="0" indent="0">
              <a:buNone/>
            </a:pPr>
            <a:r>
              <a:rPr lang="sv-SE" b="1" i="1" dirty="0">
                <a:solidFill>
                  <a:srgbClr val="0070C0"/>
                </a:solidFill>
                <a:latin typeface="Bookman Old Style" panose="02050604050505020204" pitchFamily="18" charset="0"/>
              </a:rPr>
              <a:t>B. TRÖSTEBOKEN </a:t>
            </a:r>
            <a:r>
              <a:rPr lang="sv-SE" b="1" dirty="0">
                <a:solidFill>
                  <a:srgbClr val="FF0000"/>
                </a:solidFill>
                <a:latin typeface="Bookman Old Style" panose="02050604050505020204" pitchFamily="18" charset="0"/>
              </a:rPr>
              <a:t>Kap 40-66.</a:t>
            </a:r>
          </a:p>
          <a:p>
            <a:pPr marL="0" indent="0">
              <a:buNone/>
            </a:pPr>
            <a:r>
              <a:rPr lang="sv-SE" b="1" i="1" dirty="0">
                <a:solidFill>
                  <a:srgbClr val="0070C0"/>
                </a:solidFill>
                <a:latin typeface="Bookman Old Style" panose="02050604050505020204" pitchFamily="18" charset="0"/>
              </a:rPr>
              <a:t>1. Guds folks befrielse </a:t>
            </a:r>
            <a:r>
              <a:rPr lang="sv-SE" b="1" dirty="0" err="1">
                <a:solidFill>
                  <a:srgbClr val="FF0000"/>
                </a:solidFill>
                <a:latin typeface="Bookman Old Style" panose="02050604050505020204" pitchFamily="18" charset="0"/>
              </a:rPr>
              <a:t>Jes</a:t>
            </a:r>
            <a:r>
              <a:rPr lang="sv-SE" b="1" dirty="0">
                <a:solidFill>
                  <a:srgbClr val="FF0000"/>
                </a:solidFill>
                <a:latin typeface="Bookman Old Style" panose="02050604050505020204" pitchFamily="18" charset="0"/>
              </a:rPr>
              <a:t> 40:1-2.</a:t>
            </a:r>
          </a:p>
          <a:p>
            <a:pPr marL="0" indent="0">
              <a:buNone/>
            </a:pPr>
            <a:r>
              <a:rPr lang="sv-SE" b="1" i="1" dirty="0">
                <a:solidFill>
                  <a:srgbClr val="0070C0"/>
                </a:solidFill>
                <a:latin typeface="Bookman Old Style" panose="02050604050505020204" pitchFamily="18" charset="0"/>
              </a:rPr>
              <a:t>2. Guds folks befriare – Messias.</a:t>
            </a:r>
          </a:p>
          <a:p>
            <a:pPr marL="0" indent="0">
              <a:buNone/>
            </a:pPr>
            <a:r>
              <a:rPr lang="sv-SE" b="1" i="1" dirty="0">
                <a:solidFill>
                  <a:srgbClr val="0070C0"/>
                </a:solidFill>
                <a:latin typeface="Bookman Old Style" panose="02050604050505020204" pitchFamily="18" charset="0"/>
              </a:rPr>
              <a:t>3. Guds folks slutliga upprättelse.</a:t>
            </a:r>
          </a:p>
          <a:p>
            <a:pPr marL="0" indent="0">
              <a:buNone/>
            </a:pPr>
            <a:endParaRPr lang="sv-SE" b="1" i="1" dirty="0">
              <a:solidFill>
                <a:srgbClr val="0070C0"/>
              </a:solidFill>
              <a:latin typeface="Bookman Old Style" panose="02050604050505020204" pitchFamily="18" charset="0"/>
            </a:endParaRPr>
          </a:p>
          <a:p>
            <a:pPr marL="0" indent="0">
              <a:buNone/>
            </a:pPr>
            <a:r>
              <a:rPr lang="sv-SE" b="1" i="1" dirty="0">
                <a:solidFill>
                  <a:srgbClr val="0070C0"/>
                </a:solidFill>
                <a:latin typeface="Bookman Old Style" panose="02050604050505020204" pitchFamily="18" charset="0"/>
              </a:rPr>
              <a:t>C. LÄGG MÄRKE TILL LIKHETEN MED HELA BIBELN.</a:t>
            </a:r>
          </a:p>
          <a:p>
            <a:pPr marL="0" indent="0">
              <a:buNone/>
            </a:pPr>
            <a:r>
              <a:rPr lang="sv-SE" b="1" i="1" dirty="0">
                <a:solidFill>
                  <a:srgbClr val="0070C0"/>
                </a:solidFill>
                <a:latin typeface="Bookman Old Style" panose="02050604050505020204" pitchFamily="18" charset="0"/>
              </a:rPr>
              <a:t>   </a:t>
            </a:r>
            <a:r>
              <a:rPr lang="sv-SE" b="1" dirty="0">
                <a:solidFill>
                  <a:srgbClr val="FF0000"/>
                </a:solidFill>
                <a:latin typeface="Bookman Old Style" panose="02050604050505020204" pitchFamily="18" charset="0"/>
              </a:rPr>
              <a:t>GT 39 kapitel.</a:t>
            </a:r>
          </a:p>
          <a:p>
            <a:pPr marL="0" indent="0">
              <a:buNone/>
            </a:pPr>
            <a:r>
              <a:rPr lang="sv-SE" b="1" dirty="0">
                <a:solidFill>
                  <a:srgbClr val="FF0000"/>
                </a:solidFill>
                <a:latin typeface="Bookman Old Style" panose="02050604050505020204" pitchFamily="18" charset="0"/>
              </a:rPr>
              <a:t>   NT 27 kapitel </a:t>
            </a:r>
            <a:endParaRPr lang="sv-SE" b="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3278515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03A889-60E3-371B-371E-3CDD9F568A20}"/>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ED93A41C-57AC-5B63-BFDD-E73A6F0011CE}"/>
              </a:ext>
            </a:extLst>
          </p:cNvPr>
          <p:cNvSpPr>
            <a:spLocks noGrp="1"/>
          </p:cNvSpPr>
          <p:nvPr>
            <p:ph idx="1"/>
          </p:nvPr>
        </p:nvSpPr>
        <p:spPr/>
        <p:txBody>
          <a:bodyPr>
            <a:normAutofit fontScale="92500" lnSpcReduction="20000"/>
          </a:bodyPr>
          <a:lstStyle/>
          <a:p>
            <a:pPr marL="0" indent="0">
              <a:buNone/>
            </a:pPr>
            <a:r>
              <a:rPr lang="sv-SE" b="1" i="1" dirty="0">
                <a:solidFill>
                  <a:srgbClr val="0070C0"/>
                </a:solidFill>
                <a:latin typeface="Bookman Old Style" panose="02050604050505020204" pitchFamily="18" charset="0"/>
              </a:rPr>
              <a:t>D. DE FYRA ”TJÄNARESÅNGERNA” – PROFETIOR OM MESSIAS.</a:t>
            </a:r>
          </a:p>
          <a:p>
            <a:pPr marL="0" indent="0">
              <a:buNone/>
            </a:pPr>
            <a:r>
              <a:rPr lang="sv-SE" b="1" i="1" dirty="0">
                <a:solidFill>
                  <a:srgbClr val="0070C0"/>
                </a:solidFill>
                <a:latin typeface="Bookman Old Style" panose="02050604050505020204" pitchFamily="18" charset="0"/>
              </a:rPr>
              <a:t>    1. Herrens tjänare som är utrustad med Anden </a:t>
            </a:r>
            <a:r>
              <a:rPr lang="sv-SE" b="1" dirty="0" err="1">
                <a:solidFill>
                  <a:srgbClr val="FF0000"/>
                </a:solidFill>
                <a:latin typeface="Bookman Old Style" panose="02050604050505020204" pitchFamily="18" charset="0"/>
              </a:rPr>
              <a:t>Jes</a:t>
            </a:r>
            <a:r>
              <a:rPr lang="sv-SE" b="1" dirty="0">
                <a:solidFill>
                  <a:srgbClr val="FF0000"/>
                </a:solidFill>
                <a:latin typeface="Bookman Old Style" panose="02050604050505020204" pitchFamily="18" charset="0"/>
              </a:rPr>
              <a:t> 42:-1-4.       </a:t>
            </a:r>
          </a:p>
          <a:p>
            <a:pPr marL="0" indent="0">
              <a:buNone/>
            </a:pPr>
            <a:r>
              <a:rPr lang="sv-SE" b="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2. Messias, Herrens tjänare, som både upprättar Israel och blir ett      </a:t>
            </a:r>
          </a:p>
          <a:p>
            <a:pPr marL="0" indent="0">
              <a:buNone/>
            </a:pPr>
            <a:r>
              <a:rPr lang="sv-SE" b="1" i="1" dirty="0">
                <a:solidFill>
                  <a:srgbClr val="0070C0"/>
                </a:solidFill>
                <a:latin typeface="Bookman Old Style" panose="02050604050505020204" pitchFamily="18" charset="0"/>
              </a:rPr>
              <a:t>        ljus för hedningarna </a:t>
            </a:r>
            <a:r>
              <a:rPr lang="sv-SE" b="1" dirty="0" err="1">
                <a:solidFill>
                  <a:srgbClr val="FF0000"/>
                </a:solidFill>
                <a:latin typeface="Bookman Old Style" panose="02050604050505020204" pitchFamily="18" charset="0"/>
              </a:rPr>
              <a:t>Jes</a:t>
            </a:r>
            <a:r>
              <a:rPr lang="sv-SE" b="1" dirty="0">
                <a:solidFill>
                  <a:srgbClr val="FF0000"/>
                </a:solidFill>
                <a:latin typeface="Bookman Old Style" panose="02050604050505020204" pitchFamily="18" charset="0"/>
              </a:rPr>
              <a:t> 49:1-6.</a:t>
            </a:r>
          </a:p>
          <a:p>
            <a:pPr marL="0" indent="0">
              <a:buNone/>
            </a:pPr>
            <a:r>
              <a:rPr lang="sv-SE" b="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3. Tjänaren som lyssnar och lyder Guds tilltal </a:t>
            </a:r>
            <a:r>
              <a:rPr lang="sv-SE" b="1" dirty="0" err="1">
                <a:solidFill>
                  <a:srgbClr val="FF0000"/>
                </a:solidFill>
                <a:latin typeface="Bookman Old Style" panose="02050604050505020204" pitchFamily="18" charset="0"/>
              </a:rPr>
              <a:t>Jes</a:t>
            </a:r>
            <a:r>
              <a:rPr lang="sv-SE" b="1" dirty="0">
                <a:solidFill>
                  <a:srgbClr val="FF0000"/>
                </a:solidFill>
                <a:latin typeface="Bookman Old Style" panose="02050604050505020204" pitchFamily="18" charset="0"/>
              </a:rPr>
              <a:t> 50:4-7.</a:t>
            </a:r>
          </a:p>
          <a:p>
            <a:pPr marL="0" indent="0">
              <a:buNone/>
            </a:pPr>
            <a:r>
              <a:rPr lang="sv-SE" b="1" dirty="0">
                <a:solidFill>
                  <a:srgbClr val="0070C0"/>
                </a:solidFill>
                <a:latin typeface="Bookman Old Style" panose="02050604050505020204" pitchFamily="18" charset="0"/>
              </a:rPr>
              <a:t>    </a:t>
            </a:r>
            <a:r>
              <a:rPr lang="sv-SE" b="1" i="1" dirty="0">
                <a:solidFill>
                  <a:srgbClr val="0070C0"/>
                </a:solidFill>
                <a:latin typeface="Bookman Old Style" panose="02050604050505020204" pitchFamily="18" charset="0"/>
              </a:rPr>
              <a:t>4. Messias, Herrens lidande tjänare </a:t>
            </a:r>
            <a:r>
              <a:rPr lang="sv-SE" b="1" dirty="0" err="1">
                <a:solidFill>
                  <a:srgbClr val="FF0000"/>
                </a:solidFill>
                <a:latin typeface="Bookman Old Style" panose="02050604050505020204" pitchFamily="18" charset="0"/>
              </a:rPr>
              <a:t>Jes</a:t>
            </a:r>
            <a:r>
              <a:rPr lang="sv-SE" b="1" dirty="0">
                <a:solidFill>
                  <a:srgbClr val="FF0000"/>
                </a:solidFill>
                <a:latin typeface="Bookman Old Style" panose="02050604050505020204" pitchFamily="18" charset="0"/>
              </a:rPr>
              <a:t> 52:13-53:12.</a:t>
            </a:r>
            <a:r>
              <a:rPr lang="sv-SE" b="1" dirty="0">
                <a:solidFill>
                  <a:srgbClr val="0070C0"/>
                </a:solidFill>
                <a:latin typeface="Bookman Old Style" panose="02050604050505020204" pitchFamily="18" charset="0"/>
              </a:rPr>
              <a:t> </a:t>
            </a:r>
            <a:r>
              <a:rPr lang="sv-SE" b="1" dirty="0">
                <a:solidFill>
                  <a:srgbClr val="FF0000"/>
                </a:solidFill>
                <a:latin typeface="Bookman Old Style" panose="02050604050505020204" pitchFamily="18" charset="0"/>
              </a:rPr>
              <a:t>  </a:t>
            </a:r>
          </a:p>
          <a:p>
            <a:pPr marL="0" indent="0">
              <a:buNone/>
            </a:pPr>
            <a:r>
              <a:rPr lang="sv-SE" b="1" dirty="0">
                <a:solidFill>
                  <a:srgbClr val="FF0000"/>
                </a:solidFill>
                <a:latin typeface="Bookman Old Style" panose="02050604050505020204" pitchFamily="18" charset="0"/>
              </a:rPr>
              <a:t>        </a:t>
            </a:r>
            <a:r>
              <a:rPr lang="sv-SE" i="1" dirty="0">
                <a:solidFill>
                  <a:srgbClr val="0070C0"/>
                </a:solidFill>
                <a:latin typeface="Bookman Old Style" panose="02050604050505020204" pitchFamily="18" charset="0"/>
              </a:rPr>
              <a:t>I </a:t>
            </a:r>
            <a:r>
              <a:rPr lang="sv-SE" i="1" dirty="0" err="1">
                <a:solidFill>
                  <a:srgbClr val="0070C0"/>
                </a:solidFill>
                <a:latin typeface="Bookman Old Style" panose="02050604050505020204" pitchFamily="18" charset="0"/>
              </a:rPr>
              <a:t>Jes</a:t>
            </a:r>
            <a:r>
              <a:rPr lang="sv-SE" i="1" dirty="0">
                <a:solidFill>
                  <a:srgbClr val="0070C0"/>
                </a:solidFill>
                <a:latin typeface="Bookman Old Style" panose="02050604050505020204" pitchFamily="18" charset="0"/>
              </a:rPr>
              <a:t> 53 står det 7 ggr om att Kristus ska bära våra synder.</a:t>
            </a:r>
            <a:r>
              <a:rPr lang="sv-SE" b="1" dirty="0">
                <a:solidFill>
                  <a:srgbClr val="FF0000"/>
                </a:solidFill>
                <a:latin typeface="Bookman Old Style" panose="02050604050505020204" pitchFamily="18" charset="0"/>
              </a:rPr>
              <a:t> </a:t>
            </a:r>
          </a:p>
          <a:p>
            <a:pPr marL="0" indent="0">
              <a:buNone/>
            </a:pPr>
            <a:r>
              <a:rPr lang="sv-SE" b="1" i="1" dirty="0">
                <a:solidFill>
                  <a:srgbClr val="FF0000"/>
                </a:solidFill>
                <a:latin typeface="Bookman Old Style" panose="02050604050505020204" pitchFamily="18" charset="0"/>
              </a:rPr>
              <a:t>    </a:t>
            </a:r>
            <a:endParaRPr lang="sv-SE" b="1" i="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179484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ABFF40-8882-5089-CEB9-511AABD040CF}"/>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44047A91-277D-A4A2-6077-2D85BB407C77}"/>
              </a:ext>
            </a:extLst>
          </p:cNvPr>
          <p:cNvSpPr>
            <a:spLocks noGrp="1"/>
          </p:cNvSpPr>
          <p:nvPr>
            <p:ph idx="1"/>
          </p:nvPr>
        </p:nvSpPr>
        <p:spPr/>
        <p:txBody>
          <a:bodyPr/>
          <a:lstStyle/>
          <a:p>
            <a:pPr marL="0" indent="0">
              <a:buNone/>
            </a:pPr>
            <a:r>
              <a:rPr lang="sv-SE" b="1" i="1" dirty="0">
                <a:solidFill>
                  <a:srgbClr val="0070C0"/>
                </a:solidFill>
                <a:latin typeface="Bookman Old Style" panose="02050604050505020204" pitchFamily="18" charset="0"/>
              </a:rPr>
              <a:t>E. JULENS, PÅSKENS OCH PINGSTENS EVANGELIUM</a:t>
            </a:r>
          </a:p>
          <a:p>
            <a:pPr marL="0" indent="0">
              <a:buNone/>
            </a:pPr>
            <a:r>
              <a:rPr lang="sv-SE" b="1" i="1" dirty="0">
                <a:solidFill>
                  <a:srgbClr val="0070C0"/>
                </a:solidFill>
                <a:latin typeface="Bookman Old Style" panose="02050604050505020204" pitchFamily="18" charset="0"/>
              </a:rPr>
              <a:t>    1. Julen </a:t>
            </a:r>
            <a:r>
              <a:rPr lang="sv-SE" b="1" dirty="0" err="1">
                <a:solidFill>
                  <a:srgbClr val="FF0000"/>
                </a:solidFill>
                <a:latin typeface="Bookman Old Style" panose="02050604050505020204" pitchFamily="18" charset="0"/>
              </a:rPr>
              <a:t>Jes</a:t>
            </a:r>
            <a:r>
              <a:rPr lang="sv-SE" b="1" dirty="0">
                <a:solidFill>
                  <a:srgbClr val="FF0000"/>
                </a:solidFill>
                <a:latin typeface="Bookman Old Style" panose="02050604050505020204" pitchFamily="18" charset="0"/>
              </a:rPr>
              <a:t> 7:14, 9:1-7.</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2. Påsken </a:t>
            </a:r>
            <a:r>
              <a:rPr lang="sv-SE" b="1" dirty="0" err="1">
                <a:solidFill>
                  <a:srgbClr val="FF0000"/>
                </a:solidFill>
                <a:latin typeface="Bookman Old Style" panose="02050604050505020204" pitchFamily="18" charset="0"/>
              </a:rPr>
              <a:t>Jes</a:t>
            </a:r>
            <a:r>
              <a:rPr lang="sv-SE" b="1" dirty="0">
                <a:solidFill>
                  <a:srgbClr val="FF0000"/>
                </a:solidFill>
                <a:latin typeface="Bookman Old Style" panose="02050604050505020204" pitchFamily="18" charset="0"/>
              </a:rPr>
              <a:t> 53.</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 3. Pingsten </a:t>
            </a:r>
            <a:r>
              <a:rPr lang="sv-SE" b="1" dirty="0" err="1">
                <a:solidFill>
                  <a:srgbClr val="FF0000"/>
                </a:solidFill>
                <a:latin typeface="Bookman Old Style" panose="02050604050505020204" pitchFamily="18" charset="0"/>
              </a:rPr>
              <a:t>Jes</a:t>
            </a:r>
            <a:r>
              <a:rPr lang="sv-SE" b="1" dirty="0">
                <a:solidFill>
                  <a:srgbClr val="FF0000"/>
                </a:solidFill>
                <a:latin typeface="Bookman Old Style" panose="02050604050505020204" pitchFamily="18" charset="0"/>
              </a:rPr>
              <a:t> 44:3.</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4. Jesu Kristi upprättelseprogram för hela människan </a:t>
            </a:r>
            <a:r>
              <a:rPr lang="sv-SE" b="1" dirty="0" err="1">
                <a:solidFill>
                  <a:srgbClr val="FF0000"/>
                </a:solidFill>
                <a:latin typeface="Bookman Old Style" panose="02050604050505020204" pitchFamily="18" charset="0"/>
              </a:rPr>
              <a:t>Jes</a:t>
            </a:r>
            <a:r>
              <a:rPr lang="sv-SE" b="1">
                <a:solidFill>
                  <a:srgbClr val="FF0000"/>
                </a:solidFill>
                <a:latin typeface="Bookman Old Style" panose="02050604050505020204" pitchFamily="18" charset="0"/>
              </a:rPr>
              <a:t> 61.</a:t>
            </a:r>
            <a:endParaRPr lang="sv-SE" b="1" i="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2974299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8D216D-3C9B-8821-8000-FABF0DD3AA87}"/>
              </a:ext>
            </a:extLst>
          </p:cNvPr>
          <p:cNvSpPr>
            <a:spLocks noGrp="1"/>
          </p:cNvSpPr>
          <p:nvPr>
            <p:ph type="title"/>
          </p:nvPr>
        </p:nvSpPr>
        <p:spPr/>
        <p:txBody>
          <a:bodyPr>
            <a:normAutofit/>
          </a:bodyPr>
          <a:lstStyle/>
          <a:p>
            <a:br>
              <a:rPr lang="sv-SE" sz="2400" b="1" i="1" dirty="0">
                <a:solidFill>
                  <a:srgbClr val="0070C0"/>
                </a:solidFill>
                <a:latin typeface="Bookman Old Style" panose="02050604050505020204" pitchFamily="18" charset="0"/>
              </a:rPr>
            </a:br>
            <a:r>
              <a:rPr lang="sv-SE" sz="2400" b="1" i="1" dirty="0">
                <a:solidFill>
                  <a:srgbClr val="0070C0"/>
                </a:solidFill>
                <a:latin typeface="Bookman Old Style" panose="02050604050505020204" pitchFamily="18" charset="0"/>
              </a:rPr>
              <a:t>JEREMIA – TÅRARNAS PROFET</a:t>
            </a:r>
          </a:p>
        </p:txBody>
      </p:sp>
      <p:sp>
        <p:nvSpPr>
          <p:cNvPr id="3" name="Platshållare för innehåll 2">
            <a:extLst>
              <a:ext uri="{FF2B5EF4-FFF2-40B4-BE49-F238E27FC236}">
                <a16:creationId xmlns:a16="http://schemas.microsoft.com/office/drawing/2014/main" id="{BB6AF1CC-5D5D-697A-FFC5-E9EDA4C3B14F}"/>
              </a:ext>
            </a:extLst>
          </p:cNvPr>
          <p:cNvSpPr>
            <a:spLocks noGrp="1"/>
          </p:cNvSpPr>
          <p:nvPr>
            <p:ph idx="1"/>
          </p:nvPr>
        </p:nvSpPr>
        <p:spPr/>
        <p:txBody>
          <a:bodyPr/>
          <a:lstStyle/>
          <a:p>
            <a:pPr marL="0" indent="0">
              <a:buNone/>
            </a:pPr>
            <a:r>
              <a:rPr lang="sv-SE" b="1" i="1" dirty="0">
                <a:solidFill>
                  <a:srgbClr val="0070C0"/>
                </a:solidFill>
                <a:latin typeface="Bookman Old Style" panose="02050604050505020204" pitchFamily="18" charset="0"/>
              </a:rPr>
              <a:t>Verksam mot slutet av Juda rikes historia på 600-talet. Hans verksamhet varade i ca 50 år.                                                                         Fick uppleva den stora katastrofen som tidigare profeter varnat för. Landet ockuperades, Jerusalem lades i ruiner och folket fördes bort till fångenskap i Babylon (nuvarande Irak).                                                                                 Jeremia tvingades av sina landsmän att flytta till Egypten.                         Han predikade ständigt omvändelse till ett folk som inte vill lyssna och därför drabbades av Guds dom.                                                                Därför har han blivit kallad för tårarnas profet </a:t>
            </a:r>
            <a:r>
              <a:rPr lang="sv-SE" b="1" dirty="0" err="1">
                <a:solidFill>
                  <a:srgbClr val="FF0000"/>
                </a:solidFill>
                <a:latin typeface="Bookman Old Style" panose="02050604050505020204" pitchFamily="18" charset="0"/>
              </a:rPr>
              <a:t>Jer</a:t>
            </a:r>
            <a:r>
              <a:rPr lang="sv-SE" b="1" dirty="0">
                <a:solidFill>
                  <a:srgbClr val="FF0000"/>
                </a:solidFill>
                <a:latin typeface="Bookman Old Style" panose="02050604050505020204" pitchFamily="18" charset="0"/>
              </a:rPr>
              <a:t> 9:1.</a:t>
            </a:r>
            <a:endParaRPr lang="sv-SE" b="1" i="1" dirty="0">
              <a:solidFill>
                <a:srgbClr val="0070C0"/>
              </a:solidFill>
              <a:latin typeface="Bookman Old Style" panose="02050604050505020204" pitchFamily="18" charset="0"/>
            </a:endParaRPr>
          </a:p>
          <a:p>
            <a:pPr marL="0" indent="0">
              <a:buNone/>
            </a:pPr>
            <a:endParaRPr lang="sv-SE" b="1" i="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3028983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E9C711-B061-3B24-B026-3B91952155DB}"/>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9CF1C28E-6AD5-BFAD-B70E-B03E0541C3CA}"/>
              </a:ext>
            </a:extLst>
          </p:cNvPr>
          <p:cNvSpPr>
            <a:spLocks noGrp="1"/>
          </p:cNvSpPr>
          <p:nvPr>
            <p:ph idx="1"/>
          </p:nvPr>
        </p:nvSpPr>
        <p:spPr/>
        <p:txBody>
          <a:bodyPr/>
          <a:lstStyle/>
          <a:p>
            <a:pPr marL="457200" indent="-457200">
              <a:buAutoNum type="alphaUcPeriod"/>
            </a:pPr>
            <a:r>
              <a:rPr lang="sv-SE" b="1" i="1" dirty="0">
                <a:solidFill>
                  <a:srgbClr val="0070C0"/>
                </a:solidFill>
                <a:latin typeface="Bookman Old Style" panose="02050604050505020204" pitchFamily="18" charset="0"/>
              </a:rPr>
              <a:t>FÖRE JERUSALEMS FALL </a:t>
            </a:r>
            <a:r>
              <a:rPr lang="sv-SE" b="1" dirty="0">
                <a:solidFill>
                  <a:srgbClr val="FF0000"/>
                </a:solidFill>
                <a:latin typeface="Bookman Old Style" panose="02050604050505020204" pitchFamily="18" charset="0"/>
              </a:rPr>
              <a:t>Kap 1-39.                                                                 </a:t>
            </a:r>
          </a:p>
          <a:p>
            <a:pPr marL="0" indent="0">
              <a:buNone/>
            </a:pPr>
            <a:r>
              <a:rPr lang="sv-SE" b="1" i="1" dirty="0">
                <a:solidFill>
                  <a:srgbClr val="0070C0"/>
                </a:solidFill>
                <a:latin typeface="Bookman Old Style" panose="02050604050505020204" pitchFamily="18" charset="0"/>
              </a:rPr>
              <a:t>     1. Profetens kallelse.</a:t>
            </a:r>
          </a:p>
          <a:p>
            <a:pPr marL="0" indent="0">
              <a:buNone/>
            </a:pPr>
            <a:r>
              <a:rPr lang="sv-SE" b="1" i="1" dirty="0">
                <a:solidFill>
                  <a:srgbClr val="0070C0"/>
                </a:solidFill>
                <a:latin typeface="Bookman Old Style" panose="02050604050505020204" pitchFamily="18" charset="0"/>
              </a:rPr>
              <a:t>     2. Uppmaningar till omvändelse.</a:t>
            </a:r>
          </a:p>
          <a:p>
            <a:pPr marL="0" indent="0">
              <a:buNone/>
            </a:pPr>
            <a:r>
              <a:rPr lang="sv-SE" b="1" i="1" dirty="0">
                <a:solidFill>
                  <a:srgbClr val="0070C0"/>
                </a:solidFill>
                <a:latin typeface="Bookman Old Style" panose="02050604050505020204" pitchFamily="18" charset="0"/>
              </a:rPr>
              <a:t>     3. Profetior om befrielsen från Babel </a:t>
            </a:r>
            <a:r>
              <a:rPr lang="sv-SE" b="1" dirty="0" err="1">
                <a:solidFill>
                  <a:srgbClr val="FF0000"/>
                </a:solidFill>
                <a:latin typeface="Bookman Old Style" panose="02050604050505020204" pitchFamily="18" charset="0"/>
              </a:rPr>
              <a:t>Jer</a:t>
            </a:r>
            <a:r>
              <a:rPr lang="sv-SE" b="1" dirty="0">
                <a:solidFill>
                  <a:srgbClr val="FF0000"/>
                </a:solidFill>
                <a:latin typeface="Bookman Old Style" panose="02050604050505020204" pitchFamily="18" charset="0"/>
              </a:rPr>
              <a:t> 29:10-14.</a:t>
            </a:r>
          </a:p>
          <a:p>
            <a:pPr marL="0" indent="0">
              <a:buNone/>
            </a:pPr>
            <a:r>
              <a:rPr lang="sv-SE" b="1" i="1" dirty="0">
                <a:solidFill>
                  <a:srgbClr val="FF0000"/>
                </a:solidFill>
                <a:latin typeface="Bookman Old Style" panose="02050604050505020204" pitchFamily="18" charset="0"/>
              </a:rPr>
              <a:t>     </a:t>
            </a:r>
            <a:r>
              <a:rPr lang="sv-SE" b="1" i="1" dirty="0">
                <a:solidFill>
                  <a:srgbClr val="0070C0"/>
                </a:solidFill>
                <a:latin typeface="Bookman Old Style" panose="02050604050505020204" pitchFamily="18" charset="0"/>
              </a:rPr>
              <a:t>4. Skildring av Jerusalems belägring.</a:t>
            </a:r>
          </a:p>
          <a:p>
            <a:pPr marL="0" indent="0">
              <a:buNone/>
            </a:pPr>
            <a:r>
              <a:rPr lang="sv-SE" b="1" i="1" dirty="0">
                <a:solidFill>
                  <a:srgbClr val="0070C0"/>
                </a:solidFill>
                <a:latin typeface="Bookman Old Style" panose="02050604050505020204" pitchFamily="18" charset="0"/>
              </a:rPr>
              <a:t>           </a:t>
            </a:r>
            <a:r>
              <a:rPr lang="sv-SE" i="1" dirty="0">
                <a:solidFill>
                  <a:srgbClr val="0070C0"/>
                </a:solidFill>
                <a:latin typeface="Bookman Old Style" panose="02050604050505020204" pitchFamily="18" charset="0"/>
              </a:rPr>
              <a:t>Staden föll den 18 juni 586 f Kr. genom Nebukadnessar efter 30                    	månaders (2,5 år) belägring.</a:t>
            </a:r>
            <a:endParaRPr lang="sv-SE" b="1" i="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1347218201"/>
      </p:ext>
    </p:extLst>
  </p:cSld>
  <p:clrMapOvr>
    <a:masterClrMapping/>
  </p:clrMapOvr>
</p:sld>
</file>

<file path=ppt/theme/theme1.xml><?xml version="1.0" encoding="utf-8"?>
<a:theme xmlns:a="http://schemas.openxmlformats.org/drawingml/2006/main" name="Gal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TM10001114[[fn=Galleri]]</Template>
  <TotalTime>359</TotalTime>
  <Words>1434</Words>
  <Application>Microsoft Office PowerPoint</Application>
  <PresentationFormat>Bredbild</PresentationFormat>
  <Paragraphs>118</Paragraphs>
  <Slides>24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Bookman Old Style</vt:lpstr>
      <vt:lpstr>Gill Sans MT</vt:lpstr>
      <vt:lpstr>Galleri</vt:lpstr>
      <vt:lpstr>PROFETERNA – EN GENOMGÅNG AV GT:S PROFETISKA BÖCKER</vt:lpstr>
      <vt:lpstr>PowerPoint-presentation</vt:lpstr>
      <vt:lpstr> JESAJA – DEN EVANGELISKA FÖRKUNNELSEN</vt:lpstr>
      <vt:lpstr>PowerPoint-presentation</vt:lpstr>
      <vt:lpstr>PowerPoint-presentation</vt:lpstr>
      <vt:lpstr>PowerPoint-presentation</vt:lpstr>
      <vt:lpstr>PowerPoint-presentation</vt:lpstr>
      <vt:lpstr> JEREMIA – TÅRARNAS PROFET</vt:lpstr>
      <vt:lpstr>PowerPoint-presentation</vt:lpstr>
      <vt:lpstr>PowerPoint-presentation</vt:lpstr>
      <vt:lpstr>PowerPoint-presentation</vt:lpstr>
      <vt:lpstr>HESEKIEL – DEN STORA UPPRÄTTELSEN</vt:lpstr>
      <vt:lpstr>PowerPoint-presentation</vt:lpstr>
      <vt:lpstr>PowerPoint-presentation</vt:lpstr>
      <vt:lpstr>PowerPoint-presentation</vt:lpstr>
      <vt:lpstr>PowerPoint-presentation</vt:lpstr>
      <vt:lpstr>DANIEL – DET EVIGA RIKET</vt:lpstr>
      <vt:lpstr>PowerPoint-presentation</vt:lpstr>
      <vt:lpstr>PowerPoint-presentation</vt:lpstr>
      <vt:lpstr>DE TOLV SMÅ PROFETERNA</vt:lpstr>
      <vt:lpstr>PowerPoint-presentation</vt:lpstr>
      <vt:lpstr>PowerPoint-presentation</vt:lpstr>
      <vt:lpstr>PROFETERNAS BUDSKAP (gäller även de fyra stora profeterna).</vt:lpstr>
      <vt:lpstr>Profetiska tidsperspektiv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PROFETERNA – EN GENOMGÅNG AV GT:S PROFETISKA BÖCKER</dc:title>
  <dc:creator>Roine Swensson</dc:creator>
  <cp:lastModifiedBy>Roine Swensson</cp:lastModifiedBy>
  <cp:revision>8</cp:revision>
  <dcterms:created xsi:type="dcterms:W3CDTF">2024-02-01T14:50:51Z</dcterms:created>
  <dcterms:modified xsi:type="dcterms:W3CDTF">2024-02-02T14:41:28Z</dcterms:modified>
</cp:coreProperties>
</file>