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8" y="-600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2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546600"/>
            <a:ext cx="21844000" cy="4678065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659369"/>
            <a:ext cx="21844000" cy="43942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482346840_2880x1920.jpg"/>
          <p:cNvSpPr>
            <a:spLocks noGrp="1"/>
          </p:cNvSpPr>
          <p:nvPr>
            <p:ph type="pic" sz="half" idx="21"/>
          </p:nvPr>
        </p:nvSpPr>
        <p:spPr>
          <a:xfrm>
            <a:off x="12192000" y="622935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908252162_2439x1626.jpg"/>
          <p:cNvSpPr>
            <a:spLocks noGrp="1"/>
          </p:cNvSpPr>
          <p:nvPr>
            <p:ph type="pic" sz="half" idx="22"/>
          </p:nvPr>
        </p:nvSpPr>
        <p:spPr>
          <a:xfrm>
            <a:off x="12192000" y="-641351"/>
            <a:ext cx="12192000" cy="812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579215462_1440x2158.jpg"/>
          <p:cNvSpPr>
            <a:spLocks noGrp="1"/>
          </p:cNvSpPr>
          <p:nvPr>
            <p:ph type="pic" idx="23"/>
          </p:nvPr>
        </p:nvSpPr>
        <p:spPr>
          <a:xfrm>
            <a:off x="-1" y="-2258501"/>
            <a:ext cx="12166601" cy="182330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0" y="-762000"/>
            <a:ext cx="24384000" cy="1524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12166600"/>
            <a:ext cx="21844000" cy="694055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3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 defTabSz="2438400">
              <a:lnSpc>
                <a:spcPct val="90000"/>
              </a:lnSpc>
              <a:defRPr sz="11600" spc="-348"/>
            </a:lvl1pPr>
          </a:lstStyle>
          <a:p>
            <a:r>
              <a:t>Presentation Title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46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mage"/>
          <p:cNvSpPr>
            <a:spLocks noGrp="1"/>
          </p:cNvSpPr>
          <p:nvPr>
            <p:ph type="pic" idx="21"/>
          </p:nvPr>
        </p:nvSpPr>
        <p:spPr>
          <a:xfrm>
            <a:off x="7962900" y="-25400"/>
            <a:ext cx="20650200" cy="13766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3886200"/>
            <a:ext cx="9652000" cy="3200202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579215462_1440x2158.jpg"/>
          <p:cNvSpPr>
            <a:spLocks noGrp="1"/>
          </p:cNvSpPr>
          <p:nvPr>
            <p:ph type="pic" idx="21"/>
          </p:nvPr>
        </p:nvSpPr>
        <p:spPr>
          <a:xfrm>
            <a:off x="12204700" y="-2277533"/>
            <a:ext cx="12192000" cy="18271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00FF00"/>
                    </a:gs>
                    <a:gs pos="100000">
                      <a:srgbClr val="007DFF"/>
                    </a:gs>
                  </a:gsLst>
                  <a:lin ang="3965999" scaled="0"/>
                </a:gradFill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100000">
              <a:srgbClr val="3B3B3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Några nycklar till Evangelierna"/>
          <p:cNvSpPr txBox="1">
            <a:spLocks noGrp="1"/>
          </p:cNvSpPr>
          <p:nvPr>
            <p:ph type="ctrTitle"/>
          </p:nvPr>
        </p:nvSpPr>
        <p:spPr>
          <a:xfrm>
            <a:off x="6856782" y="329857"/>
            <a:ext cx="9851636" cy="3879454"/>
          </a:xfrm>
          <a:prstGeom prst="rect">
            <a:avLst/>
          </a:prstGeom>
        </p:spPr>
        <p:txBody>
          <a:bodyPr/>
          <a:lstStyle>
            <a:lvl1pPr defTabSz="2218888">
              <a:defRPr sz="10556" b="1" i="1" spc="-316">
                <a:gradFill flip="none" rotWithShape="1">
                  <a:gsLst>
                    <a:gs pos="0">
                      <a:srgbClr val="00E8FF"/>
                    </a:gs>
                    <a:gs pos="100000">
                      <a:srgbClr val="D5D5D5"/>
                    </a:gs>
                  </a:gsLst>
                  <a:lin ang="3967761" scaled="0"/>
                </a:gra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Några nycklar till Evangelierna </a:t>
            </a:r>
          </a:p>
        </p:txBody>
      </p:sp>
      <p:sp>
        <p:nvSpPr>
          <p:cNvPr id="152" name="David Norberg - Sollentuna 2024"/>
          <p:cNvSpPr txBox="1">
            <a:spLocks noGrp="1"/>
          </p:cNvSpPr>
          <p:nvPr>
            <p:ph type="body" idx="21"/>
          </p:nvPr>
        </p:nvSpPr>
        <p:spPr>
          <a:xfrm>
            <a:off x="860599" y="11525784"/>
            <a:ext cx="21844001" cy="6940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David Norberg - Sollentuna 2024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4. Immanuel och “med er alla dagar”."/>
          <p:cNvSpPr txBox="1">
            <a:spLocks noGrp="1"/>
          </p:cNvSpPr>
          <p:nvPr>
            <p:ph type="ctrTitle"/>
          </p:nvPr>
        </p:nvSpPr>
        <p:spPr>
          <a:xfrm>
            <a:off x="1270000" y="1061801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4. Immanuel och “med er alla dagar”.</a:t>
            </a:r>
          </a:p>
        </p:txBody>
      </p:sp>
      <p:sp>
        <p:nvSpPr>
          <p:cNvPr id="200" name="Matteu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Matteusevangeliet</a:t>
            </a:r>
          </a:p>
        </p:txBody>
      </p:sp>
      <p:sp>
        <p:nvSpPr>
          <p:cNvPr id="201" name="..och man skall ge honom namnet Emanuel  (“Gud med oss”) 1:23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231437"/>
            <a:ext cx="21844000" cy="2512352"/>
          </a:xfrm>
          <a:prstGeom prst="rect">
            <a:avLst/>
          </a:prstGeom>
        </p:spPr>
        <p:txBody>
          <a:bodyPr/>
          <a:lstStyle/>
          <a:p>
            <a:r>
              <a:t>..och man skall ge honom namnet Emanuel </a:t>
            </a:r>
            <a:br/>
            <a:r>
              <a:t>(“Gud med oss”) 1:23</a:t>
            </a:r>
          </a:p>
        </p:txBody>
      </p:sp>
      <p:sp>
        <p:nvSpPr>
          <p:cNvPr id="202" name="Och jag är med er alla dagar till tidens slut. 28:20"/>
          <p:cNvSpPr txBox="1"/>
          <p:nvPr/>
        </p:nvSpPr>
        <p:spPr>
          <a:xfrm>
            <a:off x="1270000" y="8225749"/>
            <a:ext cx="21844000" cy="2512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Och jag är med er alla dagar till tidens slut.</a:t>
            </a:r>
            <a:br/>
            <a:r>
              <a:t>28:20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5. Mycket särstoff"/>
          <p:cNvSpPr txBox="1">
            <a:spLocks noGrp="1"/>
          </p:cNvSpPr>
          <p:nvPr>
            <p:ph type="ctrTitle"/>
          </p:nvPr>
        </p:nvSpPr>
        <p:spPr>
          <a:xfrm>
            <a:off x="1080425" y="-857639"/>
            <a:ext cx="21844001" cy="3879454"/>
          </a:xfrm>
          <a:prstGeom prst="rect">
            <a:avLst/>
          </a:prstGeom>
        </p:spPr>
        <p:txBody>
          <a:bodyPr/>
          <a:lstStyle/>
          <a:p>
            <a:r>
              <a:t>5. Mycket särstoff</a:t>
            </a:r>
          </a:p>
        </p:txBody>
      </p:sp>
      <p:sp>
        <p:nvSpPr>
          <p:cNvPr id="205" name="Matteu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Matteusevangeliet</a:t>
            </a:r>
          </a:p>
        </p:txBody>
      </p:sp>
      <p:sp>
        <p:nvSpPr>
          <p:cNvPr id="206" name="Släktregistret, Josefs dröm, Österländska stjärntydare, Pengen i fiskens mun, salt och ljus, fåren och getterna, den gömda skatten, Pilatus frus dröm, Judas ångrar sig mm!!"/>
          <p:cNvSpPr txBox="1">
            <a:spLocks noGrp="1"/>
          </p:cNvSpPr>
          <p:nvPr>
            <p:ph type="subTitle" sz="half" idx="1"/>
          </p:nvPr>
        </p:nvSpPr>
        <p:spPr>
          <a:xfrm>
            <a:off x="1270000" y="5026783"/>
            <a:ext cx="21844000" cy="5128678"/>
          </a:xfrm>
          <a:prstGeom prst="rect">
            <a:avLst/>
          </a:prstGeom>
        </p:spPr>
        <p:txBody>
          <a:bodyPr/>
          <a:lstStyle>
            <a:lvl1pPr>
              <a:defRPr sz="7400"/>
            </a:lvl1pPr>
          </a:lstStyle>
          <a:p>
            <a:r>
              <a:t>Släktregistret, Josefs dröm, Österländska stjärntydare, Pengen i fiskens mun, salt och ljus, fåren och getterna, den gömda skatten, Pilatus frus dröm, Judas ångrar sig mm!!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1. Jesus är Messias, son till Abraham, son till David, son till Gud, son av mänsklighet"/>
          <p:cNvSpPr txBox="1"/>
          <p:nvPr/>
        </p:nvSpPr>
        <p:spPr>
          <a:xfrm>
            <a:off x="12953138" y="879121"/>
            <a:ext cx="9980906" cy="247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1. Jesus är Messias, son till Abraham, son till David, son till Gud, son av mänsklighet</a:t>
            </a:r>
          </a:p>
        </p:txBody>
      </p:sp>
      <p:sp>
        <p:nvSpPr>
          <p:cNvPr id="210" name="2. Jesus framställs som en ny…"/>
          <p:cNvSpPr txBox="1"/>
          <p:nvPr/>
        </p:nvSpPr>
        <p:spPr>
          <a:xfrm>
            <a:off x="13711633" y="4105958"/>
            <a:ext cx="8463916" cy="1712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2. Jesus framställs som en ny </a:t>
            </a:r>
          </a:p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och bättre Moses</a:t>
            </a:r>
          </a:p>
        </p:txBody>
      </p:sp>
      <p:sp>
        <p:nvSpPr>
          <p:cNvPr id="211" name="3. Jesus - Uppfyller skrifterna…"/>
          <p:cNvSpPr txBox="1"/>
          <p:nvPr/>
        </p:nvSpPr>
        <p:spPr>
          <a:xfrm>
            <a:off x="13673216" y="6822943"/>
            <a:ext cx="8540751" cy="1712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3. Jesus - Uppfyller skrifterna </a:t>
            </a:r>
          </a:p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och profetiorna </a:t>
            </a:r>
          </a:p>
        </p:txBody>
      </p:sp>
      <p:sp>
        <p:nvSpPr>
          <p:cNvPr id="212" name="5. Mycket särstoff"/>
          <p:cNvSpPr txBox="1"/>
          <p:nvPr/>
        </p:nvSpPr>
        <p:spPr>
          <a:xfrm>
            <a:off x="15343584" y="11526383"/>
            <a:ext cx="520001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5. Mycket särstoff</a:t>
            </a:r>
          </a:p>
        </p:txBody>
      </p:sp>
      <p:sp>
        <p:nvSpPr>
          <p:cNvPr id="213" name="4. Immanuel och “med er…"/>
          <p:cNvSpPr txBox="1"/>
          <p:nvPr/>
        </p:nvSpPr>
        <p:spPr>
          <a:xfrm>
            <a:off x="14216776" y="9174663"/>
            <a:ext cx="7453631" cy="1712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4. Immanuel och “med er </a:t>
            </a:r>
          </a:p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alla dagar”.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Nycklar till Markusvangeliet"/>
          <p:cNvSpPr txBox="1">
            <a:spLocks noGrp="1"/>
          </p:cNvSpPr>
          <p:nvPr>
            <p:ph type="ctrTitle"/>
          </p:nvPr>
        </p:nvSpPr>
        <p:spPr>
          <a:xfrm>
            <a:off x="-630260" y="3923008"/>
            <a:ext cx="13128097" cy="3879454"/>
          </a:xfrm>
          <a:prstGeom prst="rect">
            <a:avLst/>
          </a:prstGeom>
        </p:spPr>
        <p:txBody>
          <a:bodyPr/>
          <a:lstStyle>
            <a:lvl1pPr>
              <a:defRPr sz="9300" spc="-279">
                <a:gradFill flip="none" rotWithShape="1">
                  <a:gsLst>
                    <a:gs pos="0">
                      <a:srgbClr val="00E8FF"/>
                    </a:gs>
                    <a:gs pos="100000">
                      <a:srgbClr val="D5D5D5"/>
                    </a:gs>
                  </a:gsLst>
                  <a:lin ang="3967761" scaled="0"/>
                </a:gradFill>
              </a:defRPr>
            </a:lvl1pPr>
          </a:lstStyle>
          <a:p>
            <a:r>
              <a:t>Nycklar till Markusvangeliet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1. Kort och snabb handling"/>
          <p:cNvSpPr txBox="1">
            <a:spLocks noGrp="1"/>
          </p:cNvSpPr>
          <p:nvPr>
            <p:ph type="ctrTitle"/>
          </p:nvPr>
        </p:nvSpPr>
        <p:spPr>
          <a:xfrm>
            <a:off x="1080425" y="-691762"/>
            <a:ext cx="21844001" cy="3879454"/>
          </a:xfrm>
          <a:prstGeom prst="rect">
            <a:avLst/>
          </a:prstGeom>
        </p:spPr>
        <p:txBody>
          <a:bodyPr/>
          <a:lstStyle/>
          <a:p>
            <a:r>
              <a:t>1. Kort och snabb handling</a:t>
            </a:r>
          </a:p>
        </p:txBody>
      </p:sp>
      <p:sp>
        <p:nvSpPr>
          <p:cNvPr id="219" name="Marku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Markusevangeliet</a:t>
            </a:r>
          </a:p>
        </p:txBody>
      </p:sp>
      <p:sp>
        <p:nvSpPr>
          <p:cNvPr id="220" name="Mer action.…"/>
          <p:cNvSpPr txBox="1">
            <a:spLocks noGrp="1"/>
          </p:cNvSpPr>
          <p:nvPr>
            <p:ph type="subTitle" sz="quarter" idx="1"/>
          </p:nvPr>
        </p:nvSpPr>
        <p:spPr>
          <a:xfrm>
            <a:off x="1080425" y="8146143"/>
            <a:ext cx="21844001" cy="2512352"/>
          </a:xfrm>
          <a:prstGeom prst="rect">
            <a:avLst/>
          </a:prstGeom>
        </p:spPr>
        <p:txBody>
          <a:bodyPr/>
          <a:lstStyle/>
          <a:p>
            <a:pPr defTabSz="462280">
              <a:defRPr sz="3584"/>
            </a:pPr>
            <a:r>
              <a:t>Mer action. </a:t>
            </a:r>
          </a:p>
          <a:p>
            <a:pPr defTabSz="462280">
              <a:defRPr sz="3584"/>
            </a:pPr>
            <a:r>
              <a:t>Tre akter - Galileen - Mot Jerusalem - Jerusalem </a:t>
            </a:r>
          </a:p>
          <a:p>
            <a:pPr defTabSz="462280">
              <a:defRPr sz="3584"/>
            </a:pPr>
            <a:r>
              <a:t>Jesus är en annorlunda Kung (Jesaja 53)</a:t>
            </a:r>
          </a:p>
          <a:p>
            <a:pPr defTabSz="462280">
              <a:defRPr sz="3584"/>
            </a:pPr>
            <a:r>
              <a:t>Ingen födelseberättelse</a:t>
            </a:r>
          </a:p>
        </p:txBody>
      </p:sp>
      <p:sp>
        <p:nvSpPr>
          <p:cNvPr id="221" name="1:1 - Här börjar glädjebudet (evangeliumet) om Jesus Kristus, Guds son."/>
          <p:cNvSpPr txBox="1"/>
          <p:nvPr/>
        </p:nvSpPr>
        <p:spPr>
          <a:xfrm>
            <a:off x="1270000" y="4410741"/>
            <a:ext cx="21844000" cy="2512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1:1 - Här börjar glädjebudet (evangeliumet) om Jesus Kristus, Guds son. 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2. Skriver till hedna-kristna"/>
          <p:cNvSpPr txBox="1">
            <a:spLocks noGrp="1"/>
          </p:cNvSpPr>
          <p:nvPr>
            <p:ph type="ctrTitle"/>
          </p:nvPr>
        </p:nvSpPr>
        <p:spPr>
          <a:xfrm>
            <a:off x="1080425" y="-691762"/>
            <a:ext cx="21844001" cy="3879454"/>
          </a:xfrm>
          <a:prstGeom prst="rect">
            <a:avLst/>
          </a:prstGeom>
        </p:spPr>
        <p:txBody>
          <a:bodyPr/>
          <a:lstStyle/>
          <a:p>
            <a:r>
              <a:t>2. Skriver till hedna-kristna</a:t>
            </a:r>
          </a:p>
        </p:txBody>
      </p:sp>
      <p:sp>
        <p:nvSpPr>
          <p:cNvPr id="224" name="Marku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Markusevangeliet</a:t>
            </a:r>
          </a:p>
        </p:txBody>
      </p:sp>
      <p:sp>
        <p:nvSpPr>
          <p:cNvPr id="225" name="Förklarar judiska scener: 7:2-4, 15:42…"/>
          <p:cNvSpPr txBox="1">
            <a:spLocks noGrp="1"/>
          </p:cNvSpPr>
          <p:nvPr>
            <p:ph type="subTitle" sz="half" idx="1"/>
          </p:nvPr>
        </p:nvSpPr>
        <p:spPr>
          <a:xfrm>
            <a:off x="2877391" y="4712306"/>
            <a:ext cx="18250069" cy="5923510"/>
          </a:xfrm>
          <a:prstGeom prst="rect">
            <a:avLst/>
          </a:prstGeom>
        </p:spPr>
        <p:txBody>
          <a:bodyPr/>
          <a:lstStyle/>
          <a:p>
            <a:pPr defTabSz="784225">
              <a:defRPr sz="6080"/>
            </a:pPr>
            <a:r>
              <a:t>Förklarar judiska scener: 7:2-4, 15:42</a:t>
            </a:r>
          </a:p>
          <a:p>
            <a:pPr defTabSz="784225">
              <a:defRPr sz="6080"/>
            </a:pPr>
            <a:endParaRPr/>
          </a:p>
          <a:p>
            <a:pPr defTabSz="784225">
              <a:defRPr sz="6080"/>
            </a:pPr>
            <a:r>
              <a:t>Översätter arameiska ord: 3:17, 5:41, 15:22</a:t>
            </a:r>
          </a:p>
          <a:p>
            <a:pPr defTabSz="784225">
              <a:defRPr sz="6080"/>
            </a:pPr>
            <a:endParaRPr/>
          </a:p>
          <a:p>
            <a:pPr defTabSz="784225">
              <a:defRPr sz="6080"/>
            </a:pPr>
            <a:r>
              <a:t>Särkilt intresse för martyrdöden: 8:34-38, 13:9-13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3. Betonar korset och lärjungaskapets pris"/>
          <p:cNvSpPr txBox="1">
            <a:spLocks noGrp="1"/>
          </p:cNvSpPr>
          <p:nvPr>
            <p:ph type="ctrTitle"/>
          </p:nvPr>
        </p:nvSpPr>
        <p:spPr>
          <a:xfrm>
            <a:off x="1270000" y="442468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3. Betonar korset och lärjungaskapets pris</a:t>
            </a:r>
          </a:p>
        </p:txBody>
      </p:sp>
      <p:sp>
        <p:nvSpPr>
          <p:cNvPr id="228" name="Marku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Markusevangeliet</a:t>
            </a:r>
          </a:p>
        </p:txBody>
      </p:sp>
      <p:sp>
        <p:nvSpPr>
          <p:cNvPr id="229" name="Sedan kallade han till sig både lärjungarna och folket och sade: “Om någon vill gå i mina spår måste han förneka sig själv och ta sitt kors och följa mig”…"/>
          <p:cNvSpPr txBox="1">
            <a:spLocks noGrp="1"/>
          </p:cNvSpPr>
          <p:nvPr>
            <p:ph type="subTitle" sz="quarter" idx="1"/>
          </p:nvPr>
        </p:nvSpPr>
        <p:spPr>
          <a:xfrm>
            <a:off x="1980863" y="6632972"/>
            <a:ext cx="7421515" cy="5974629"/>
          </a:xfrm>
          <a:prstGeom prst="rect">
            <a:avLst/>
          </a:prstGeom>
        </p:spPr>
        <p:txBody>
          <a:bodyPr/>
          <a:lstStyle/>
          <a:p>
            <a:pPr defTabSz="346709">
              <a:defRPr sz="4368"/>
            </a:pPr>
            <a:r>
              <a:t>Sedan kallade han till sig både lärjungarna och folket och sade: “Om någon vill gå i mina spår måste han förneka sig själv och ta sitt kors och följa mig” </a:t>
            </a:r>
          </a:p>
          <a:p>
            <a:pPr defTabSz="346709">
              <a:defRPr sz="4368"/>
            </a:pPr>
            <a:r>
              <a:t>8:34</a:t>
            </a:r>
          </a:p>
        </p:txBody>
      </p:sp>
      <p:pic>
        <p:nvPicPr>
          <p:cNvPr id="230" name="images.png" descr="image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113168" y="10550949"/>
            <a:ext cx="2857501" cy="2857501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Rectangle"/>
          <p:cNvSpPr/>
          <p:nvPr/>
        </p:nvSpPr>
        <p:spPr>
          <a:xfrm>
            <a:off x="16923193" y="4828886"/>
            <a:ext cx="10921475" cy="1270001"/>
          </a:xfrm>
          <a:prstGeom prst="rect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latin typeface="Graphik Medium"/>
                <a:ea typeface="Graphik Medium"/>
                <a:cs typeface="Graphik Medium"/>
                <a:sym typeface="Graphik Medium"/>
              </a:defRPr>
            </a:pPr>
            <a:endParaRPr/>
          </a:p>
        </p:txBody>
      </p:sp>
      <p:sp>
        <p:nvSpPr>
          <p:cNvPr id="232" name="Rectangle"/>
          <p:cNvSpPr/>
          <p:nvPr/>
        </p:nvSpPr>
        <p:spPr>
          <a:xfrm>
            <a:off x="20152270" y="2845102"/>
            <a:ext cx="1392889" cy="9379634"/>
          </a:xfrm>
          <a:prstGeom prst="rect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57200">
              <a:defRPr sz="3200">
                <a:solidFill>
                  <a:schemeClr val="accent2">
                    <a:hueOff val="-206910"/>
                    <a:satOff val="-12829"/>
                    <a:lumOff val="16238"/>
                  </a:schemeClr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endParaRPr/>
          </a:p>
        </p:txBody>
      </p:sp>
      <p:sp>
        <p:nvSpPr>
          <p:cNvPr id="233" name="Människosonen har inte kommit för att bli tjänad utan för att tjäna och ge sitt liv till lösen för många.«…"/>
          <p:cNvSpPr txBox="1"/>
          <p:nvPr/>
        </p:nvSpPr>
        <p:spPr>
          <a:xfrm>
            <a:off x="11580079" y="6605469"/>
            <a:ext cx="7421514" cy="5048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49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Människosonen har inte kommit för att bli tjänad utan för att tjäna och ge sitt liv till lösen för många.«</a:t>
            </a:r>
          </a:p>
          <a:p>
            <a:pPr defTabSz="457200">
              <a:defRPr sz="49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10:45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4. Den “messianska hemligheten”"/>
          <p:cNvSpPr txBox="1">
            <a:spLocks noGrp="1"/>
          </p:cNvSpPr>
          <p:nvPr>
            <p:ph type="ctrTitle"/>
          </p:nvPr>
        </p:nvSpPr>
        <p:spPr>
          <a:xfrm>
            <a:off x="1080425" y="658956"/>
            <a:ext cx="22223150" cy="3879454"/>
          </a:xfrm>
          <a:prstGeom prst="rect">
            <a:avLst/>
          </a:prstGeom>
        </p:spPr>
        <p:txBody>
          <a:bodyPr/>
          <a:lstStyle/>
          <a:p>
            <a:r>
              <a:t>4. Den “messianska hemligheten”</a:t>
            </a:r>
          </a:p>
        </p:txBody>
      </p:sp>
      <p:sp>
        <p:nvSpPr>
          <p:cNvPr id="236" name="Marku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Markusevangeliet</a:t>
            </a:r>
          </a:p>
        </p:txBody>
      </p:sp>
      <p:sp>
        <p:nvSpPr>
          <p:cNvPr id="237" name="8:29-30 …Petrus svarade: “Du är Messias” Men han förbjöd dem strängt att tala med någon om honom."/>
          <p:cNvSpPr txBox="1">
            <a:spLocks noGrp="1"/>
          </p:cNvSpPr>
          <p:nvPr>
            <p:ph type="subTitle" sz="quarter" idx="1"/>
          </p:nvPr>
        </p:nvSpPr>
        <p:spPr>
          <a:xfrm>
            <a:off x="1104122" y="4971190"/>
            <a:ext cx="21844001" cy="2512353"/>
          </a:xfrm>
          <a:prstGeom prst="rect">
            <a:avLst/>
          </a:prstGeom>
        </p:spPr>
        <p:txBody>
          <a:bodyPr/>
          <a:lstStyle/>
          <a:p>
            <a:r>
              <a:t>8:29-30 …Petrus svarade: “Du är Messias” Men han förbjöd dem strängt att tala med någon om honom. </a:t>
            </a:r>
          </a:p>
        </p:txBody>
      </p:sp>
      <p:sp>
        <p:nvSpPr>
          <p:cNvPr id="238" name="15:39 När officeren som stod vänd mot honom såg…"/>
          <p:cNvSpPr txBox="1"/>
          <p:nvPr/>
        </p:nvSpPr>
        <p:spPr>
          <a:xfrm>
            <a:off x="2185298" y="8155999"/>
            <a:ext cx="19681648" cy="3331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15:39 När officeren som stod vänd mot honom såg </a:t>
            </a:r>
          </a:p>
          <a:p>
            <a:pPr algn="l" defTabSz="457200"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honom ge upp andan på det sättet sade han: »Den </a:t>
            </a:r>
          </a:p>
          <a:p>
            <a:pPr algn="l" defTabSz="457200"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mannen måste ha varit Guds son.«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1" animBg="1" advAuto="0"/>
      <p:bldP spid="238" grpId="2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5. Det abrupta slutet"/>
          <p:cNvSpPr txBox="1">
            <a:spLocks noGrp="1"/>
          </p:cNvSpPr>
          <p:nvPr>
            <p:ph type="ctrTitle"/>
          </p:nvPr>
        </p:nvSpPr>
        <p:spPr>
          <a:xfrm>
            <a:off x="1270000" y="-620671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5. Det abrupta slutet</a:t>
            </a:r>
          </a:p>
        </p:txBody>
      </p:sp>
      <p:sp>
        <p:nvSpPr>
          <p:cNvPr id="241" name="Marku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Markusevangeliet</a:t>
            </a:r>
          </a:p>
        </p:txBody>
      </p:sp>
      <p:sp>
        <p:nvSpPr>
          <p:cNvPr id="242" name="16:8 Då lämnade de graven och sprang därifrån,…"/>
          <p:cNvSpPr txBox="1">
            <a:spLocks noGrp="1"/>
          </p:cNvSpPr>
          <p:nvPr>
            <p:ph type="subTitle" sz="quarter" idx="1"/>
          </p:nvPr>
        </p:nvSpPr>
        <p:spPr>
          <a:xfrm>
            <a:off x="2695459" y="4723564"/>
            <a:ext cx="18993082" cy="2747408"/>
          </a:xfrm>
          <a:prstGeom prst="rect">
            <a:avLst/>
          </a:prstGeom>
        </p:spPr>
        <p:txBody>
          <a:bodyPr/>
          <a:lstStyle/>
          <a:p>
            <a:pPr defTabSz="668655">
              <a:defRPr sz="5184"/>
            </a:pPr>
            <a:r>
              <a:t>16:8 Då lämnade de graven och sprang därifrån, </a:t>
            </a:r>
          </a:p>
          <a:p>
            <a:pPr defTabSz="668655">
              <a:defRPr sz="5184"/>
            </a:pPr>
            <a:r>
              <a:t>darrande och utom sig. Och de sade ingenting till någon, </a:t>
            </a:r>
          </a:p>
          <a:p>
            <a:pPr defTabSz="668655">
              <a:defRPr sz="5184"/>
            </a:pPr>
            <a:r>
              <a:t>för de var rädda. </a:t>
            </a:r>
          </a:p>
        </p:txBody>
      </p:sp>
      <p:sp>
        <p:nvSpPr>
          <p:cNvPr id="243" name="Blev inte klar?"/>
          <p:cNvSpPr/>
          <p:nvPr/>
        </p:nvSpPr>
        <p:spPr>
          <a:xfrm>
            <a:off x="4127960" y="8935753"/>
            <a:ext cx="3557597" cy="253949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457200">
              <a:defRPr sz="3200">
                <a:solidFill>
                  <a:srgbClr val="000000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Blev inte klar?</a:t>
            </a:r>
          </a:p>
        </p:txBody>
      </p:sp>
      <p:sp>
        <p:nvSpPr>
          <p:cNvPr id="244" name="Borttappat?"/>
          <p:cNvSpPr/>
          <p:nvPr/>
        </p:nvSpPr>
        <p:spPr>
          <a:xfrm>
            <a:off x="10413201" y="8935753"/>
            <a:ext cx="3557597" cy="253949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457200">
              <a:defRPr sz="3200">
                <a:solidFill>
                  <a:srgbClr val="000000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Borttappat?</a:t>
            </a:r>
          </a:p>
        </p:txBody>
      </p:sp>
      <p:sp>
        <p:nvSpPr>
          <p:cNvPr id="245" name="Avsiktligt?"/>
          <p:cNvSpPr/>
          <p:nvPr/>
        </p:nvSpPr>
        <p:spPr>
          <a:xfrm>
            <a:off x="16488097" y="8935753"/>
            <a:ext cx="3557597" cy="253949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457200">
              <a:defRPr sz="3200">
                <a:solidFill>
                  <a:srgbClr val="000000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Avsiktligt?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1" animBg="1" advAuto="0"/>
      <p:bldP spid="244" grpId="2" animBg="1" advAuto="0"/>
      <p:bldP spid="245" grpId="3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1. Kort och snabb handling"/>
          <p:cNvSpPr txBox="1"/>
          <p:nvPr/>
        </p:nvSpPr>
        <p:spPr>
          <a:xfrm>
            <a:off x="772986" y="1791820"/>
            <a:ext cx="998090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1. Kort och snabb handling</a:t>
            </a:r>
          </a:p>
        </p:txBody>
      </p:sp>
      <p:sp>
        <p:nvSpPr>
          <p:cNvPr id="249" name="2. Skriver till hedna-kristna"/>
          <p:cNvSpPr txBox="1"/>
          <p:nvPr/>
        </p:nvSpPr>
        <p:spPr>
          <a:xfrm>
            <a:off x="1893431" y="3896761"/>
            <a:ext cx="774001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2. Skriver till hedna-kristna</a:t>
            </a:r>
          </a:p>
        </p:txBody>
      </p:sp>
      <p:sp>
        <p:nvSpPr>
          <p:cNvPr id="250" name="3. Betonar korset och…"/>
          <p:cNvSpPr txBox="1"/>
          <p:nvPr/>
        </p:nvSpPr>
        <p:spPr>
          <a:xfrm>
            <a:off x="2595741" y="6001702"/>
            <a:ext cx="6335396" cy="1712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3. Betonar korset och </a:t>
            </a:r>
          </a:p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lärjungaskapets pris</a:t>
            </a:r>
          </a:p>
        </p:txBody>
      </p:sp>
      <p:sp>
        <p:nvSpPr>
          <p:cNvPr id="251" name="5. Det abrupta slutet"/>
          <p:cNvSpPr txBox="1"/>
          <p:nvPr/>
        </p:nvSpPr>
        <p:spPr>
          <a:xfrm>
            <a:off x="2805609" y="10978029"/>
            <a:ext cx="5915661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5. Det abrupta slutet</a:t>
            </a:r>
          </a:p>
        </p:txBody>
      </p:sp>
      <p:sp>
        <p:nvSpPr>
          <p:cNvPr id="252" name="4. Den “messianska hemligheten”"/>
          <p:cNvSpPr txBox="1"/>
          <p:nvPr/>
        </p:nvSpPr>
        <p:spPr>
          <a:xfrm>
            <a:off x="872351" y="8873088"/>
            <a:ext cx="978217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4. Den “messianska hemligheten”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resentation Title"/>
          <p:cNvSpPr txBox="1">
            <a:spLocks noGrp="1"/>
          </p:cNvSpPr>
          <p:nvPr>
            <p:ph type="ctrTitle"/>
          </p:nvPr>
        </p:nvSpPr>
        <p:spPr>
          <a:xfrm>
            <a:off x="-21905463" y="3502571"/>
            <a:ext cx="21844001" cy="387945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- Fyra viktigaste viktigaste urkunderna till Jesu liv…"/>
          <p:cNvSpPr txBox="1">
            <a:spLocks noGrp="1"/>
          </p:cNvSpPr>
          <p:nvPr>
            <p:ph type="subTitle" sz="half" idx="1"/>
          </p:nvPr>
        </p:nvSpPr>
        <p:spPr>
          <a:xfrm>
            <a:off x="13023609" y="1344948"/>
            <a:ext cx="9978431" cy="11375383"/>
          </a:xfrm>
          <a:prstGeom prst="rect">
            <a:avLst/>
          </a:prstGeom>
        </p:spPr>
        <p:txBody>
          <a:bodyPr/>
          <a:lstStyle/>
          <a:p>
            <a:pPr algn="l" defTabSz="701675">
              <a:defRPr sz="6375" i="1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algn="l" defTabSz="701675">
              <a:defRPr sz="5440"/>
            </a:pPr>
            <a:endParaRPr/>
          </a:p>
          <a:p>
            <a:pPr algn="l" defTabSz="701675">
              <a:defRPr sz="5440"/>
            </a:pPr>
            <a:r>
              <a:t> - Fyra viktigaste viktigaste urkunderna till Jesu liv </a:t>
            </a:r>
          </a:p>
          <a:p>
            <a:pPr algn="l" defTabSz="701675">
              <a:defRPr sz="5440"/>
            </a:pPr>
            <a:r>
              <a:t>- Från 40-110 e.kr. </a:t>
            </a:r>
          </a:p>
          <a:p>
            <a:pPr algn="l" defTabSz="701675">
              <a:defRPr sz="5440"/>
            </a:pPr>
            <a:r>
              <a:t>- Skrivna på koine-grekiska</a:t>
            </a:r>
          </a:p>
          <a:p>
            <a:pPr algn="l" defTabSz="701675">
              <a:defRPr sz="5440"/>
            </a:pPr>
            <a:r>
              <a:t>- 5800 manuskript </a:t>
            </a:r>
          </a:p>
          <a:p>
            <a:pPr algn="l" defTabSz="701675">
              <a:defRPr sz="5440"/>
            </a:pPr>
            <a:r>
              <a:t>- Papyrus</a:t>
            </a:r>
          </a:p>
          <a:p>
            <a:pPr algn="l" defTabSz="701675">
              <a:defRPr sz="5440"/>
            </a:pPr>
            <a:r>
              <a:t>- Genre: Bios (Antika biografier) </a:t>
            </a:r>
          </a:p>
          <a:p>
            <a:pPr defTabSz="701675">
              <a:defRPr sz="5440"/>
            </a:pPr>
            <a:endParaRPr/>
          </a:p>
        </p:txBody>
      </p:sp>
      <p:sp>
        <p:nvSpPr>
          <p:cNvPr id="158" name="Vad är det för texter?"/>
          <p:cNvSpPr txBox="1"/>
          <p:nvPr/>
        </p:nvSpPr>
        <p:spPr>
          <a:xfrm>
            <a:off x="12615185" y="1146892"/>
            <a:ext cx="9769794" cy="1374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7500" i="1">
                <a:solidFill>
                  <a:srgbClr val="D5D5D5"/>
                </a:solidFill>
              </a:defRPr>
            </a:lvl1pPr>
          </a:lstStyle>
          <a:p>
            <a:r>
              <a:t>Vad är det för texter?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2" animBg="1" advAuto="0"/>
      <p:bldP spid="158" grpId="1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Nycklar till Lukasevangeliet"/>
          <p:cNvSpPr txBox="1">
            <a:spLocks noGrp="1"/>
          </p:cNvSpPr>
          <p:nvPr>
            <p:ph type="ctrTitle"/>
          </p:nvPr>
        </p:nvSpPr>
        <p:spPr>
          <a:xfrm>
            <a:off x="10744200" y="4918273"/>
            <a:ext cx="13128098" cy="3879454"/>
          </a:xfrm>
          <a:prstGeom prst="rect">
            <a:avLst/>
          </a:prstGeom>
        </p:spPr>
        <p:txBody>
          <a:bodyPr/>
          <a:lstStyle>
            <a:lvl1pPr>
              <a:defRPr sz="9300" spc="-279">
                <a:gradFill flip="none" rotWithShape="1">
                  <a:gsLst>
                    <a:gs pos="0">
                      <a:srgbClr val="00E8FF"/>
                    </a:gs>
                    <a:gs pos="100000">
                      <a:srgbClr val="D5D5D5"/>
                    </a:gs>
                  </a:gsLst>
                  <a:lin ang="3967761" scaled="0"/>
                </a:gradFill>
              </a:defRPr>
            </a:lvl1pPr>
          </a:lstStyle>
          <a:p>
            <a:r>
              <a:t>Nycklar till Lukasevangeliet 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1. Till Theofilos"/>
          <p:cNvSpPr txBox="1">
            <a:spLocks noGrp="1"/>
          </p:cNvSpPr>
          <p:nvPr>
            <p:ph type="ctrTitle"/>
          </p:nvPr>
        </p:nvSpPr>
        <p:spPr>
          <a:xfrm>
            <a:off x="1270000" y="-620671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1. Till Theofilos</a:t>
            </a:r>
          </a:p>
        </p:txBody>
      </p:sp>
      <p:sp>
        <p:nvSpPr>
          <p:cNvPr id="258" name="Luka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Lukasevangeliet</a:t>
            </a:r>
          </a:p>
        </p:txBody>
      </p:sp>
      <p:sp>
        <p:nvSpPr>
          <p:cNvPr id="259" name="1:3 Och efter att grundligt ha satt mig in i allt ända från början har nu också jag beslutat att i rätt ordning skriva ner  det för dig högt ärade Theofilos.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4212475"/>
            <a:ext cx="21844000" cy="2512352"/>
          </a:xfrm>
          <a:prstGeom prst="rect">
            <a:avLst/>
          </a:prstGeom>
        </p:spPr>
        <p:txBody>
          <a:bodyPr/>
          <a:lstStyle>
            <a:lvl1pPr defTabSz="619125">
              <a:defRPr sz="4800"/>
            </a:lvl1pPr>
          </a:lstStyle>
          <a:p>
            <a:r>
              <a:t>1:3 Och efter att grundligt ha satt mig in i allt ända från början har nu också jag beslutat att i rätt ordning skriva ner  det för dig högt ärade Theofilos. </a:t>
            </a:r>
          </a:p>
        </p:txBody>
      </p:sp>
      <p:sp>
        <p:nvSpPr>
          <p:cNvPr id="260" name="Theo = Gud…"/>
          <p:cNvSpPr txBox="1"/>
          <p:nvPr/>
        </p:nvSpPr>
        <p:spPr>
          <a:xfrm>
            <a:off x="1270000" y="6982948"/>
            <a:ext cx="21844000" cy="2512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Theo = Gud </a:t>
            </a:r>
          </a:p>
          <a:p>
            <a:pPr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Filos = den som älskar/den älskande </a:t>
            </a:r>
          </a:p>
        </p:txBody>
      </p:sp>
      <p:sp>
        <p:nvSpPr>
          <p:cNvPr id="261" name="Till alla som älskar eller är älskade av Gud?"/>
          <p:cNvSpPr txBox="1"/>
          <p:nvPr/>
        </p:nvSpPr>
        <p:spPr>
          <a:xfrm>
            <a:off x="1270000" y="10298449"/>
            <a:ext cx="21844000" cy="2512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defRPr sz="61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Till alla som älskar eller är älskade av Gud?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1" animBg="1" advAuto="0"/>
      <p:bldP spid="261" grpId="2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2. Första delen av ett dubbelverk"/>
          <p:cNvSpPr txBox="1">
            <a:spLocks noGrp="1"/>
          </p:cNvSpPr>
          <p:nvPr>
            <p:ph type="ctrTitle"/>
          </p:nvPr>
        </p:nvSpPr>
        <p:spPr>
          <a:xfrm>
            <a:off x="1270000" y="-620671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2. Första delen av ett dubbelverk</a:t>
            </a:r>
          </a:p>
        </p:txBody>
      </p:sp>
      <p:sp>
        <p:nvSpPr>
          <p:cNvPr id="264" name="Luka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Lukasevangeliet</a:t>
            </a:r>
          </a:p>
        </p:txBody>
      </p:sp>
      <p:sp>
        <p:nvSpPr>
          <p:cNvPr id="265" name="Line"/>
          <p:cNvSpPr/>
          <p:nvPr/>
        </p:nvSpPr>
        <p:spPr>
          <a:xfrm flipV="1">
            <a:off x="7466246" y="7566975"/>
            <a:ext cx="9231571" cy="275281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66" name="Line"/>
          <p:cNvSpPr/>
          <p:nvPr/>
        </p:nvSpPr>
        <p:spPr>
          <a:xfrm>
            <a:off x="7466246" y="5331037"/>
            <a:ext cx="9231571" cy="224302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67" name="Lukasevangeliet"/>
          <p:cNvSpPr txBox="1"/>
          <p:nvPr/>
        </p:nvSpPr>
        <p:spPr>
          <a:xfrm rot="840000">
            <a:off x="9043735" y="4946355"/>
            <a:ext cx="6076593" cy="920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900"/>
            </a:lvl1pPr>
          </a:lstStyle>
          <a:p>
            <a:r>
              <a:t>Lukasevangeliet</a:t>
            </a:r>
          </a:p>
        </p:txBody>
      </p:sp>
      <p:sp>
        <p:nvSpPr>
          <p:cNvPr id="268" name="Apostlagärgningarna"/>
          <p:cNvSpPr txBox="1"/>
          <p:nvPr/>
        </p:nvSpPr>
        <p:spPr>
          <a:xfrm rot="20580000">
            <a:off x="8927651" y="9116609"/>
            <a:ext cx="6528697" cy="920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900"/>
            </a:lvl1pPr>
          </a:lstStyle>
          <a:p>
            <a:r>
              <a:t>Apostlagärgningarna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" grpId="2" animBg="1" advAuto="0"/>
      <p:bldP spid="266" grpId="1" animBg="1" advAuto="0"/>
      <p:bldP spid="267" grpId="3" animBg="1" advAuto="0"/>
      <p:bldP spid="268" grpId="4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3. Jesu omsorg om de fattiga, sjuka och utstötta."/>
          <p:cNvSpPr txBox="1">
            <a:spLocks noGrp="1"/>
          </p:cNvSpPr>
          <p:nvPr>
            <p:ph type="ctrTitle"/>
          </p:nvPr>
        </p:nvSpPr>
        <p:spPr>
          <a:xfrm>
            <a:off x="1270000" y="635259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3. Jesu omsorg om de fattiga, sjuka och utstötta.</a:t>
            </a:r>
          </a:p>
        </p:txBody>
      </p:sp>
      <p:sp>
        <p:nvSpPr>
          <p:cNvPr id="271" name="Luka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Lukasevangeliet</a:t>
            </a:r>
          </a:p>
        </p:txBody>
      </p:sp>
      <p:sp>
        <p:nvSpPr>
          <p:cNvPr id="272" name="Exempel på omvänd status:…"/>
          <p:cNvSpPr txBox="1">
            <a:spLocks noGrp="1"/>
          </p:cNvSpPr>
          <p:nvPr>
            <p:ph type="subTitle" sz="half" idx="1"/>
          </p:nvPr>
        </p:nvSpPr>
        <p:spPr>
          <a:xfrm>
            <a:off x="1270000" y="5451936"/>
            <a:ext cx="21844000" cy="5771270"/>
          </a:xfrm>
          <a:prstGeom prst="rect">
            <a:avLst/>
          </a:prstGeom>
        </p:spPr>
        <p:txBody>
          <a:bodyPr/>
          <a:lstStyle/>
          <a:p>
            <a:pPr defTabSz="610870">
              <a:defRPr sz="4736"/>
            </a:pPr>
            <a:r>
              <a:t>Exempel på omvänd status:</a:t>
            </a:r>
          </a:p>
          <a:p>
            <a:pPr defTabSz="610870">
              <a:defRPr sz="4736"/>
            </a:pPr>
            <a:endParaRPr/>
          </a:p>
          <a:p>
            <a:pPr defTabSz="610870">
              <a:defRPr sz="4736"/>
            </a:pPr>
            <a:r>
              <a:t>Rik - fattig</a:t>
            </a:r>
          </a:p>
          <a:p>
            <a:pPr defTabSz="610870">
              <a:defRPr sz="4736"/>
            </a:pPr>
            <a:r>
              <a:t>Mäktig - sårbar </a:t>
            </a:r>
          </a:p>
          <a:p>
            <a:pPr defTabSz="610870">
              <a:defRPr sz="4736"/>
            </a:pPr>
            <a:r>
              <a:t>Previligerad - utstött </a:t>
            </a:r>
          </a:p>
          <a:p>
            <a:pPr defTabSz="610870">
              <a:defRPr sz="4736"/>
            </a:pPr>
            <a:r>
              <a:t>Vuxen - Barn </a:t>
            </a:r>
          </a:p>
          <a:p>
            <a:pPr defTabSz="610870">
              <a:defRPr sz="4736"/>
            </a:pPr>
            <a:r>
              <a:t> 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4. Kvinnornas roll"/>
          <p:cNvSpPr txBox="1">
            <a:spLocks noGrp="1"/>
          </p:cNvSpPr>
          <p:nvPr>
            <p:ph type="ctrTitle"/>
          </p:nvPr>
        </p:nvSpPr>
        <p:spPr>
          <a:xfrm>
            <a:off x="1270000" y="-620671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4. Kvinnornas roll</a:t>
            </a:r>
          </a:p>
        </p:txBody>
      </p:sp>
      <p:sp>
        <p:nvSpPr>
          <p:cNvPr id="275" name="Luka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Lukasevangeliet</a:t>
            </a:r>
          </a:p>
        </p:txBody>
      </p:sp>
      <p:sp>
        <p:nvSpPr>
          <p:cNvPr id="276" name="Elisabet, Maria, Hanna, kvinnan som smorde Jesu fötter,…"/>
          <p:cNvSpPr txBox="1">
            <a:spLocks noGrp="1"/>
          </p:cNvSpPr>
          <p:nvPr>
            <p:ph type="subTitle" sz="quarter" idx="1"/>
          </p:nvPr>
        </p:nvSpPr>
        <p:spPr>
          <a:xfrm>
            <a:off x="1527196" y="5837313"/>
            <a:ext cx="21329608" cy="2832656"/>
          </a:xfrm>
          <a:prstGeom prst="rect">
            <a:avLst/>
          </a:prstGeom>
        </p:spPr>
        <p:txBody>
          <a:bodyPr/>
          <a:lstStyle/>
          <a:p>
            <a:pPr defTabSz="421004">
              <a:defRPr sz="5253"/>
            </a:pPr>
            <a:r>
              <a:t>Elisabet, Maria, Hanna, kvinnan som smorde Jesu fötter, </a:t>
            </a:r>
          </a:p>
          <a:p>
            <a:pPr defTabSz="421004">
              <a:defRPr sz="5253"/>
            </a:pPr>
            <a:r>
              <a:t>Änkan, Johanna, Susanna, Marta, Maria Magdalena </a:t>
            </a:r>
            <a:br/>
            <a:r>
              <a:t>Lydia, Priscilla, Tabita.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5. Betonar anden"/>
          <p:cNvSpPr txBox="1">
            <a:spLocks noGrp="1"/>
          </p:cNvSpPr>
          <p:nvPr>
            <p:ph type="ctrTitle"/>
          </p:nvPr>
        </p:nvSpPr>
        <p:spPr>
          <a:xfrm>
            <a:off x="1270000" y="-620671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5. Betonar anden</a:t>
            </a:r>
          </a:p>
        </p:txBody>
      </p:sp>
      <p:sp>
        <p:nvSpPr>
          <p:cNvPr id="279" name="Luka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Lukasevangeliet</a:t>
            </a:r>
          </a:p>
        </p:txBody>
      </p:sp>
      <p:sp>
        <p:nvSpPr>
          <p:cNvPr id="280" name="3:22 - ..och den helige anden kom ner över honom..…"/>
          <p:cNvSpPr txBox="1">
            <a:spLocks noGrp="1"/>
          </p:cNvSpPr>
          <p:nvPr>
            <p:ph type="subTitle" idx="1"/>
          </p:nvPr>
        </p:nvSpPr>
        <p:spPr>
          <a:xfrm>
            <a:off x="1270000" y="4947075"/>
            <a:ext cx="21844000" cy="7077421"/>
          </a:xfrm>
          <a:prstGeom prst="rect">
            <a:avLst/>
          </a:prstGeom>
        </p:spPr>
        <p:txBody>
          <a:bodyPr/>
          <a:lstStyle/>
          <a:p>
            <a:r>
              <a:t>3:22 - ..och den helige anden kom ner över honom..</a:t>
            </a:r>
          </a:p>
          <a:p>
            <a:r>
              <a:t>4:1 …ledd av Anden var han fyrtio dagar i öknen.. </a:t>
            </a:r>
          </a:p>
          <a:p>
            <a:r>
              <a:t>2:25 Helig ande var över honom (Symeon) </a:t>
            </a:r>
          </a:p>
          <a:p>
            <a:r>
              <a:t>11:13 .. skall då inte Fadern ge Helig ande åt dem som ber honom?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" grpId="1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1. Till Theofilos"/>
          <p:cNvSpPr txBox="1"/>
          <p:nvPr/>
        </p:nvSpPr>
        <p:spPr>
          <a:xfrm>
            <a:off x="12953138" y="1444516"/>
            <a:ext cx="998090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1. Till Theofilos</a:t>
            </a:r>
          </a:p>
        </p:txBody>
      </p:sp>
      <p:sp>
        <p:nvSpPr>
          <p:cNvPr id="284" name="2. Första delen av ett…"/>
          <p:cNvSpPr txBox="1"/>
          <p:nvPr/>
        </p:nvSpPr>
        <p:spPr>
          <a:xfrm>
            <a:off x="14876858" y="3649982"/>
            <a:ext cx="6133466" cy="1712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2. Första delen av ett </a:t>
            </a:r>
          </a:p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Dubbelverk</a:t>
            </a:r>
          </a:p>
        </p:txBody>
      </p:sp>
      <p:sp>
        <p:nvSpPr>
          <p:cNvPr id="285" name="3. Jesu omsorg om de fattiga,…"/>
          <p:cNvSpPr txBox="1"/>
          <p:nvPr/>
        </p:nvSpPr>
        <p:spPr>
          <a:xfrm>
            <a:off x="13627813" y="6503409"/>
            <a:ext cx="8631556" cy="1712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3. Jesu omsorg om de fattiga, </a:t>
            </a:r>
          </a:p>
          <a:p>
            <a: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pPr>
            <a:r>
              <a:t>sjuka och utstötta</a:t>
            </a:r>
          </a:p>
        </p:txBody>
      </p:sp>
      <p:sp>
        <p:nvSpPr>
          <p:cNvPr id="286" name="5. Betonar anden"/>
          <p:cNvSpPr txBox="1"/>
          <p:nvPr/>
        </p:nvSpPr>
        <p:spPr>
          <a:xfrm>
            <a:off x="15447089" y="11325333"/>
            <a:ext cx="499300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5. Betonar anden</a:t>
            </a:r>
          </a:p>
        </p:txBody>
      </p:sp>
      <p:sp>
        <p:nvSpPr>
          <p:cNvPr id="287" name="4. Kvinnornas roll"/>
          <p:cNvSpPr txBox="1"/>
          <p:nvPr/>
        </p:nvSpPr>
        <p:spPr>
          <a:xfrm>
            <a:off x="15337234" y="9356835"/>
            <a:ext cx="521271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4. Kvinnornas roll 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Nycklar till…"/>
          <p:cNvSpPr txBox="1">
            <a:spLocks noGrp="1"/>
          </p:cNvSpPr>
          <p:nvPr>
            <p:ph type="ctrTitle"/>
          </p:nvPr>
        </p:nvSpPr>
        <p:spPr>
          <a:xfrm>
            <a:off x="-4156997" y="4444337"/>
            <a:ext cx="20368507" cy="3879454"/>
          </a:xfrm>
          <a:prstGeom prst="rect">
            <a:avLst/>
          </a:prstGeom>
        </p:spPr>
        <p:txBody>
          <a:bodyPr/>
          <a:lstStyle/>
          <a:p>
            <a:pPr>
              <a:defRPr sz="9300" spc="-279">
                <a:gradFill flip="none" rotWithShape="1">
                  <a:gsLst>
                    <a:gs pos="0">
                      <a:srgbClr val="00E8FF"/>
                    </a:gs>
                    <a:gs pos="100000">
                      <a:srgbClr val="D5D5D5"/>
                    </a:gs>
                  </a:gsLst>
                  <a:lin ang="3967761" scaled="0"/>
                </a:gradFill>
              </a:defRPr>
            </a:pPr>
            <a:r>
              <a:t>Nycklar till </a:t>
            </a:r>
          </a:p>
          <a:p>
            <a:pPr>
              <a:defRPr sz="9300" spc="-279">
                <a:gradFill flip="none" rotWithShape="1">
                  <a:gsLst>
                    <a:gs pos="0">
                      <a:srgbClr val="00E8FF"/>
                    </a:gs>
                    <a:gs pos="100000">
                      <a:srgbClr val="D5D5D5"/>
                    </a:gs>
                  </a:gsLst>
                  <a:lin ang="3967761" scaled="0"/>
                </a:gradFill>
              </a:defRPr>
            </a:pPr>
            <a:r>
              <a:t>Johannesvangeliet 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1. Börjar i skapelsen"/>
          <p:cNvSpPr txBox="1">
            <a:spLocks noGrp="1"/>
          </p:cNvSpPr>
          <p:nvPr>
            <p:ph type="ctrTitle"/>
          </p:nvPr>
        </p:nvSpPr>
        <p:spPr>
          <a:xfrm>
            <a:off x="1270000" y="-620671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1. Börjar i skapelsen</a:t>
            </a:r>
          </a:p>
        </p:txBody>
      </p:sp>
      <p:sp>
        <p:nvSpPr>
          <p:cNvPr id="293" name="Johanne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Johannesevangeliet</a:t>
            </a:r>
          </a:p>
        </p:txBody>
      </p:sp>
      <p:sp>
        <p:nvSpPr>
          <p:cNvPr id="294" name="1:1 - I begynnelsen fanns Ordet, och Ordet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3963808"/>
            <a:ext cx="21844000" cy="2512352"/>
          </a:xfrm>
          <a:prstGeom prst="rect">
            <a:avLst/>
          </a:prstGeom>
        </p:spPr>
        <p:txBody>
          <a:bodyPr/>
          <a:lstStyle/>
          <a:p>
            <a:r>
              <a:t>1:1 - I begynnelsen fanns Ordet, och Ordet </a:t>
            </a:r>
          </a:p>
          <a:p>
            <a:r>
              <a:t>fanns hos Gud, och Ordet var Gud. </a:t>
            </a:r>
          </a:p>
        </p:txBody>
      </p:sp>
      <p:sp>
        <p:nvSpPr>
          <p:cNvPr id="295" name="Kol 1:15-20 - Han är den osynlige Gudens avbild, den förstfödde i hela skapelsen…"/>
          <p:cNvSpPr txBox="1"/>
          <p:nvPr/>
        </p:nvSpPr>
        <p:spPr>
          <a:xfrm>
            <a:off x="1270000" y="8711682"/>
            <a:ext cx="21844000" cy="2512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Kol 1:15-20 - Han är den osynlige Gudens avbild, den förstfödde i hela skapelsen…</a:t>
            </a:r>
          </a:p>
        </p:txBody>
      </p:sp>
      <p:sp>
        <p:nvSpPr>
          <p:cNvPr id="296" name="Jämför med:"/>
          <p:cNvSpPr txBox="1"/>
          <p:nvPr/>
        </p:nvSpPr>
        <p:spPr>
          <a:xfrm>
            <a:off x="1270000" y="6982948"/>
            <a:ext cx="21844000" cy="2512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Jämför med: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" grpId="2" animBg="1" advAuto="0"/>
      <p:bldP spid="296" grpId="1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2. Sju titlar i Joh 1:19-51"/>
          <p:cNvSpPr txBox="1">
            <a:spLocks noGrp="1"/>
          </p:cNvSpPr>
          <p:nvPr>
            <p:ph type="ctrTitle"/>
          </p:nvPr>
        </p:nvSpPr>
        <p:spPr>
          <a:xfrm>
            <a:off x="1720238" y="-644368"/>
            <a:ext cx="21844001" cy="3879454"/>
          </a:xfrm>
          <a:prstGeom prst="rect">
            <a:avLst/>
          </a:prstGeom>
        </p:spPr>
        <p:txBody>
          <a:bodyPr/>
          <a:lstStyle/>
          <a:p>
            <a:r>
              <a:t>2. Sju titlar </a:t>
            </a:r>
            <a:r>
              <a:rPr sz="3600" spc="-107"/>
              <a:t>i Joh 1:19-51</a:t>
            </a:r>
          </a:p>
        </p:txBody>
      </p:sp>
      <p:sp>
        <p:nvSpPr>
          <p:cNvPr id="299" name="Johanne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Johannesevangeliet</a:t>
            </a:r>
          </a:p>
        </p:txBody>
      </p:sp>
      <p:sp>
        <p:nvSpPr>
          <p:cNvPr id="300" name="Guds lam som tar bort världens synd 1:29…"/>
          <p:cNvSpPr txBox="1">
            <a:spLocks noGrp="1"/>
          </p:cNvSpPr>
          <p:nvPr>
            <p:ph type="subTitle" idx="1"/>
          </p:nvPr>
        </p:nvSpPr>
        <p:spPr>
          <a:xfrm>
            <a:off x="1270000" y="4330959"/>
            <a:ext cx="21844000" cy="8148087"/>
          </a:xfrm>
          <a:prstGeom prst="rect">
            <a:avLst/>
          </a:prstGeom>
        </p:spPr>
        <p:txBody>
          <a:bodyPr/>
          <a:lstStyle/>
          <a:p>
            <a:r>
              <a:t>Guds lam som tar bort världens synd 1:29</a:t>
            </a:r>
          </a:p>
          <a:p>
            <a:r>
              <a:t>Guds utvalde 1:34 </a:t>
            </a:r>
          </a:p>
          <a:p>
            <a:r>
              <a:t>Rabbi, mästare 1:38</a:t>
            </a:r>
          </a:p>
          <a:p>
            <a:r>
              <a:t>Messias, Kristus 1:41 </a:t>
            </a:r>
          </a:p>
          <a:p>
            <a:r>
              <a:t>Guds son, Israels utvalde 1:49</a:t>
            </a:r>
          </a:p>
          <a:p>
            <a:r>
              <a:t>Människosonen 1:51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The_Passion_of_the_Christ_poster.png" descr="The_Passion_of_the_Christ_poste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61169" y="5102585"/>
            <a:ext cx="5526134" cy="81304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Jesusfilm1979.jpg" descr="Jesusfilm1979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04988" y="5102585"/>
            <a:ext cx="5498105" cy="8130404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Varför  ger evangelierna till synes olika uppgifter?"/>
          <p:cNvSpPr txBox="1"/>
          <p:nvPr/>
        </p:nvSpPr>
        <p:spPr>
          <a:xfrm>
            <a:off x="3111612" y="907422"/>
            <a:ext cx="18741947" cy="346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10500" b="1" i="1" spc="-315">
                <a:gradFill flip="none" rotWithShape="1">
                  <a:gsLst>
                    <a:gs pos="0">
                      <a:srgbClr val="00E8FF"/>
                    </a:gs>
                    <a:gs pos="100000">
                      <a:srgbClr val="D5D5D5"/>
                    </a:gs>
                  </a:gsLst>
                  <a:lin ang="3967761" scaled="0"/>
                </a:gradFill>
              </a:defRPr>
            </a:lvl1pPr>
          </a:lstStyle>
          <a:p>
            <a:r>
              <a:t>Varför  ger evangelierna till synes olika uppgifter?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1" animBg="1" advAuto="0"/>
      <p:bldP spid="161" grpId="2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3. Sju tecken"/>
          <p:cNvSpPr txBox="1">
            <a:spLocks noGrp="1"/>
          </p:cNvSpPr>
          <p:nvPr>
            <p:ph type="ctrTitle"/>
          </p:nvPr>
        </p:nvSpPr>
        <p:spPr>
          <a:xfrm>
            <a:off x="1270000" y="-620671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3. Sju tecken</a:t>
            </a:r>
          </a:p>
        </p:txBody>
      </p:sp>
      <p:sp>
        <p:nvSpPr>
          <p:cNvPr id="303" name="Johanne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Johannesevangeliet</a:t>
            </a:r>
          </a:p>
        </p:txBody>
      </p:sp>
      <p:sp>
        <p:nvSpPr>
          <p:cNvPr id="304" name="Vinundret på bröllopet 2:1-11…"/>
          <p:cNvSpPr txBox="1">
            <a:spLocks noGrp="1"/>
          </p:cNvSpPr>
          <p:nvPr>
            <p:ph type="subTitle" idx="1"/>
          </p:nvPr>
        </p:nvSpPr>
        <p:spPr>
          <a:xfrm>
            <a:off x="1270000" y="4266516"/>
            <a:ext cx="21844000" cy="7945218"/>
          </a:xfrm>
          <a:prstGeom prst="rect">
            <a:avLst/>
          </a:prstGeom>
        </p:spPr>
        <p:txBody>
          <a:bodyPr/>
          <a:lstStyle/>
          <a:p>
            <a:pPr defTabSz="511809">
              <a:defRPr sz="5766"/>
            </a:pPr>
            <a:r>
              <a:t>Vinundret på bröllopet 2:1-11</a:t>
            </a:r>
          </a:p>
          <a:p>
            <a:pPr defTabSz="511809">
              <a:defRPr sz="5766"/>
            </a:pPr>
            <a:r>
              <a:t>Officerens sjuka son 2:23-25</a:t>
            </a:r>
          </a:p>
          <a:p>
            <a:pPr defTabSz="511809">
              <a:defRPr sz="5766"/>
            </a:pPr>
            <a:r>
              <a:t>Den förlamade mannen på sabbaten 5:1-9</a:t>
            </a:r>
          </a:p>
          <a:p>
            <a:pPr defTabSz="511809">
              <a:defRPr sz="5766"/>
            </a:pPr>
            <a:r>
              <a:t>Brödundret 6:1-15</a:t>
            </a:r>
          </a:p>
          <a:p>
            <a:pPr defTabSz="511809">
              <a:defRPr sz="5766"/>
            </a:pPr>
            <a:r>
              <a:t>Jesus går på vattnet 6:16-20</a:t>
            </a:r>
          </a:p>
          <a:p>
            <a:pPr defTabSz="511809">
              <a:defRPr sz="5766"/>
            </a:pPr>
            <a:r>
              <a:t>En blindfödd man 9:1-41</a:t>
            </a:r>
          </a:p>
          <a:p>
            <a:pPr defTabSz="511809">
              <a:defRPr sz="5766"/>
            </a:pPr>
            <a:r>
              <a:t>Lazarus uppväcks 11:1-53</a:t>
            </a:r>
          </a:p>
        </p:txBody>
      </p:sp>
      <p:sp>
        <p:nvSpPr>
          <p:cNvPr id="305" name="20:30-31 Också många tecken som inte har tagits med i denna bok gjorde Jesus i sina lärjungars åsyn. Men dessa har upptecknats för att ni skall tro att Jesus är Messias, Guds son, och för att ni genom att tro skall ha liv i hans namn."/>
          <p:cNvSpPr txBox="1"/>
          <p:nvPr/>
        </p:nvSpPr>
        <p:spPr>
          <a:xfrm>
            <a:off x="444996" y="8292396"/>
            <a:ext cx="6577076" cy="457200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37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20:30-31 Också många tecken som inte har tagits med i denna bok gjorde Jesus i sina lärjungars åsyn. Men dessa har upptecknats för att ni skall tro att Jesus är Messias, Guds son, och för att ni genom att tro skall ha liv i hans namn.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" grpId="1" animBg="1" advAuto="0"/>
      <p:bldP spid="305" grpId="2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4. Sju “Jag är”"/>
          <p:cNvSpPr txBox="1">
            <a:spLocks noGrp="1"/>
          </p:cNvSpPr>
          <p:nvPr>
            <p:ph type="ctrTitle"/>
          </p:nvPr>
        </p:nvSpPr>
        <p:spPr>
          <a:xfrm>
            <a:off x="1270000" y="-620671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4. Sju “Jag är”</a:t>
            </a:r>
          </a:p>
        </p:txBody>
      </p:sp>
      <p:sp>
        <p:nvSpPr>
          <p:cNvPr id="308" name="Johanne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Johannesevangeliet</a:t>
            </a:r>
          </a:p>
        </p:txBody>
      </p:sp>
      <p:sp>
        <p:nvSpPr>
          <p:cNvPr id="309" name="“Jag är livet bröd” 6:28-38…"/>
          <p:cNvSpPr txBox="1"/>
          <p:nvPr/>
        </p:nvSpPr>
        <p:spPr>
          <a:xfrm>
            <a:off x="1270000" y="4086990"/>
            <a:ext cx="21844000" cy="7245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defTabSz="685165">
              <a:defRPr sz="4731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endParaRPr/>
          </a:p>
          <a:p>
            <a:pPr defTabSz="685165">
              <a:defRPr sz="4731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rPr>
                <a:solidFill>
                  <a:srgbClr val="FFFFFF"/>
                </a:solidFill>
              </a:rPr>
              <a:t>“</a:t>
            </a:r>
            <a:r>
              <a:rPr i="1">
                <a:solidFill>
                  <a:schemeClr val="accent3"/>
                </a:solidFill>
                <a:latin typeface="Graphik"/>
                <a:ea typeface="Graphik"/>
                <a:cs typeface="Graphik"/>
                <a:sym typeface="Graphik"/>
              </a:rPr>
              <a:t>Jag är</a:t>
            </a:r>
            <a:r>
              <a:t> livet bröd” 6:28-38</a:t>
            </a:r>
          </a:p>
          <a:p>
            <a:pPr defTabSz="685165">
              <a:defRPr sz="4731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“</a:t>
            </a:r>
            <a:r>
              <a:rPr i="1">
                <a:solidFill>
                  <a:schemeClr val="accent3"/>
                </a:solidFill>
                <a:latin typeface="Graphik"/>
                <a:ea typeface="Graphik"/>
                <a:cs typeface="Graphik"/>
                <a:sym typeface="Graphik"/>
              </a:rPr>
              <a:t>Jag är </a:t>
            </a:r>
            <a:r>
              <a:t>världens ljus” 8:12 </a:t>
            </a:r>
          </a:p>
          <a:p>
            <a:pPr defTabSz="685165">
              <a:defRPr sz="4731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“</a:t>
            </a:r>
            <a:r>
              <a:rPr i="1">
                <a:solidFill>
                  <a:schemeClr val="accent3"/>
                </a:solidFill>
                <a:latin typeface="Graphik"/>
                <a:ea typeface="Graphik"/>
                <a:cs typeface="Graphik"/>
                <a:sym typeface="Graphik"/>
              </a:rPr>
              <a:t>Jag är</a:t>
            </a:r>
            <a:r>
              <a:t> grinden” 10:9</a:t>
            </a:r>
          </a:p>
          <a:p>
            <a:pPr defTabSz="685165">
              <a:defRPr sz="4731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“</a:t>
            </a:r>
            <a:r>
              <a:rPr i="1">
                <a:solidFill>
                  <a:schemeClr val="accent3"/>
                </a:solidFill>
                <a:latin typeface="Graphik"/>
                <a:ea typeface="Graphik"/>
                <a:cs typeface="Graphik"/>
                <a:sym typeface="Graphik"/>
              </a:rPr>
              <a:t>Jag är</a:t>
            </a:r>
            <a:r>
              <a:t> den gode herden“ 10:11</a:t>
            </a:r>
          </a:p>
          <a:p>
            <a:pPr defTabSz="685165">
              <a:defRPr sz="4731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“</a:t>
            </a:r>
            <a:r>
              <a:rPr i="1">
                <a:solidFill>
                  <a:schemeClr val="accent3"/>
                </a:solidFill>
                <a:latin typeface="Graphik"/>
                <a:ea typeface="Graphik"/>
                <a:cs typeface="Graphik"/>
                <a:sym typeface="Graphik"/>
              </a:rPr>
              <a:t>Jag är</a:t>
            </a:r>
            <a:r>
              <a:t> uppståndelsen och livet”  11:25-26</a:t>
            </a:r>
          </a:p>
          <a:p>
            <a:pPr defTabSz="685165">
              <a:defRPr sz="4731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“</a:t>
            </a:r>
            <a:r>
              <a:rPr i="1">
                <a:solidFill>
                  <a:schemeClr val="accent3"/>
                </a:solidFill>
                <a:latin typeface="Graphik"/>
                <a:ea typeface="Graphik"/>
                <a:cs typeface="Graphik"/>
                <a:sym typeface="Graphik"/>
              </a:rPr>
              <a:t>Jag är</a:t>
            </a:r>
            <a:r>
              <a:rPr>
                <a:solidFill>
                  <a:schemeClr val="accent3"/>
                </a:solidFill>
              </a:rPr>
              <a:t> </a:t>
            </a:r>
            <a:r>
              <a:t>vägen, sannningen och livet” 14:5</a:t>
            </a:r>
          </a:p>
          <a:p>
            <a:pPr defTabSz="685165">
              <a:defRPr sz="4731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“</a:t>
            </a:r>
            <a:r>
              <a:rPr i="1">
                <a:solidFill>
                  <a:schemeClr val="accent3"/>
                </a:solidFill>
                <a:latin typeface="Graphik"/>
                <a:ea typeface="Graphik"/>
                <a:cs typeface="Graphik"/>
                <a:sym typeface="Graphik"/>
              </a:rPr>
              <a:t>Jag är</a:t>
            </a:r>
            <a:r>
              <a:t> den sanna vinstocken” 15:1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" grpId="1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5. Stark dualism - med hopp!"/>
          <p:cNvSpPr txBox="1">
            <a:spLocks noGrp="1"/>
          </p:cNvSpPr>
          <p:nvPr>
            <p:ph type="ctrTitle"/>
          </p:nvPr>
        </p:nvSpPr>
        <p:spPr>
          <a:xfrm>
            <a:off x="1270000" y="-620671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5. Stark dualism - med hopp!</a:t>
            </a:r>
          </a:p>
        </p:txBody>
      </p:sp>
      <p:sp>
        <p:nvSpPr>
          <p:cNvPr id="312" name="Johanne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Johannesevangeliet</a:t>
            </a:r>
          </a:p>
        </p:txBody>
      </p:sp>
      <p:sp>
        <p:nvSpPr>
          <p:cNvPr id="313" name="Från ovan  -  Från under…"/>
          <p:cNvSpPr txBox="1">
            <a:spLocks noGrp="1"/>
          </p:cNvSpPr>
          <p:nvPr>
            <p:ph type="subTitle" idx="1"/>
          </p:nvPr>
        </p:nvSpPr>
        <p:spPr>
          <a:xfrm>
            <a:off x="1070361" y="3774233"/>
            <a:ext cx="22243278" cy="9692414"/>
          </a:xfrm>
          <a:prstGeom prst="rect">
            <a:avLst/>
          </a:prstGeom>
        </p:spPr>
        <p:txBody>
          <a:bodyPr/>
          <a:lstStyle/>
          <a:p>
            <a:pPr defTabSz="660400">
              <a:defRPr sz="5120"/>
            </a:pPr>
            <a:r>
              <a:t>Från ovan  -  Från under </a:t>
            </a:r>
          </a:p>
          <a:p>
            <a:pPr defTabSz="660400">
              <a:defRPr sz="5120"/>
            </a:pPr>
            <a:r>
              <a:t>Inte från denna värld - Från denna värld </a:t>
            </a:r>
          </a:p>
          <a:p>
            <a:pPr defTabSz="660400">
              <a:defRPr sz="5120"/>
            </a:pPr>
            <a:r>
              <a:t>Tro - Tvivel </a:t>
            </a:r>
          </a:p>
          <a:p>
            <a:pPr defTabSz="660400">
              <a:defRPr sz="5120"/>
            </a:pPr>
            <a:r>
              <a:t>Rädda - Döma </a:t>
            </a:r>
          </a:p>
          <a:p>
            <a:pPr defTabSz="660400">
              <a:defRPr sz="5120"/>
            </a:pPr>
            <a:r>
              <a:t>Liv - Död </a:t>
            </a:r>
          </a:p>
          <a:p>
            <a:pPr defTabSz="660400">
              <a:defRPr sz="5120"/>
            </a:pPr>
            <a:r>
              <a:t>Ljus - Mörker </a:t>
            </a:r>
          </a:p>
          <a:p>
            <a:pPr defTabSz="660400">
              <a:defRPr sz="5120"/>
            </a:pPr>
            <a:r>
              <a:t>Kärlek - Hat </a:t>
            </a:r>
          </a:p>
          <a:p>
            <a:pPr defTabSz="660400">
              <a:defRPr sz="5120"/>
            </a:pPr>
            <a:r>
              <a:t>Sanning - Falskhet </a:t>
            </a:r>
          </a:p>
          <a:p>
            <a:pPr defTabSz="660400">
              <a:defRPr sz="5120"/>
            </a:pPr>
            <a:r>
              <a:t>Ande - Kött</a:t>
            </a:r>
          </a:p>
          <a:p>
            <a:pPr defTabSz="660400">
              <a:defRPr sz="5120"/>
            </a:pPr>
            <a:endParaRPr/>
          </a:p>
        </p:txBody>
      </p:sp>
      <p:sp>
        <p:nvSpPr>
          <p:cNvPr id="314" name="Text"/>
          <p:cNvSpPr txBox="1"/>
          <p:nvPr/>
        </p:nvSpPr>
        <p:spPr>
          <a:xfrm>
            <a:off x="1262800" y="10254546"/>
            <a:ext cx="4465449" cy="6477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3600">
                <a:solidFill>
                  <a:srgbClr val="62648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1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1. Börjar i skapelsen"/>
          <p:cNvSpPr txBox="1"/>
          <p:nvPr/>
        </p:nvSpPr>
        <p:spPr>
          <a:xfrm>
            <a:off x="1199529" y="1444516"/>
            <a:ext cx="9980905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1. Börjar i skapelsen</a:t>
            </a:r>
          </a:p>
        </p:txBody>
      </p:sp>
      <p:sp>
        <p:nvSpPr>
          <p:cNvPr id="318" name="2. Sju titlar"/>
          <p:cNvSpPr txBox="1"/>
          <p:nvPr/>
        </p:nvSpPr>
        <p:spPr>
          <a:xfrm>
            <a:off x="4562159" y="3908982"/>
            <a:ext cx="325564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2. Sju titlar </a:t>
            </a:r>
          </a:p>
        </p:txBody>
      </p:sp>
      <p:sp>
        <p:nvSpPr>
          <p:cNvPr id="319" name="3. Sju tecken"/>
          <p:cNvSpPr txBox="1"/>
          <p:nvPr/>
        </p:nvSpPr>
        <p:spPr>
          <a:xfrm>
            <a:off x="4239896" y="6632909"/>
            <a:ext cx="3900171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3. Sju tecken </a:t>
            </a:r>
          </a:p>
        </p:txBody>
      </p:sp>
      <p:sp>
        <p:nvSpPr>
          <p:cNvPr id="320" name="5. Stark dualism - med hopp!"/>
          <p:cNvSpPr txBox="1"/>
          <p:nvPr/>
        </p:nvSpPr>
        <p:spPr>
          <a:xfrm>
            <a:off x="2063434" y="11325333"/>
            <a:ext cx="825309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5. Stark dualism - med hopp!</a:t>
            </a:r>
          </a:p>
        </p:txBody>
      </p:sp>
      <p:sp>
        <p:nvSpPr>
          <p:cNvPr id="321" name="4. Sju “Jag är”"/>
          <p:cNvSpPr txBox="1"/>
          <p:nvPr/>
        </p:nvSpPr>
        <p:spPr>
          <a:xfrm>
            <a:off x="4164966" y="8979121"/>
            <a:ext cx="4050031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lnSpc>
                <a:spcPct val="90000"/>
              </a:lnSpc>
              <a:defRPr sz="5000" spc="-15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</a:lstStyle>
          <a:p>
            <a:r>
              <a:t>4. Sju “Jag är”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Fyra vittnesbörd - ett budskap"/>
          <p:cNvSpPr txBox="1"/>
          <p:nvPr/>
        </p:nvSpPr>
        <p:spPr>
          <a:xfrm>
            <a:off x="3258984" y="10324455"/>
            <a:ext cx="17866031" cy="175285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defRPr sz="9800">
                <a:solidFill>
                  <a:srgbClr val="000000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Fyra vittnesbörd - ett budskap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Fyra olika vittnesbörd -…"/>
          <p:cNvSpPr txBox="1">
            <a:spLocks noGrp="1"/>
          </p:cNvSpPr>
          <p:nvPr>
            <p:ph type="ctrTitle"/>
          </p:nvPr>
        </p:nvSpPr>
        <p:spPr>
          <a:xfrm>
            <a:off x="677580" y="4918273"/>
            <a:ext cx="9851636" cy="3879454"/>
          </a:xfrm>
          <a:prstGeom prst="rect">
            <a:avLst/>
          </a:prstGeom>
        </p:spPr>
        <p:txBody>
          <a:bodyPr/>
          <a:lstStyle/>
          <a:p>
            <a:pPr defTabSz="1658070">
              <a:defRPr sz="7887" b="1" i="1" spc="-236">
                <a:gradFill flip="none" rotWithShape="1">
                  <a:gsLst>
                    <a:gs pos="0">
                      <a:srgbClr val="67D5D5"/>
                    </a:gs>
                    <a:gs pos="100000">
                      <a:srgbClr val="D5D5D5"/>
                    </a:gs>
                  </a:gsLst>
                  <a:lin ang="3967761" scaled="0"/>
                </a:gradFill>
                <a:latin typeface="Graphik"/>
                <a:ea typeface="Graphik"/>
                <a:cs typeface="Graphik"/>
                <a:sym typeface="Graphik"/>
              </a:defRPr>
            </a:pPr>
            <a:r>
              <a:t>Fyra olika vittnesbörd -</a:t>
            </a:r>
          </a:p>
          <a:p>
            <a:pPr defTabSz="1658070">
              <a:defRPr sz="7887" b="1" i="1" spc="-236">
                <a:gradFill flip="none" rotWithShape="1">
                  <a:gsLst>
                    <a:gs pos="0">
                      <a:srgbClr val="67D5D5"/>
                    </a:gs>
                    <a:gs pos="100000">
                      <a:srgbClr val="D5D5D5"/>
                    </a:gs>
                  </a:gsLst>
                  <a:lin ang="3967761" scaled="0"/>
                </a:gradFill>
                <a:latin typeface="Graphik"/>
                <a:ea typeface="Graphik"/>
                <a:cs typeface="Graphik"/>
                <a:sym typeface="Graphik"/>
              </a:defRPr>
            </a:pPr>
            <a:r>
              <a:t>Ett budskap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60a56d19e39b7.jpg" descr="60a56d19e39b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72546" y="1588241"/>
            <a:ext cx="7641151" cy="10539518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Hur säkra kan vi vara på tillkomsthistoria och författarintention?"/>
          <p:cNvSpPr txBox="1">
            <a:spLocks noGrp="1"/>
          </p:cNvSpPr>
          <p:nvPr>
            <p:ph type="ctrTitle"/>
          </p:nvPr>
        </p:nvSpPr>
        <p:spPr>
          <a:xfrm>
            <a:off x="12265311" y="4918273"/>
            <a:ext cx="9851636" cy="3879454"/>
          </a:xfrm>
          <a:prstGeom prst="rect">
            <a:avLst/>
          </a:prstGeom>
        </p:spPr>
        <p:txBody>
          <a:bodyPr/>
          <a:lstStyle>
            <a:lvl1pPr defTabSz="1584920">
              <a:defRPr sz="7539" b="1" i="1" spc="-226">
                <a:gradFill flip="none" rotWithShape="1">
                  <a:gsLst>
                    <a:gs pos="0">
                      <a:srgbClr val="66ECF8"/>
                    </a:gs>
                    <a:gs pos="100000">
                      <a:srgbClr val="D5D5D5"/>
                    </a:gs>
                  </a:gsLst>
                  <a:lin ang="3967761" scaled="0"/>
                </a:gra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Hur säkra kan vi vara på tillkomsthistoria och författarintention?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Nycklar till Matteusevangeliet"/>
          <p:cNvSpPr txBox="1">
            <a:spLocks noGrp="1"/>
          </p:cNvSpPr>
          <p:nvPr>
            <p:ph type="ctrTitle"/>
          </p:nvPr>
        </p:nvSpPr>
        <p:spPr>
          <a:xfrm>
            <a:off x="11526194" y="4918273"/>
            <a:ext cx="13128098" cy="3879454"/>
          </a:xfrm>
          <a:prstGeom prst="rect">
            <a:avLst/>
          </a:prstGeom>
        </p:spPr>
        <p:txBody>
          <a:bodyPr/>
          <a:lstStyle>
            <a:lvl1pPr>
              <a:defRPr sz="9300" spc="-279">
                <a:gradFill flip="none" rotWithShape="1">
                  <a:gsLst>
                    <a:gs pos="0">
                      <a:srgbClr val="00E8FF"/>
                    </a:gs>
                    <a:gs pos="100000">
                      <a:srgbClr val="D5D5D5"/>
                    </a:gs>
                  </a:gsLst>
                  <a:lin ang="3967761" scaled="0"/>
                </a:gradFill>
              </a:defRPr>
            </a:lvl1pPr>
          </a:lstStyle>
          <a:p>
            <a:r>
              <a:t>Nycklar till Matteusevangeliet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1. Jesus är Messias, son till Abraham, son till David, son till Gud, son av mänsklighet"/>
          <p:cNvSpPr txBox="1">
            <a:spLocks noGrp="1"/>
          </p:cNvSpPr>
          <p:nvPr>
            <p:ph type="ctrTitle"/>
          </p:nvPr>
        </p:nvSpPr>
        <p:spPr>
          <a:xfrm>
            <a:off x="1270000" y="-217826"/>
            <a:ext cx="21844000" cy="3879454"/>
          </a:xfrm>
          <a:prstGeom prst="rect">
            <a:avLst/>
          </a:prstGeom>
        </p:spPr>
        <p:txBody>
          <a:bodyPr/>
          <a:lstStyle>
            <a:lvl1pPr defTabSz="1926287">
              <a:defRPr sz="9164" spc="-274"/>
            </a:lvl1pPr>
          </a:lstStyle>
          <a:p>
            <a:r>
              <a:t>1. Jesus är Messias, son till Abraham, son till David, son till Gud, son av mänsklighet</a:t>
            </a:r>
          </a:p>
        </p:txBody>
      </p:sp>
      <p:sp>
        <p:nvSpPr>
          <p:cNvPr id="174" name="Matteu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Matteusevangeliet</a:t>
            </a:r>
          </a:p>
        </p:txBody>
      </p:sp>
      <p:sp>
        <p:nvSpPr>
          <p:cNvPr id="175" name="1:1 - Släkttavla för Jesus Kristus, son av David, som var son av Abraham.…"/>
          <p:cNvSpPr txBox="1">
            <a:spLocks noGrp="1"/>
          </p:cNvSpPr>
          <p:nvPr>
            <p:ph type="subTitle" idx="1"/>
          </p:nvPr>
        </p:nvSpPr>
        <p:spPr>
          <a:xfrm>
            <a:off x="1843777" y="4967196"/>
            <a:ext cx="23810556" cy="8773483"/>
          </a:xfrm>
          <a:prstGeom prst="rect">
            <a:avLst/>
          </a:prstGeom>
        </p:spPr>
        <p:txBody>
          <a:bodyPr/>
          <a:lstStyle/>
          <a:p>
            <a:pPr algn="l" defTabSz="784225">
              <a:defRPr sz="4750"/>
            </a:pPr>
            <a:r>
              <a:t>1:1 - Släkttavla för Jesus Kristus, son av David, som var son av Abraham.</a:t>
            </a:r>
          </a:p>
          <a:p>
            <a:pPr algn="l" defTabSz="784225">
              <a:defRPr sz="4750"/>
            </a:pPr>
            <a:endParaRPr/>
          </a:p>
          <a:p>
            <a:pPr algn="l" defTabSz="784225">
              <a:defRPr sz="4750"/>
            </a:pPr>
            <a:r>
              <a:t>18:20 - Där två eller tre är samlade i mitt namn är jag mitt ibland dem.</a:t>
            </a:r>
          </a:p>
          <a:p>
            <a:pPr algn="l" defTabSz="784225">
              <a:defRPr sz="4750"/>
            </a:pPr>
            <a:endParaRPr/>
          </a:p>
          <a:p>
            <a:pPr algn="l" defTabSz="784225">
              <a:defRPr sz="4750"/>
            </a:pPr>
            <a:r>
              <a:t>Titeln “Människosonen” används 27 ggr i Matteus.</a:t>
            </a:r>
          </a:p>
          <a:p>
            <a:pPr algn="l" defTabSz="784225">
              <a:defRPr sz="4750"/>
            </a:pPr>
            <a:endParaRPr/>
          </a:p>
          <a:p>
            <a:pPr algn="l" defTabSz="784225">
              <a:defRPr sz="4750"/>
            </a:pPr>
            <a:r>
              <a:t>22:45 - Om nu David kallar honom Herre, hur kan han då vara Davids son?</a:t>
            </a:r>
          </a:p>
          <a:p>
            <a:pPr algn="l" defTabSz="784225">
              <a:defRPr sz="4750"/>
            </a:pPr>
            <a:r>
              <a:t/>
            </a:r>
            <a:br/>
            <a:endParaRPr/>
          </a:p>
          <a:p>
            <a:pPr algn="l" defTabSz="784225">
              <a:defRPr sz="4750"/>
            </a:pPr>
            <a:endParaRPr/>
          </a:p>
          <a:p>
            <a:pPr algn="l" defTabSz="784225">
              <a:defRPr sz="4750"/>
            </a:pPr>
            <a: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2. Jesus framställs som en ny…"/>
          <p:cNvSpPr txBox="1">
            <a:spLocks noGrp="1"/>
          </p:cNvSpPr>
          <p:nvPr>
            <p:ph type="ctrTitle"/>
          </p:nvPr>
        </p:nvSpPr>
        <p:spPr>
          <a:xfrm>
            <a:off x="1270000" y="730046"/>
            <a:ext cx="22269702" cy="3879454"/>
          </a:xfrm>
          <a:prstGeom prst="rect">
            <a:avLst/>
          </a:prstGeom>
        </p:spPr>
        <p:txBody>
          <a:bodyPr/>
          <a:lstStyle/>
          <a:p>
            <a:r>
              <a:t>2. Jesus framställs som en ny </a:t>
            </a:r>
          </a:p>
          <a:p>
            <a:r>
              <a:t>och bättre Moses</a:t>
            </a:r>
          </a:p>
        </p:txBody>
      </p:sp>
      <p:sp>
        <p:nvSpPr>
          <p:cNvPr id="178" name="Matteu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Matteusevangeliet</a:t>
            </a:r>
          </a:p>
        </p:txBody>
      </p:sp>
      <p:sp>
        <p:nvSpPr>
          <p:cNvPr id="179" name="Bergspredikan 5:1-7:27."/>
          <p:cNvSpPr txBox="1"/>
          <p:nvPr/>
        </p:nvSpPr>
        <p:spPr>
          <a:xfrm>
            <a:off x="2982885" y="5136696"/>
            <a:ext cx="782002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  Bergspredikan 5:1-7:27.    </a:t>
            </a:r>
          </a:p>
        </p:txBody>
      </p:sp>
      <p:sp>
        <p:nvSpPr>
          <p:cNvPr id="180" name="Utsändningstalet 10:5-42"/>
          <p:cNvSpPr txBox="1"/>
          <p:nvPr/>
        </p:nvSpPr>
        <p:spPr>
          <a:xfrm>
            <a:off x="3374793" y="6728528"/>
            <a:ext cx="751014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Utsändningstalet 10:5-42</a:t>
            </a:r>
          </a:p>
        </p:txBody>
      </p:sp>
      <p:sp>
        <p:nvSpPr>
          <p:cNvPr id="181" name="Liknelsetalet 13:3-52"/>
          <p:cNvSpPr txBox="1"/>
          <p:nvPr/>
        </p:nvSpPr>
        <p:spPr>
          <a:xfrm>
            <a:off x="2750220" y="8286592"/>
            <a:ext cx="8031074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    Liknelsetalet 13:3-52        </a:t>
            </a:r>
          </a:p>
        </p:txBody>
      </p:sp>
      <p:sp>
        <p:nvSpPr>
          <p:cNvPr id="182" name="Församlingstalet 18:1-35."/>
          <p:cNvSpPr txBox="1"/>
          <p:nvPr/>
        </p:nvSpPr>
        <p:spPr>
          <a:xfrm>
            <a:off x="3137825" y="9655082"/>
            <a:ext cx="751014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Församlingstalet 18:1-35. </a:t>
            </a:r>
          </a:p>
        </p:txBody>
      </p:sp>
      <p:sp>
        <p:nvSpPr>
          <p:cNvPr id="183" name="Talet om tidens slut 24:3-25:46"/>
          <p:cNvSpPr txBox="1"/>
          <p:nvPr/>
        </p:nvSpPr>
        <p:spPr>
          <a:xfrm>
            <a:off x="2519131" y="11023572"/>
            <a:ext cx="9221471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Talet om tidens slut 24:3-25:46</a:t>
            </a:r>
          </a:p>
        </p:txBody>
      </p:sp>
      <p:sp>
        <p:nvSpPr>
          <p:cNvPr id="184" name="1 Mosebok"/>
          <p:cNvSpPr txBox="1"/>
          <p:nvPr/>
        </p:nvSpPr>
        <p:spPr>
          <a:xfrm>
            <a:off x="16230399" y="5136696"/>
            <a:ext cx="323786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1 Mosebok</a:t>
            </a:r>
          </a:p>
        </p:txBody>
      </p:sp>
      <p:sp>
        <p:nvSpPr>
          <p:cNvPr id="185" name="2 Mosebok"/>
          <p:cNvSpPr txBox="1"/>
          <p:nvPr/>
        </p:nvSpPr>
        <p:spPr>
          <a:xfrm>
            <a:off x="16181187" y="6728528"/>
            <a:ext cx="3336291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2 Mosebok</a:t>
            </a:r>
          </a:p>
        </p:txBody>
      </p:sp>
      <p:sp>
        <p:nvSpPr>
          <p:cNvPr id="186" name="3 Mosebok"/>
          <p:cNvSpPr txBox="1"/>
          <p:nvPr/>
        </p:nvSpPr>
        <p:spPr>
          <a:xfrm>
            <a:off x="13833795" y="8286592"/>
            <a:ext cx="8031075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3 Mosebok</a:t>
            </a:r>
          </a:p>
        </p:txBody>
      </p:sp>
      <p:sp>
        <p:nvSpPr>
          <p:cNvPr id="187" name="4 Mosebok"/>
          <p:cNvSpPr txBox="1"/>
          <p:nvPr/>
        </p:nvSpPr>
        <p:spPr>
          <a:xfrm>
            <a:off x="14094260" y="9655082"/>
            <a:ext cx="7510146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4 Mosebok</a:t>
            </a:r>
          </a:p>
        </p:txBody>
      </p:sp>
      <p:sp>
        <p:nvSpPr>
          <p:cNvPr id="188" name="5 Mosebok"/>
          <p:cNvSpPr txBox="1"/>
          <p:nvPr/>
        </p:nvSpPr>
        <p:spPr>
          <a:xfrm>
            <a:off x="16086572" y="11023572"/>
            <a:ext cx="3525521" cy="946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5 Mosebok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1" animBg="1" advAuto="0"/>
      <p:bldP spid="180" grpId="3" animBg="1" advAuto="0"/>
      <p:bldP spid="181" grpId="5" animBg="1" advAuto="0"/>
      <p:bldP spid="182" grpId="7" animBg="1" advAuto="0"/>
      <p:bldP spid="183" grpId="9" animBg="1" advAuto="0"/>
      <p:bldP spid="184" grpId="2" animBg="1" advAuto="0"/>
      <p:bldP spid="185" grpId="4" animBg="1" advAuto="0"/>
      <p:bldP spid="186" grpId="6" animBg="1" advAuto="0"/>
      <p:bldP spid="187" grpId="8" animBg="1" advAuto="0"/>
      <p:bldP spid="188" grpId="1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3. Jesus - Uppfyller skrifterna och profetiorna"/>
          <p:cNvSpPr txBox="1">
            <a:spLocks noGrp="1"/>
          </p:cNvSpPr>
          <p:nvPr>
            <p:ph type="ctrTitle"/>
          </p:nvPr>
        </p:nvSpPr>
        <p:spPr>
          <a:xfrm>
            <a:off x="1270000" y="1061801"/>
            <a:ext cx="21844000" cy="3879454"/>
          </a:xfrm>
          <a:prstGeom prst="rect">
            <a:avLst/>
          </a:prstGeom>
        </p:spPr>
        <p:txBody>
          <a:bodyPr/>
          <a:lstStyle/>
          <a:p>
            <a:r>
              <a:t>3. Jesus - Uppfyller skrifterna och profetiorna </a:t>
            </a:r>
          </a:p>
        </p:txBody>
      </p:sp>
      <p:sp>
        <p:nvSpPr>
          <p:cNvPr id="191" name="Matteusevangeliet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Matteusevangeliet</a:t>
            </a:r>
          </a:p>
        </p:txBody>
      </p:sp>
      <p:sp>
        <p:nvSpPr>
          <p:cNvPr id="192" name="Jesaja 7:14 - Född av Jungfru - namnet Immanuel. (Matt 1:23)"/>
          <p:cNvSpPr txBox="1">
            <a:spLocks noGrp="1"/>
          </p:cNvSpPr>
          <p:nvPr>
            <p:ph type="subTitle" sz="quarter" idx="1"/>
          </p:nvPr>
        </p:nvSpPr>
        <p:spPr>
          <a:xfrm>
            <a:off x="2538229" y="5214191"/>
            <a:ext cx="19307542" cy="2303205"/>
          </a:xfrm>
          <a:prstGeom prst="rect">
            <a:avLst/>
          </a:prstGeom>
        </p:spPr>
        <p:txBody>
          <a:bodyPr/>
          <a:lstStyle/>
          <a:p>
            <a:pPr algn="l" defTabSz="685165">
              <a:defRPr sz="5312"/>
            </a:pPr>
            <a:r>
              <a:rPr i="1">
                <a:latin typeface="Graphik"/>
                <a:ea typeface="Graphik"/>
                <a:cs typeface="Graphik"/>
                <a:sym typeface="Graphik"/>
              </a:rPr>
              <a:t>Jesaja 7:14 </a:t>
            </a:r>
            <a:r>
              <a:t>- Född av Jungfru - namnet Immanuel. (Matt 1:23) </a:t>
            </a:r>
          </a:p>
        </p:txBody>
      </p:sp>
      <p:sp>
        <p:nvSpPr>
          <p:cNvPr id="193" name="Mika 5:1-3 - En hövding/herde från Betlehem. (Matt 2:5)"/>
          <p:cNvSpPr txBox="1"/>
          <p:nvPr/>
        </p:nvSpPr>
        <p:spPr>
          <a:xfrm>
            <a:off x="2604288" y="6271028"/>
            <a:ext cx="22930933" cy="1898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53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rPr i="1">
                <a:latin typeface="Graphik"/>
                <a:ea typeface="Graphik"/>
                <a:cs typeface="Graphik"/>
                <a:sym typeface="Graphik"/>
              </a:rPr>
              <a:t>Mika 5:1-3</a:t>
            </a:r>
            <a:r>
              <a:t> - En hövding/herde från Betlehem. (Matt 2:5)</a:t>
            </a:r>
          </a:p>
        </p:txBody>
      </p:sp>
      <p:sp>
        <p:nvSpPr>
          <p:cNvPr id="194" name="Hosea 11:1 - Ut ur Egypten kallade jag min son. (Matt 2:15)"/>
          <p:cNvSpPr txBox="1"/>
          <p:nvPr/>
        </p:nvSpPr>
        <p:spPr>
          <a:xfrm>
            <a:off x="2485803" y="7252017"/>
            <a:ext cx="18900459" cy="1974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5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rPr i="1">
                <a:latin typeface="Graphik"/>
                <a:ea typeface="Graphik"/>
                <a:cs typeface="Graphik"/>
                <a:sym typeface="Graphik"/>
              </a:rPr>
              <a:t>Hosea 11:1 </a:t>
            </a:r>
            <a:r>
              <a:t>- Ut ur Egypten kallade jag min son. (Matt 2:15)</a:t>
            </a:r>
          </a:p>
        </p:txBody>
      </p:sp>
      <p:sp>
        <p:nvSpPr>
          <p:cNvPr id="195" name="Jeremia 31:15 - Ett härski hörs i Rama (Matt 2:17)"/>
          <p:cNvSpPr txBox="1"/>
          <p:nvPr/>
        </p:nvSpPr>
        <p:spPr>
          <a:xfrm>
            <a:off x="1917080" y="8291110"/>
            <a:ext cx="14369416" cy="1797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50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rPr i="1">
                <a:latin typeface="Graphik"/>
                <a:ea typeface="Graphik"/>
                <a:cs typeface="Graphik"/>
                <a:sym typeface="Graphik"/>
              </a:rPr>
              <a:t>Jeremia 31:15</a:t>
            </a:r>
            <a:r>
              <a:t> - Ett härski hörs i Rama (Matt 2:17)</a:t>
            </a:r>
          </a:p>
        </p:txBody>
      </p:sp>
      <p:sp>
        <p:nvSpPr>
          <p:cNvPr id="196" name="Daniel 7:13 - “människoson kom med himlens skyar”. (Matt 24:30)"/>
          <p:cNvSpPr txBox="1"/>
          <p:nvPr/>
        </p:nvSpPr>
        <p:spPr>
          <a:xfrm>
            <a:off x="2576274" y="9266338"/>
            <a:ext cx="19644996" cy="1797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50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rPr i="1">
                <a:latin typeface="Graphik"/>
                <a:ea typeface="Graphik"/>
                <a:cs typeface="Graphik"/>
                <a:sym typeface="Graphik"/>
              </a:rPr>
              <a:t>Daniel 7:13</a:t>
            </a:r>
            <a:r>
              <a:t> - “människoson kom med himlens skyar”. (Matt 24:30)</a:t>
            </a:r>
          </a:p>
        </p:txBody>
      </p:sp>
      <p:sp>
        <p:nvSpPr>
          <p:cNvPr id="197" name="Psalm 110:1 Herren sade till min Herre: Sätt dig på min högra sida..…"/>
          <p:cNvSpPr txBox="1"/>
          <p:nvPr/>
        </p:nvSpPr>
        <p:spPr>
          <a:xfrm>
            <a:off x="2543403" y="10263743"/>
            <a:ext cx="19297194" cy="1721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8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rPr i="1">
                <a:latin typeface="Graphik"/>
                <a:ea typeface="Graphik"/>
                <a:cs typeface="Graphik"/>
                <a:sym typeface="Graphik"/>
              </a:rPr>
              <a:t>Psalm 110:1</a:t>
            </a:r>
            <a:r>
              <a:t> Herren sade till min Herre: Sätt dig på min högra sida.. </a:t>
            </a:r>
          </a:p>
          <a:p>
            <a:pPr algn="l">
              <a:defRPr sz="48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pPr>
            <a:r>
              <a:t>(Matt 22:44)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1" animBg="1" advAuto="0"/>
      <p:bldP spid="193" grpId="2" animBg="1" advAuto="0"/>
      <p:bldP spid="194" grpId="3" animBg="1" advAuto="0"/>
      <p:bldP spid="195" grpId="4" animBg="1" advAuto="0"/>
      <p:bldP spid="196" grpId="5" animBg="1" advAuto="0"/>
      <p:bldP spid="197" grpId="6" animBg="1" advAuto="0"/>
    </p:bldLst>
  </p:timing>
</p:sld>
</file>

<file path=ppt/theme/theme1.xml><?xml version="1.0" encoding="utf-8"?>
<a:theme xmlns:a="http://schemas.openxmlformats.org/drawingml/2006/main" name="22_ColorGradient">
  <a:themeElements>
    <a:clrScheme name="22_ColorGradient">
      <a:dk1>
        <a:srgbClr val="810092"/>
      </a:dk1>
      <a:lt1>
        <a:srgbClr val="929292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2_ColorGradient">
  <a:themeElements>
    <a:clrScheme name="22_ColorGradien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1193</Words>
  <PresentationFormat>Anpassad</PresentationFormat>
  <Paragraphs>196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34</vt:i4>
      </vt:variant>
    </vt:vector>
  </HeadingPairs>
  <TitlesOfParts>
    <vt:vector size="35" baseType="lpstr">
      <vt:lpstr>22_ColorGradient</vt:lpstr>
      <vt:lpstr>Några nycklar till Evangelierna </vt:lpstr>
      <vt:lpstr>Bild 2</vt:lpstr>
      <vt:lpstr>Bild 3</vt:lpstr>
      <vt:lpstr>Fyra olika vittnesbörd - Ett budskap</vt:lpstr>
      <vt:lpstr>Hur säkra kan vi vara på tillkomsthistoria och författarintention?</vt:lpstr>
      <vt:lpstr>Nycklar till Matteusevangeliet </vt:lpstr>
      <vt:lpstr>1. Jesus är Messias, son till Abraham, son till David, son till Gud, son av mänsklighet</vt:lpstr>
      <vt:lpstr>2. Jesus framställs som en ny  och bättre Moses</vt:lpstr>
      <vt:lpstr>3. Jesus - Uppfyller skrifterna och profetiorna </vt:lpstr>
      <vt:lpstr>4. Immanuel och “med er alla dagar”.</vt:lpstr>
      <vt:lpstr>5. Mycket särstoff</vt:lpstr>
      <vt:lpstr>Bild 12</vt:lpstr>
      <vt:lpstr>Nycklar till Markusvangeliet </vt:lpstr>
      <vt:lpstr>1. Kort och snabb handling</vt:lpstr>
      <vt:lpstr>2. Skriver till hedna-kristna</vt:lpstr>
      <vt:lpstr>3. Betonar korset och lärjungaskapets pris</vt:lpstr>
      <vt:lpstr>4. Den “messianska hemligheten”</vt:lpstr>
      <vt:lpstr>5. Det abrupta slutet</vt:lpstr>
      <vt:lpstr>Bild 19</vt:lpstr>
      <vt:lpstr>Nycklar till Lukasevangeliet </vt:lpstr>
      <vt:lpstr>1. Till Theofilos</vt:lpstr>
      <vt:lpstr>2. Första delen av ett dubbelverk</vt:lpstr>
      <vt:lpstr>3. Jesu omsorg om de fattiga, sjuka och utstötta.</vt:lpstr>
      <vt:lpstr>4. Kvinnornas roll</vt:lpstr>
      <vt:lpstr>5. Betonar anden</vt:lpstr>
      <vt:lpstr>Bild 26</vt:lpstr>
      <vt:lpstr>Nycklar till  Johannesvangeliet </vt:lpstr>
      <vt:lpstr>1. Börjar i skapelsen</vt:lpstr>
      <vt:lpstr>2. Sju titlar i Joh 1:19-51</vt:lpstr>
      <vt:lpstr>3. Sju tecken</vt:lpstr>
      <vt:lpstr>4. Sju “Jag är”</vt:lpstr>
      <vt:lpstr>5. Stark dualism - med hopp!</vt:lpstr>
      <vt:lpstr>Bild 33</vt:lpstr>
      <vt:lpstr>Bild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Några nycklar till Evangelierna</dc:title>
  <dc:creator>Roger</dc:creator>
  <cp:lastModifiedBy>Roger</cp:lastModifiedBy>
  <cp:revision>6</cp:revision>
  <dcterms:modified xsi:type="dcterms:W3CDTF">2024-02-09T19:05:23Z</dcterms:modified>
</cp:coreProperties>
</file>